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65"/>
  </p:notesMasterIdLst>
  <p:sldIdLst>
    <p:sldId id="433" r:id="rId2"/>
    <p:sldId id="491" r:id="rId3"/>
    <p:sldId id="276" r:id="rId4"/>
    <p:sldId id="431" r:id="rId5"/>
    <p:sldId id="492" r:id="rId6"/>
    <p:sldId id="410" r:id="rId7"/>
    <p:sldId id="486" r:id="rId8"/>
    <p:sldId id="487" r:id="rId9"/>
    <p:sldId id="489" r:id="rId10"/>
    <p:sldId id="490" r:id="rId11"/>
    <p:sldId id="304" r:id="rId12"/>
    <p:sldId id="493" r:id="rId13"/>
    <p:sldId id="508" r:id="rId14"/>
    <p:sldId id="307" r:id="rId15"/>
    <p:sldId id="484" r:id="rId16"/>
    <p:sldId id="485" r:id="rId17"/>
    <p:sldId id="314" r:id="rId18"/>
    <p:sldId id="499" r:id="rId19"/>
    <p:sldId id="317" r:id="rId20"/>
    <p:sldId id="324" r:id="rId21"/>
    <p:sldId id="318" r:id="rId22"/>
    <p:sldId id="321" r:id="rId23"/>
    <p:sldId id="330" r:id="rId24"/>
    <p:sldId id="331" r:id="rId25"/>
    <p:sldId id="332" r:id="rId26"/>
    <p:sldId id="315" r:id="rId27"/>
    <p:sldId id="340" r:id="rId28"/>
    <p:sldId id="341" r:id="rId29"/>
    <p:sldId id="297" r:id="rId30"/>
    <p:sldId id="326" r:id="rId31"/>
    <p:sldId id="457" r:id="rId32"/>
    <p:sldId id="325" r:id="rId33"/>
    <p:sldId id="309" r:id="rId34"/>
    <p:sldId id="310" r:id="rId35"/>
    <p:sldId id="328" r:id="rId36"/>
    <p:sldId id="511" r:id="rId37"/>
    <p:sldId id="333" r:id="rId38"/>
    <p:sldId id="334" r:id="rId39"/>
    <p:sldId id="316" r:id="rId40"/>
    <p:sldId id="329" r:id="rId41"/>
    <p:sldId id="415" r:id="rId42"/>
    <p:sldId id="425" r:id="rId43"/>
    <p:sldId id="417" r:id="rId44"/>
    <p:sldId id="418" r:id="rId45"/>
    <p:sldId id="384" r:id="rId46"/>
    <p:sldId id="393" r:id="rId47"/>
    <p:sldId id="385" r:id="rId48"/>
    <p:sldId id="503" r:id="rId49"/>
    <p:sldId id="504" r:id="rId50"/>
    <p:sldId id="389" r:id="rId51"/>
    <p:sldId id="386" r:id="rId52"/>
    <p:sldId id="392" r:id="rId53"/>
    <p:sldId id="506" r:id="rId54"/>
    <p:sldId id="327" r:id="rId55"/>
    <p:sldId id="390" r:id="rId56"/>
    <p:sldId id="387" r:id="rId57"/>
    <p:sldId id="319" r:id="rId58"/>
    <p:sldId id="299" r:id="rId59"/>
    <p:sldId id="320" r:id="rId60"/>
    <p:sldId id="323" r:id="rId61"/>
    <p:sldId id="322" r:id="rId62"/>
    <p:sldId id="458" r:id="rId63"/>
    <p:sldId id="428" r:id="rId64"/>
    <p:sldId id="338" r:id="rId65"/>
    <p:sldId id="427" r:id="rId66"/>
    <p:sldId id="346" r:id="rId67"/>
    <p:sldId id="359" r:id="rId68"/>
    <p:sldId id="352" r:id="rId69"/>
    <p:sldId id="353" r:id="rId70"/>
    <p:sldId id="360" r:id="rId71"/>
    <p:sldId id="424" r:id="rId72"/>
    <p:sldId id="355" r:id="rId73"/>
    <p:sldId id="354" r:id="rId74"/>
    <p:sldId id="311" r:id="rId75"/>
    <p:sldId id="461" r:id="rId76"/>
    <p:sldId id="464" r:id="rId77"/>
    <p:sldId id="462" r:id="rId78"/>
    <p:sldId id="376" r:id="rId79"/>
    <p:sldId id="366" r:id="rId80"/>
    <p:sldId id="379" r:id="rId81"/>
    <p:sldId id="402" r:id="rId82"/>
    <p:sldId id="378" r:id="rId83"/>
    <p:sldId id="372" r:id="rId84"/>
    <p:sldId id="380" r:id="rId85"/>
    <p:sldId id="509" r:id="rId86"/>
    <p:sldId id="381" r:id="rId87"/>
    <p:sldId id="465" r:id="rId88"/>
    <p:sldId id="463" r:id="rId89"/>
    <p:sldId id="382" r:id="rId90"/>
    <p:sldId id="510" r:id="rId91"/>
    <p:sldId id="373" r:id="rId92"/>
    <p:sldId id="257" r:id="rId93"/>
    <p:sldId id="289" r:id="rId94"/>
    <p:sldId id="263" r:id="rId95"/>
    <p:sldId id="261" r:id="rId96"/>
    <p:sldId id="262" r:id="rId97"/>
    <p:sldId id="264" r:id="rId98"/>
    <p:sldId id="290" r:id="rId99"/>
    <p:sldId id="477" r:id="rId100"/>
    <p:sldId id="478" r:id="rId101"/>
    <p:sldId id="479" r:id="rId102"/>
    <p:sldId id="480" r:id="rId103"/>
    <p:sldId id="481" r:id="rId104"/>
    <p:sldId id="482" r:id="rId105"/>
    <p:sldId id="483" r:id="rId106"/>
    <p:sldId id="266" r:id="rId107"/>
    <p:sldId id="267" r:id="rId108"/>
    <p:sldId id="268" r:id="rId109"/>
    <p:sldId id="270" r:id="rId110"/>
    <p:sldId id="466" r:id="rId111"/>
    <p:sldId id="272" r:id="rId112"/>
    <p:sldId id="271" r:id="rId113"/>
    <p:sldId id="468" r:id="rId114"/>
    <p:sldId id="273" r:id="rId115"/>
    <p:sldId id="274" r:id="rId116"/>
    <p:sldId id="277" r:id="rId117"/>
    <p:sldId id="467" r:id="rId118"/>
    <p:sldId id="279" r:id="rId119"/>
    <p:sldId id="291" r:id="rId120"/>
    <p:sldId id="292" r:id="rId121"/>
    <p:sldId id="469" r:id="rId122"/>
    <p:sldId id="306" r:id="rId123"/>
    <p:sldId id="396" r:id="rId124"/>
    <p:sldId id="470" r:id="rId125"/>
    <p:sldId id="397" r:id="rId126"/>
    <p:sldId id="398" r:id="rId127"/>
    <p:sldId id="399" r:id="rId128"/>
    <p:sldId id="400" r:id="rId129"/>
    <p:sldId id="403" r:id="rId130"/>
    <p:sldId id="494" r:id="rId131"/>
    <p:sldId id="401" r:id="rId132"/>
    <p:sldId id="407" r:id="rId133"/>
    <p:sldId id="404" r:id="rId134"/>
    <p:sldId id="411" r:id="rId135"/>
    <p:sldId id="405" r:id="rId136"/>
    <p:sldId id="406" r:id="rId137"/>
    <p:sldId id="408" r:id="rId138"/>
    <p:sldId id="496" r:id="rId139"/>
    <p:sldId id="423" r:id="rId140"/>
    <p:sldId id="422" r:id="rId141"/>
    <p:sldId id="501" r:id="rId142"/>
    <p:sldId id="502" r:id="rId143"/>
    <p:sldId id="497" r:id="rId144"/>
    <p:sldId id="500" r:id="rId145"/>
    <p:sldId id="336" r:id="rId146"/>
    <p:sldId id="495" r:id="rId147"/>
    <p:sldId id="498" r:id="rId148"/>
    <p:sldId id="414" r:id="rId149"/>
    <p:sldId id="473" r:id="rId150"/>
    <p:sldId id="413" r:id="rId151"/>
    <p:sldId id="472" r:id="rId152"/>
    <p:sldId id="412" r:id="rId153"/>
    <p:sldId id="435" r:id="rId154"/>
    <p:sldId id="419" r:id="rId155"/>
    <p:sldId id="454" r:id="rId156"/>
    <p:sldId id="452" r:id="rId157"/>
    <p:sldId id="453" r:id="rId158"/>
    <p:sldId id="438" r:id="rId159"/>
    <p:sldId id="439" r:id="rId160"/>
    <p:sldId id="437" r:id="rId161"/>
    <p:sldId id="448" r:id="rId162"/>
    <p:sldId id="456" r:id="rId163"/>
    <p:sldId id="440" r:id="rId164"/>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838" autoAdjust="0"/>
    <p:restoredTop sz="89529" autoAdjust="0"/>
  </p:normalViewPr>
  <p:slideViewPr>
    <p:cSldViewPr>
      <p:cViewPr>
        <p:scale>
          <a:sx n="75" d="100"/>
          <a:sy n="75" d="100"/>
        </p:scale>
        <p:origin x="1110" y="5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10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 Id="rId5" Type="http://schemas.openxmlformats.org/officeDocument/2006/relationships/image" Target="../media/image74.wmf"/><Relationship Id="rId4"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 Id="rId5" Type="http://schemas.openxmlformats.org/officeDocument/2006/relationships/image" Target="../media/image76.wmf"/><Relationship Id="rId4" Type="http://schemas.openxmlformats.org/officeDocument/2006/relationships/image" Target="../media/image7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2.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62.wmf"/><Relationship Id="rId2" Type="http://schemas.openxmlformats.org/officeDocument/2006/relationships/image" Target="../media/image161.png"/><Relationship Id="rId1" Type="http://schemas.openxmlformats.org/officeDocument/2006/relationships/image" Target="../media/image160.png"/><Relationship Id="rId4" Type="http://schemas.openxmlformats.org/officeDocument/2006/relationships/image" Target="../media/image16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FA9467D-E34F-4E7B-AF67-F41C0D2708FB}" type="datetimeFigureOut">
              <a:rPr lang="ar-EG" smtClean="0"/>
              <a:pPr/>
              <a:t>21/07/1436</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DF3A90A-5F91-44EA-B130-D01C1E327B32}" type="slidenum">
              <a:rPr lang="ar-EG" smtClean="0"/>
              <a:pPr/>
              <a:t>‹#›</a:t>
            </a:fld>
            <a:endParaRPr lang="ar-EG"/>
          </a:p>
        </p:txBody>
      </p:sp>
    </p:spTree>
    <p:extLst>
      <p:ext uri="{BB962C8B-B14F-4D97-AF65-F5344CB8AC3E}">
        <p14:creationId xmlns:p14="http://schemas.microsoft.com/office/powerpoint/2010/main" val="149862681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a:t>
            </a:fld>
            <a:endParaRPr lang="ar-EG"/>
          </a:p>
        </p:txBody>
      </p:sp>
    </p:spTree>
    <p:extLst>
      <p:ext uri="{BB962C8B-B14F-4D97-AF65-F5344CB8AC3E}">
        <p14:creationId xmlns:p14="http://schemas.microsoft.com/office/powerpoint/2010/main" val="12589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18</a:t>
            </a:fld>
            <a:endParaRPr lang="ar-EG"/>
          </a:p>
        </p:txBody>
      </p:sp>
    </p:spTree>
    <p:extLst>
      <p:ext uri="{BB962C8B-B14F-4D97-AF65-F5344CB8AC3E}">
        <p14:creationId xmlns:p14="http://schemas.microsoft.com/office/powerpoint/2010/main" val="4187026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19</a:t>
            </a:fld>
            <a:endParaRPr lang="ar-EG"/>
          </a:p>
        </p:txBody>
      </p:sp>
    </p:spTree>
    <p:extLst>
      <p:ext uri="{BB962C8B-B14F-4D97-AF65-F5344CB8AC3E}">
        <p14:creationId xmlns:p14="http://schemas.microsoft.com/office/powerpoint/2010/main" val="10482449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20</a:t>
            </a:fld>
            <a:endParaRPr lang="ar-EG"/>
          </a:p>
        </p:txBody>
      </p:sp>
    </p:spTree>
    <p:extLst>
      <p:ext uri="{BB962C8B-B14F-4D97-AF65-F5344CB8AC3E}">
        <p14:creationId xmlns:p14="http://schemas.microsoft.com/office/powerpoint/2010/main" val="1384877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21</a:t>
            </a:fld>
            <a:endParaRPr lang="ar-EG"/>
          </a:p>
        </p:txBody>
      </p:sp>
    </p:spTree>
    <p:extLst>
      <p:ext uri="{BB962C8B-B14F-4D97-AF65-F5344CB8AC3E}">
        <p14:creationId xmlns:p14="http://schemas.microsoft.com/office/powerpoint/2010/main" val="1203779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22</a:t>
            </a:fld>
            <a:endParaRPr lang="ar-EG"/>
          </a:p>
        </p:txBody>
      </p:sp>
    </p:spTree>
    <p:extLst>
      <p:ext uri="{BB962C8B-B14F-4D97-AF65-F5344CB8AC3E}">
        <p14:creationId xmlns:p14="http://schemas.microsoft.com/office/powerpoint/2010/main" val="62643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23</a:t>
            </a:fld>
            <a:endParaRPr lang="ar-EG"/>
          </a:p>
        </p:txBody>
      </p:sp>
    </p:spTree>
    <p:extLst>
      <p:ext uri="{BB962C8B-B14F-4D97-AF65-F5344CB8AC3E}">
        <p14:creationId xmlns:p14="http://schemas.microsoft.com/office/powerpoint/2010/main" val="10476839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24</a:t>
            </a:fld>
            <a:endParaRPr lang="ar-EG"/>
          </a:p>
        </p:txBody>
      </p:sp>
    </p:spTree>
    <p:extLst>
      <p:ext uri="{BB962C8B-B14F-4D97-AF65-F5344CB8AC3E}">
        <p14:creationId xmlns:p14="http://schemas.microsoft.com/office/powerpoint/2010/main" val="3329918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25</a:t>
            </a:fld>
            <a:endParaRPr lang="ar-EG"/>
          </a:p>
        </p:txBody>
      </p:sp>
    </p:spTree>
    <p:extLst>
      <p:ext uri="{BB962C8B-B14F-4D97-AF65-F5344CB8AC3E}">
        <p14:creationId xmlns:p14="http://schemas.microsoft.com/office/powerpoint/2010/main" val="3221249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26</a:t>
            </a:fld>
            <a:endParaRPr lang="ar-EG"/>
          </a:p>
        </p:txBody>
      </p:sp>
    </p:spTree>
    <p:extLst>
      <p:ext uri="{BB962C8B-B14F-4D97-AF65-F5344CB8AC3E}">
        <p14:creationId xmlns:p14="http://schemas.microsoft.com/office/powerpoint/2010/main" val="2537342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27</a:t>
            </a:fld>
            <a:endParaRPr lang="ar-EG"/>
          </a:p>
        </p:txBody>
      </p:sp>
    </p:spTree>
    <p:extLst>
      <p:ext uri="{BB962C8B-B14F-4D97-AF65-F5344CB8AC3E}">
        <p14:creationId xmlns:p14="http://schemas.microsoft.com/office/powerpoint/2010/main" val="2870644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r"/>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10</a:t>
            </a:fld>
            <a:endParaRPr lang="ar-EG"/>
          </a:p>
        </p:txBody>
      </p:sp>
    </p:spTree>
    <p:extLst>
      <p:ext uri="{BB962C8B-B14F-4D97-AF65-F5344CB8AC3E}">
        <p14:creationId xmlns:p14="http://schemas.microsoft.com/office/powerpoint/2010/main" val="2769417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28</a:t>
            </a:fld>
            <a:endParaRPr lang="ar-EG"/>
          </a:p>
        </p:txBody>
      </p:sp>
    </p:spTree>
    <p:extLst>
      <p:ext uri="{BB962C8B-B14F-4D97-AF65-F5344CB8AC3E}">
        <p14:creationId xmlns:p14="http://schemas.microsoft.com/office/powerpoint/2010/main" val="11935591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b="1"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29</a:t>
            </a:fld>
            <a:endParaRPr lang="ar-EG"/>
          </a:p>
        </p:txBody>
      </p:sp>
    </p:spTree>
    <p:extLst>
      <p:ext uri="{BB962C8B-B14F-4D97-AF65-F5344CB8AC3E}">
        <p14:creationId xmlns:p14="http://schemas.microsoft.com/office/powerpoint/2010/main" val="25746920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30</a:t>
            </a:fld>
            <a:endParaRPr lang="ar-EG"/>
          </a:p>
        </p:txBody>
      </p:sp>
    </p:spTree>
    <p:extLst>
      <p:ext uri="{BB962C8B-B14F-4D97-AF65-F5344CB8AC3E}">
        <p14:creationId xmlns:p14="http://schemas.microsoft.com/office/powerpoint/2010/main" val="3933988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32</a:t>
            </a:fld>
            <a:endParaRPr lang="ar-EG"/>
          </a:p>
        </p:txBody>
      </p:sp>
    </p:spTree>
    <p:extLst>
      <p:ext uri="{BB962C8B-B14F-4D97-AF65-F5344CB8AC3E}">
        <p14:creationId xmlns:p14="http://schemas.microsoft.com/office/powerpoint/2010/main" val="26979564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33</a:t>
            </a:fld>
            <a:endParaRPr lang="ar-EG"/>
          </a:p>
        </p:txBody>
      </p:sp>
    </p:spTree>
    <p:extLst>
      <p:ext uri="{BB962C8B-B14F-4D97-AF65-F5344CB8AC3E}">
        <p14:creationId xmlns:p14="http://schemas.microsoft.com/office/powerpoint/2010/main" val="11657687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34</a:t>
            </a:fld>
            <a:endParaRPr lang="ar-EG"/>
          </a:p>
        </p:txBody>
      </p:sp>
    </p:spTree>
    <p:extLst>
      <p:ext uri="{BB962C8B-B14F-4D97-AF65-F5344CB8AC3E}">
        <p14:creationId xmlns:p14="http://schemas.microsoft.com/office/powerpoint/2010/main" val="4875048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35</a:t>
            </a:fld>
            <a:endParaRPr lang="ar-EG"/>
          </a:p>
        </p:txBody>
      </p:sp>
    </p:spTree>
    <p:extLst>
      <p:ext uri="{BB962C8B-B14F-4D97-AF65-F5344CB8AC3E}">
        <p14:creationId xmlns:p14="http://schemas.microsoft.com/office/powerpoint/2010/main" val="16948164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36</a:t>
            </a:fld>
            <a:endParaRPr lang="ar-EG"/>
          </a:p>
        </p:txBody>
      </p:sp>
    </p:spTree>
    <p:extLst>
      <p:ext uri="{BB962C8B-B14F-4D97-AF65-F5344CB8AC3E}">
        <p14:creationId xmlns:p14="http://schemas.microsoft.com/office/powerpoint/2010/main" val="21705051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37</a:t>
            </a:fld>
            <a:endParaRPr lang="ar-EG"/>
          </a:p>
        </p:txBody>
      </p:sp>
    </p:spTree>
    <p:extLst>
      <p:ext uri="{BB962C8B-B14F-4D97-AF65-F5344CB8AC3E}">
        <p14:creationId xmlns:p14="http://schemas.microsoft.com/office/powerpoint/2010/main" val="32673395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38</a:t>
            </a:fld>
            <a:endParaRPr lang="ar-EG"/>
          </a:p>
        </p:txBody>
      </p:sp>
    </p:spTree>
    <p:extLst>
      <p:ext uri="{BB962C8B-B14F-4D97-AF65-F5344CB8AC3E}">
        <p14:creationId xmlns:p14="http://schemas.microsoft.com/office/powerpoint/2010/main" val="3158484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11</a:t>
            </a:fld>
            <a:endParaRPr lang="ar-EG"/>
          </a:p>
        </p:txBody>
      </p:sp>
    </p:spTree>
    <p:extLst>
      <p:ext uri="{BB962C8B-B14F-4D97-AF65-F5344CB8AC3E}">
        <p14:creationId xmlns:p14="http://schemas.microsoft.com/office/powerpoint/2010/main" val="17163952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39</a:t>
            </a:fld>
            <a:endParaRPr lang="ar-EG"/>
          </a:p>
        </p:txBody>
      </p:sp>
    </p:spTree>
    <p:extLst>
      <p:ext uri="{BB962C8B-B14F-4D97-AF65-F5344CB8AC3E}">
        <p14:creationId xmlns:p14="http://schemas.microsoft.com/office/powerpoint/2010/main" val="1217684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40</a:t>
            </a:fld>
            <a:endParaRPr lang="ar-EG"/>
          </a:p>
        </p:txBody>
      </p:sp>
    </p:spTree>
    <p:extLst>
      <p:ext uri="{BB962C8B-B14F-4D97-AF65-F5344CB8AC3E}">
        <p14:creationId xmlns:p14="http://schemas.microsoft.com/office/powerpoint/2010/main" val="42706617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41</a:t>
            </a:fld>
            <a:endParaRPr lang="ar-EG"/>
          </a:p>
        </p:txBody>
      </p:sp>
    </p:spTree>
    <p:extLst>
      <p:ext uri="{BB962C8B-B14F-4D97-AF65-F5344CB8AC3E}">
        <p14:creationId xmlns:p14="http://schemas.microsoft.com/office/powerpoint/2010/main" val="1102434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42</a:t>
            </a:fld>
            <a:endParaRPr lang="ar-EG"/>
          </a:p>
        </p:txBody>
      </p:sp>
    </p:spTree>
    <p:extLst>
      <p:ext uri="{BB962C8B-B14F-4D97-AF65-F5344CB8AC3E}">
        <p14:creationId xmlns:p14="http://schemas.microsoft.com/office/powerpoint/2010/main" val="39072854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43</a:t>
            </a:fld>
            <a:endParaRPr lang="ar-EG"/>
          </a:p>
        </p:txBody>
      </p:sp>
    </p:spTree>
    <p:extLst>
      <p:ext uri="{BB962C8B-B14F-4D97-AF65-F5344CB8AC3E}">
        <p14:creationId xmlns:p14="http://schemas.microsoft.com/office/powerpoint/2010/main" val="8908191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44</a:t>
            </a:fld>
            <a:endParaRPr lang="ar-EG"/>
          </a:p>
        </p:txBody>
      </p:sp>
    </p:spTree>
    <p:extLst>
      <p:ext uri="{BB962C8B-B14F-4D97-AF65-F5344CB8AC3E}">
        <p14:creationId xmlns:p14="http://schemas.microsoft.com/office/powerpoint/2010/main" val="31648544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45</a:t>
            </a:fld>
            <a:endParaRPr lang="ar-EG"/>
          </a:p>
        </p:txBody>
      </p:sp>
    </p:spTree>
    <p:extLst>
      <p:ext uri="{BB962C8B-B14F-4D97-AF65-F5344CB8AC3E}">
        <p14:creationId xmlns:p14="http://schemas.microsoft.com/office/powerpoint/2010/main" val="9330522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46</a:t>
            </a:fld>
            <a:endParaRPr lang="ar-EG"/>
          </a:p>
        </p:txBody>
      </p:sp>
    </p:spTree>
    <p:extLst>
      <p:ext uri="{BB962C8B-B14F-4D97-AF65-F5344CB8AC3E}">
        <p14:creationId xmlns:p14="http://schemas.microsoft.com/office/powerpoint/2010/main" val="20009987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47</a:t>
            </a:fld>
            <a:endParaRPr lang="ar-EG"/>
          </a:p>
        </p:txBody>
      </p:sp>
    </p:spTree>
    <p:extLst>
      <p:ext uri="{BB962C8B-B14F-4D97-AF65-F5344CB8AC3E}">
        <p14:creationId xmlns:p14="http://schemas.microsoft.com/office/powerpoint/2010/main" val="18754369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48</a:t>
            </a:fld>
            <a:endParaRPr lang="ar-EG"/>
          </a:p>
        </p:txBody>
      </p:sp>
    </p:spTree>
    <p:extLst>
      <p:ext uri="{BB962C8B-B14F-4D97-AF65-F5344CB8AC3E}">
        <p14:creationId xmlns:p14="http://schemas.microsoft.com/office/powerpoint/2010/main" val="3064511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12</a:t>
            </a:fld>
            <a:endParaRPr lang="ar-EG"/>
          </a:p>
        </p:txBody>
      </p:sp>
    </p:spTree>
    <p:extLst>
      <p:ext uri="{BB962C8B-B14F-4D97-AF65-F5344CB8AC3E}">
        <p14:creationId xmlns:p14="http://schemas.microsoft.com/office/powerpoint/2010/main" val="36429685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49</a:t>
            </a:fld>
            <a:endParaRPr lang="ar-EG"/>
          </a:p>
        </p:txBody>
      </p:sp>
    </p:spTree>
    <p:extLst>
      <p:ext uri="{BB962C8B-B14F-4D97-AF65-F5344CB8AC3E}">
        <p14:creationId xmlns:p14="http://schemas.microsoft.com/office/powerpoint/2010/main" val="37394995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b="1"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50</a:t>
            </a:fld>
            <a:endParaRPr lang="ar-EG"/>
          </a:p>
        </p:txBody>
      </p:sp>
    </p:spTree>
    <p:extLst>
      <p:ext uri="{BB962C8B-B14F-4D97-AF65-F5344CB8AC3E}">
        <p14:creationId xmlns:p14="http://schemas.microsoft.com/office/powerpoint/2010/main" val="36425728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51</a:t>
            </a:fld>
            <a:endParaRPr lang="ar-EG"/>
          </a:p>
        </p:txBody>
      </p:sp>
    </p:spTree>
    <p:extLst>
      <p:ext uri="{BB962C8B-B14F-4D97-AF65-F5344CB8AC3E}">
        <p14:creationId xmlns:p14="http://schemas.microsoft.com/office/powerpoint/2010/main" val="20006189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52</a:t>
            </a:fld>
            <a:endParaRPr lang="ar-EG"/>
          </a:p>
        </p:txBody>
      </p:sp>
    </p:spTree>
    <p:extLst>
      <p:ext uri="{BB962C8B-B14F-4D97-AF65-F5344CB8AC3E}">
        <p14:creationId xmlns:p14="http://schemas.microsoft.com/office/powerpoint/2010/main" val="5488801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54</a:t>
            </a:fld>
            <a:endParaRPr lang="ar-EG"/>
          </a:p>
        </p:txBody>
      </p:sp>
    </p:spTree>
    <p:extLst>
      <p:ext uri="{BB962C8B-B14F-4D97-AF65-F5344CB8AC3E}">
        <p14:creationId xmlns:p14="http://schemas.microsoft.com/office/powerpoint/2010/main" val="23296290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55</a:t>
            </a:fld>
            <a:endParaRPr lang="ar-EG"/>
          </a:p>
        </p:txBody>
      </p:sp>
    </p:spTree>
    <p:extLst>
      <p:ext uri="{BB962C8B-B14F-4D97-AF65-F5344CB8AC3E}">
        <p14:creationId xmlns:p14="http://schemas.microsoft.com/office/powerpoint/2010/main" val="1624075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56</a:t>
            </a:fld>
            <a:endParaRPr lang="ar-EG"/>
          </a:p>
        </p:txBody>
      </p:sp>
    </p:spTree>
    <p:extLst>
      <p:ext uri="{BB962C8B-B14F-4D97-AF65-F5344CB8AC3E}">
        <p14:creationId xmlns:p14="http://schemas.microsoft.com/office/powerpoint/2010/main" val="29004816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57</a:t>
            </a:fld>
            <a:endParaRPr lang="ar-EG"/>
          </a:p>
        </p:txBody>
      </p:sp>
    </p:spTree>
    <p:extLst>
      <p:ext uri="{BB962C8B-B14F-4D97-AF65-F5344CB8AC3E}">
        <p14:creationId xmlns:p14="http://schemas.microsoft.com/office/powerpoint/2010/main" val="20370357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58</a:t>
            </a:fld>
            <a:endParaRPr lang="ar-EG"/>
          </a:p>
        </p:txBody>
      </p:sp>
    </p:spTree>
    <p:extLst>
      <p:ext uri="{BB962C8B-B14F-4D97-AF65-F5344CB8AC3E}">
        <p14:creationId xmlns:p14="http://schemas.microsoft.com/office/powerpoint/2010/main" val="2954933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59</a:t>
            </a:fld>
            <a:endParaRPr lang="ar-EG"/>
          </a:p>
        </p:txBody>
      </p:sp>
    </p:spTree>
    <p:extLst>
      <p:ext uri="{BB962C8B-B14F-4D97-AF65-F5344CB8AC3E}">
        <p14:creationId xmlns:p14="http://schemas.microsoft.com/office/powerpoint/2010/main" val="2346327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13</a:t>
            </a:fld>
            <a:endParaRPr lang="ar-EG"/>
          </a:p>
        </p:txBody>
      </p:sp>
    </p:spTree>
    <p:extLst>
      <p:ext uri="{BB962C8B-B14F-4D97-AF65-F5344CB8AC3E}">
        <p14:creationId xmlns:p14="http://schemas.microsoft.com/office/powerpoint/2010/main" val="51735611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60</a:t>
            </a:fld>
            <a:endParaRPr lang="ar-EG"/>
          </a:p>
        </p:txBody>
      </p:sp>
    </p:spTree>
    <p:extLst>
      <p:ext uri="{BB962C8B-B14F-4D97-AF65-F5344CB8AC3E}">
        <p14:creationId xmlns:p14="http://schemas.microsoft.com/office/powerpoint/2010/main" val="26507144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61</a:t>
            </a:fld>
            <a:endParaRPr lang="ar-EG"/>
          </a:p>
        </p:txBody>
      </p:sp>
    </p:spTree>
    <p:extLst>
      <p:ext uri="{BB962C8B-B14F-4D97-AF65-F5344CB8AC3E}">
        <p14:creationId xmlns:p14="http://schemas.microsoft.com/office/powerpoint/2010/main" val="8946869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62</a:t>
            </a:fld>
            <a:endParaRPr lang="ar-EG"/>
          </a:p>
        </p:txBody>
      </p:sp>
    </p:spTree>
    <p:extLst>
      <p:ext uri="{BB962C8B-B14F-4D97-AF65-F5344CB8AC3E}">
        <p14:creationId xmlns:p14="http://schemas.microsoft.com/office/powerpoint/2010/main" val="14064674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63</a:t>
            </a:fld>
            <a:endParaRPr lang="ar-EG"/>
          </a:p>
        </p:txBody>
      </p:sp>
    </p:spTree>
    <p:extLst>
      <p:ext uri="{BB962C8B-B14F-4D97-AF65-F5344CB8AC3E}">
        <p14:creationId xmlns:p14="http://schemas.microsoft.com/office/powerpoint/2010/main" val="18387236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64</a:t>
            </a:fld>
            <a:endParaRPr lang="ar-EG"/>
          </a:p>
        </p:txBody>
      </p:sp>
    </p:spTree>
    <p:extLst>
      <p:ext uri="{BB962C8B-B14F-4D97-AF65-F5344CB8AC3E}">
        <p14:creationId xmlns:p14="http://schemas.microsoft.com/office/powerpoint/2010/main" val="40282255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65</a:t>
            </a:fld>
            <a:endParaRPr lang="ar-EG"/>
          </a:p>
        </p:txBody>
      </p:sp>
    </p:spTree>
    <p:extLst>
      <p:ext uri="{BB962C8B-B14F-4D97-AF65-F5344CB8AC3E}">
        <p14:creationId xmlns:p14="http://schemas.microsoft.com/office/powerpoint/2010/main" val="19065934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66</a:t>
            </a:fld>
            <a:endParaRPr lang="ar-EG"/>
          </a:p>
        </p:txBody>
      </p:sp>
    </p:spTree>
    <p:extLst>
      <p:ext uri="{BB962C8B-B14F-4D97-AF65-F5344CB8AC3E}">
        <p14:creationId xmlns:p14="http://schemas.microsoft.com/office/powerpoint/2010/main" val="21412348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67</a:t>
            </a:fld>
            <a:endParaRPr lang="ar-EG"/>
          </a:p>
        </p:txBody>
      </p:sp>
    </p:spTree>
    <p:extLst>
      <p:ext uri="{BB962C8B-B14F-4D97-AF65-F5344CB8AC3E}">
        <p14:creationId xmlns:p14="http://schemas.microsoft.com/office/powerpoint/2010/main" val="3818067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70</a:t>
            </a:fld>
            <a:endParaRPr lang="ar-EG"/>
          </a:p>
        </p:txBody>
      </p:sp>
    </p:spTree>
    <p:extLst>
      <p:ext uri="{BB962C8B-B14F-4D97-AF65-F5344CB8AC3E}">
        <p14:creationId xmlns:p14="http://schemas.microsoft.com/office/powerpoint/2010/main" val="6872095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71</a:t>
            </a:fld>
            <a:endParaRPr lang="ar-EG"/>
          </a:p>
        </p:txBody>
      </p:sp>
    </p:spTree>
    <p:extLst>
      <p:ext uri="{BB962C8B-B14F-4D97-AF65-F5344CB8AC3E}">
        <p14:creationId xmlns:p14="http://schemas.microsoft.com/office/powerpoint/2010/main" val="4156509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14</a:t>
            </a:fld>
            <a:endParaRPr lang="ar-EG"/>
          </a:p>
        </p:txBody>
      </p:sp>
    </p:spTree>
    <p:extLst>
      <p:ext uri="{BB962C8B-B14F-4D97-AF65-F5344CB8AC3E}">
        <p14:creationId xmlns:p14="http://schemas.microsoft.com/office/powerpoint/2010/main" val="22291220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72</a:t>
            </a:fld>
            <a:endParaRPr lang="ar-EG"/>
          </a:p>
        </p:txBody>
      </p:sp>
    </p:spTree>
    <p:extLst>
      <p:ext uri="{BB962C8B-B14F-4D97-AF65-F5344CB8AC3E}">
        <p14:creationId xmlns:p14="http://schemas.microsoft.com/office/powerpoint/2010/main" val="184596281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74</a:t>
            </a:fld>
            <a:endParaRPr lang="ar-EG"/>
          </a:p>
        </p:txBody>
      </p:sp>
    </p:spTree>
    <p:extLst>
      <p:ext uri="{BB962C8B-B14F-4D97-AF65-F5344CB8AC3E}">
        <p14:creationId xmlns:p14="http://schemas.microsoft.com/office/powerpoint/2010/main" val="8773862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75</a:t>
            </a:fld>
            <a:endParaRPr lang="ar-EG"/>
          </a:p>
        </p:txBody>
      </p:sp>
    </p:spTree>
    <p:extLst>
      <p:ext uri="{BB962C8B-B14F-4D97-AF65-F5344CB8AC3E}">
        <p14:creationId xmlns:p14="http://schemas.microsoft.com/office/powerpoint/2010/main" val="21205868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76</a:t>
            </a:fld>
            <a:endParaRPr lang="ar-EG"/>
          </a:p>
        </p:txBody>
      </p:sp>
    </p:spTree>
    <p:extLst>
      <p:ext uri="{BB962C8B-B14F-4D97-AF65-F5344CB8AC3E}">
        <p14:creationId xmlns:p14="http://schemas.microsoft.com/office/powerpoint/2010/main" val="299812881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77</a:t>
            </a:fld>
            <a:endParaRPr lang="ar-EG"/>
          </a:p>
        </p:txBody>
      </p:sp>
    </p:spTree>
    <p:extLst>
      <p:ext uri="{BB962C8B-B14F-4D97-AF65-F5344CB8AC3E}">
        <p14:creationId xmlns:p14="http://schemas.microsoft.com/office/powerpoint/2010/main" val="17560998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78</a:t>
            </a:fld>
            <a:endParaRPr lang="ar-EG"/>
          </a:p>
        </p:txBody>
      </p:sp>
    </p:spTree>
    <p:extLst>
      <p:ext uri="{BB962C8B-B14F-4D97-AF65-F5344CB8AC3E}">
        <p14:creationId xmlns:p14="http://schemas.microsoft.com/office/powerpoint/2010/main" val="393842626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80</a:t>
            </a:fld>
            <a:endParaRPr lang="ar-EG"/>
          </a:p>
        </p:txBody>
      </p:sp>
    </p:spTree>
    <p:extLst>
      <p:ext uri="{BB962C8B-B14F-4D97-AF65-F5344CB8AC3E}">
        <p14:creationId xmlns:p14="http://schemas.microsoft.com/office/powerpoint/2010/main" val="347976634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81</a:t>
            </a:fld>
            <a:endParaRPr lang="ar-EG"/>
          </a:p>
        </p:txBody>
      </p:sp>
    </p:spTree>
    <p:extLst>
      <p:ext uri="{BB962C8B-B14F-4D97-AF65-F5344CB8AC3E}">
        <p14:creationId xmlns:p14="http://schemas.microsoft.com/office/powerpoint/2010/main" val="214264072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82</a:t>
            </a:fld>
            <a:endParaRPr lang="ar-EG"/>
          </a:p>
        </p:txBody>
      </p:sp>
    </p:spTree>
    <p:extLst>
      <p:ext uri="{BB962C8B-B14F-4D97-AF65-F5344CB8AC3E}">
        <p14:creationId xmlns:p14="http://schemas.microsoft.com/office/powerpoint/2010/main" val="8858368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84</a:t>
            </a:fld>
            <a:endParaRPr lang="ar-EG"/>
          </a:p>
        </p:txBody>
      </p:sp>
    </p:spTree>
    <p:extLst>
      <p:ext uri="{BB962C8B-B14F-4D97-AF65-F5344CB8AC3E}">
        <p14:creationId xmlns:p14="http://schemas.microsoft.com/office/powerpoint/2010/main" val="1457086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15</a:t>
            </a:fld>
            <a:endParaRPr lang="ar-EG"/>
          </a:p>
        </p:txBody>
      </p:sp>
    </p:spTree>
    <p:extLst>
      <p:ext uri="{BB962C8B-B14F-4D97-AF65-F5344CB8AC3E}">
        <p14:creationId xmlns:p14="http://schemas.microsoft.com/office/powerpoint/2010/main" val="284669312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85</a:t>
            </a:fld>
            <a:endParaRPr lang="ar-EG"/>
          </a:p>
        </p:txBody>
      </p:sp>
    </p:spTree>
    <p:extLst>
      <p:ext uri="{BB962C8B-B14F-4D97-AF65-F5344CB8AC3E}">
        <p14:creationId xmlns:p14="http://schemas.microsoft.com/office/powerpoint/2010/main" val="422507839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86</a:t>
            </a:fld>
            <a:endParaRPr lang="ar-EG"/>
          </a:p>
        </p:txBody>
      </p:sp>
    </p:spTree>
    <p:extLst>
      <p:ext uri="{BB962C8B-B14F-4D97-AF65-F5344CB8AC3E}">
        <p14:creationId xmlns:p14="http://schemas.microsoft.com/office/powerpoint/2010/main" val="22925539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87</a:t>
            </a:fld>
            <a:endParaRPr lang="ar-EG"/>
          </a:p>
        </p:txBody>
      </p:sp>
    </p:spTree>
    <p:extLst>
      <p:ext uri="{BB962C8B-B14F-4D97-AF65-F5344CB8AC3E}">
        <p14:creationId xmlns:p14="http://schemas.microsoft.com/office/powerpoint/2010/main" val="26820020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88</a:t>
            </a:fld>
            <a:endParaRPr lang="ar-EG"/>
          </a:p>
        </p:txBody>
      </p:sp>
    </p:spTree>
    <p:extLst>
      <p:ext uri="{BB962C8B-B14F-4D97-AF65-F5344CB8AC3E}">
        <p14:creationId xmlns:p14="http://schemas.microsoft.com/office/powerpoint/2010/main" val="11112554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89</a:t>
            </a:fld>
            <a:endParaRPr lang="ar-EG"/>
          </a:p>
        </p:txBody>
      </p:sp>
    </p:spTree>
    <p:extLst>
      <p:ext uri="{BB962C8B-B14F-4D97-AF65-F5344CB8AC3E}">
        <p14:creationId xmlns:p14="http://schemas.microsoft.com/office/powerpoint/2010/main" val="5357253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90</a:t>
            </a:fld>
            <a:endParaRPr lang="ar-EG"/>
          </a:p>
        </p:txBody>
      </p:sp>
    </p:spTree>
    <p:extLst>
      <p:ext uri="{BB962C8B-B14F-4D97-AF65-F5344CB8AC3E}">
        <p14:creationId xmlns:p14="http://schemas.microsoft.com/office/powerpoint/2010/main" val="19676501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98</a:t>
            </a:fld>
            <a:endParaRPr lang="ar-EG"/>
          </a:p>
        </p:txBody>
      </p:sp>
    </p:spTree>
    <p:extLst>
      <p:ext uri="{BB962C8B-B14F-4D97-AF65-F5344CB8AC3E}">
        <p14:creationId xmlns:p14="http://schemas.microsoft.com/office/powerpoint/2010/main" val="17855583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99</a:t>
            </a:fld>
            <a:endParaRPr lang="ar-EG"/>
          </a:p>
        </p:txBody>
      </p:sp>
    </p:spTree>
    <p:extLst>
      <p:ext uri="{BB962C8B-B14F-4D97-AF65-F5344CB8AC3E}">
        <p14:creationId xmlns:p14="http://schemas.microsoft.com/office/powerpoint/2010/main" val="33606378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105</a:t>
            </a:fld>
            <a:endParaRPr lang="ar-EG"/>
          </a:p>
        </p:txBody>
      </p:sp>
    </p:spTree>
    <p:extLst>
      <p:ext uri="{BB962C8B-B14F-4D97-AF65-F5344CB8AC3E}">
        <p14:creationId xmlns:p14="http://schemas.microsoft.com/office/powerpoint/2010/main" val="39726074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109</a:t>
            </a:fld>
            <a:endParaRPr lang="ar-EG"/>
          </a:p>
        </p:txBody>
      </p:sp>
    </p:spTree>
    <p:extLst>
      <p:ext uri="{BB962C8B-B14F-4D97-AF65-F5344CB8AC3E}">
        <p14:creationId xmlns:p14="http://schemas.microsoft.com/office/powerpoint/2010/main" val="2019475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a:t>
            </a:fld>
            <a:endParaRPr lang="ar-EG"/>
          </a:p>
        </p:txBody>
      </p:sp>
    </p:spTree>
    <p:extLst>
      <p:ext uri="{BB962C8B-B14F-4D97-AF65-F5344CB8AC3E}">
        <p14:creationId xmlns:p14="http://schemas.microsoft.com/office/powerpoint/2010/main" val="13651727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122</a:t>
            </a:fld>
            <a:endParaRPr lang="ar-EG"/>
          </a:p>
        </p:txBody>
      </p:sp>
    </p:spTree>
    <p:extLst>
      <p:ext uri="{BB962C8B-B14F-4D97-AF65-F5344CB8AC3E}">
        <p14:creationId xmlns:p14="http://schemas.microsoft.com/office/powerpoint/2010/main" val="126993021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139</a:t>
            </a:fld>
            <a:endParaRPr lang="ar-EG"/>
          </a:p>
        </p:txBody>
      </p:sp>
    </p:spTree>
    <p:extLst>
      <p:ext uri="{BB962C8B-B14F-4D97-AF65-F5344CB8AC3E}">
        <p14:creationId xmlns:p14="http://schemas.microsoft.com/office/powerpoint/2010/main" val="156277005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145</a:t>
            </a:fld>
            <a:endParaRPr lang="ar-EG"/>
          </a:p>
        </p:txBody>
      </p:sp>
    </p:spTree>
    <p:extLst>
      <p:ext uri="{BB962C8B-B14F-4D97-AF65-F5344CB8AC3E}">
        <p14:creationId xmlns:p14="http://schemas.microsoft.com/office/powerpoint/2010/main" val="22384131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41B3B15-AE14-4A4E-B204-6A14C3C7DA0A}" type="slidenum">
              <a:rPr lang="ar-SA" smtClean="0">
                <a:latin typeface="Times" charset="0"/>
              </a:rPr>
              <a:pPr/>
              <a:t>149</a:t>
            </a:fld>
            <a:endParaRPr lang="en-US" smtClean="0">
              <a:latin typeface="Times"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xfrm>
            <a:off x="685800" y="4343400"/>
            <a:ext cx="5486400" cy="4114800"/>
          </a:xfrm>
          <a:noFill/>
          <a:ln/>
        </p:spPr>
        <p:txBody>
          <a:bodyPr/>
          <a:lstStyle/>
          <a:p>
            <a:pPr eaLnBrk="1" hangingPunct="1"/>
            <a:endParaRPr lang="ar-EG" smtClean="0">
              <a:latin typeface="Times" charset="0"/>
            </a:endParaRPr>
          </a:p>
        </p:txBody>
      </p:sp>
    </p:spTree>
    <p:extLst>
      <p:ext uri="{BB962C8B-B14F-4D97-AF65-F5344CB8AC3E}">
        <p14:creationId xmlns:p14="http://schemas.microsoft.com/office/powerpoint/2010/main" val="148815349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41B3B15-AE14-4A4E-B204-6A14C3C7DA0A}" type="slidenum">
              <a:rPr lang="ar-SA" smtClean="0">
                <a:latin typeface="Times" charset="0"/>
              </a:rPr>
              <a:pPr/>
              <a:t>151</a:t>
            </a:fld>
            <a:endParaRPr lang="en-US" smtClean="0">
              <a:latin typeface="Times"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xfrm>
            <a:off x="685800" y="4343400"/>
            <a:ext cx="5486400" cy="4114800"/>
          </a:xfrm>
          <a:noFill/>
          <a:ln/>
        </p:spPr>
        <p:txBody>
          <a:bodyPr/>
          <a:lstStyle/>
          <a:p>
            <a:pPr eaLnBrk="1" hangingPunct="1"/>
            <a:endParaRPr lang="ar-EG" smtClean="0">
              <a:latin typeface="Times" charset="0"/>
            </a:endParaRPr>
          </a:p>
        </p:txBody>
      </p:sp>
    </p:spTree>
    <p:extLst>
      <p:ext uri="{BB962C8B-B14F-4D97-AF65-F5344CB8AC3E}">
        <p14:creationId xmlns:p14="http://schemas.microsoft.com/office/powerpoint/2010/main" val="109352664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153</a:t>
            </a:fld>
            <a:endParaRPr lang="ar-EG"/>
          </a:p>
        </p:txBody>
      </p:sp>
    </p:spTree>
    <p:extLst>
      <p:ext uri="{BB962C8B-B14F-4D97-AF65-F5344CB8AC3E}">
        <p14:creationId xmlns:p14="http://schemas.microsoft.com/office/powerpoint/2010/main" val="301563511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158</a:t>
            </a:fld>
            <a:endParaRPr lang="ar-EG"/>
          </a:p>
        </p:txBody>
      </p:sp>
    </p:spTree>
    <p:extLst>
      <p:ext uri="{BB962C8B-B14F-4D97-AF65-F5344CB8AC3E}">
        <p14:creationId xmlns:p14="http://schemas.microsoft.com/office/powerpoint/2010/main" val="375969903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159</a:t>
            </a:fld>
            <a:endParaRPr lang="ar-EG"/>
          </a:p>
        </p:txBody>
      </p:sp>
    </p:spTree>
    <p:extLst>
      <p:ext uri="{BB962C8B-B14F-4D97-AF65-F5344CB8AC3E}">
        <p14:creationId xmlns:p14="http://schemas.microsoft.com/office/powerpoint/2010/main" val="72838942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160</a:t>
            </a:fld>
            <a:endParaRPr lang="ar-EG"/>
          </a:p>
        </p:txBody>
      </p:sp>
    </p:spTree>
    <p:extLst>
      <p:ext uri="{BB962C8B-B14F-4D97-AF65-F5344CB8AC3E}">
        <p14:creationId xmlns:p14="http://schemas.microsoft.com/office/powerpoint/2010/main" val="28393177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161</a:t>
            </a:fld>
            <a:endParaRPr lang="ar-EG"/>
          </a:p>
        </p:txBody>
      </p:sp>
    </p:spTree>
    <p:extLst>
      <p:ext uri="{BB962C8B-B14F-4D97-AF65-F5344CB8AC3E}">
        <p14:creationId xmlns:p14="http://schemas.microsoft.com/office/powerpoint/2010/main" val="4255719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17</a:t>
            </a:fld>
            <a:endParaRPr lang="ar-EG"/>
          </a:p>
        </p:txBody>
      </p:sp>
    </p:spTree>
    <p:extLst>
      <p:ext uri="{BB962C8B-B14F-4D97-AF65-F5344CB8AC3E}">
        <p14:creationId xmlns:p14="http://schemas.microsoft.com/office/powerpoint/2010/main" val="16811647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162</a:t>
            </a:fld>
            <a:endParaRPr lang="ar-EG"/>
          </a:p>
        </p:txBody>
      </p:sp>
    </p:spTree>
    <p:extLst>
      <p:ext uri="{BB962C8B-B14F-4D97-AF65-F5344CB8AC3E}">
        <p14:creationId xmlns:p14="http://schemas.microsoft.com/office/powerpoint/2010/main" val="238307063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163</a:t>
            </a:fld>
            <a:endParaRPr lang="ar-EG"/>
          </a:p>
        </p:txBody>
      </p:sp>
    </p:spTree>
    <p:extLst>
      <p:ext uri="{BB962C8B-B14F-4D97-AF65-F5344CB8AC3E}">
        <p14:creationId xmlns:p14="http://schemas.microsoft.com/office/powerpoint/2010/main" val="2287692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E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E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8E1356ED-FA12-427D-98A7-60C3F77E262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E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Date Placeholder 4"/>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E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7" name="Date Placeholder 6"/>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EG"/>
          </a:p>
        </p:txBody>
      </p:sp>
      <p:sp>
        <p:nvSpPr>
          <p:cNvPr id="3" name="Date Placeholder 2"/>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E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E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21/07/1436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E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C4710C3-B3C4-4A89-B5C8-EF66F155C696}" type="datetimeFigureOut">
              <a:rPr lang="ar-EG" smtClean="0"/>
              <a:pPr/>
              <a:t>21/07/1436</a:t>
            </a:fld>
            <a:endParaRPr lang="ar-E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5FC51777-8F16-446C-99AC-A9E2EF136B60}" type="slidenum">
              <a:rPr lang="ar-EG" smtClean="0"/>
              <a:pPr/>
              <a:t>‹#›</a:t>
            </a:fld>
            <a:endParaRPr lang="ar-EG"/>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gif"/><Relationship Id="rId5" Type="http://schemas.openxmlformats.org/officeDocument/2006/relationships/image" Target="../media/image11.jpeg"/><Relationship Id="rId4" Type="http://schemas.openxmlformats.org/officeDocument/2006/relationships/image" Target="../media/image10.jpeg"/></Relationships>
</file>

<file path=ppt/slides/_rels/slide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4.jpeg"/><Relationship Id="rId4" Type="http://schemas.openxmlformats.org/officeDocument/2006/relationships/image" Target="../media/image12.jpeg"/></Relationships>
</file>

<file path=ppt/slides/_rels/slide110.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0.png"/><Relationship Id="rId7" Type="http://schemas.openxmlformats.org/officeDocument/2006/relationships/hyperlink" Target="http://arxiv.org/abs/astro-ph/0512321"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arxiv.org/abs/astro-ph/0510106" TargetMode="External"/><Relationship Id="rId5" Type="http://schemas.openxmlformats.org/officeDocument/2006/relationships/hyperlink" Target="http://www.newscientist.com/article/dn8471-milky-way-feels-tug-of-largest-mass-in-the-universe.html" TargetMode="External"/><Relationship Id="rId4" Type="http://schemas.openxmlformats.org/officeDocument/2006/relationships/hyperlink" Target="http://www.ifa.hawaii.edu/info/press-releases/kocevski-1-06/" TargetMode="External"/></Relationships>
</file>

<file path=ppt/slides/_rels/slide1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0.png"/><Relationship Id="rId7" Type="http://schemas.openxmlformats.org/officeDocument/2006/relationships/hyperlink" Target="http://arxiv.org/abs/astro-ph/0512321"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arxiv.org/abs/astro-ph/0510106" TargetMode="External"/><Relationship Id="rId5" Type="http://schemas.openxmlformats.org/officeDocument/2006/relationships/hyperlink" Target="http://www.newscientist.com/article/dn8471-milky-way-feels-tug-of-largest-mass-in-the-universe.html" TargetMode="External"/><Relationship Id="rId4" Type="http://schemas.openxmlformats.org/officeDocument/2006/relationships/hyperlink" Target="http://www.ifa.hawaii.edu/info/press-releases/kocevski-1-06/"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6.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5.png"/><Relationship Id="rId4" Type="http://schemas.openxmlformats.org/officeDocument/2006/relationships/image" Target="../media/image12.jpeg"/></Relationships>
</file>

<file path=ppt/slides/_rels/slide12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28.png"/><Relationship Id="rId4" Type="http://schemas.openxmlformats.org/officeDocument/2006/relationships/image" Target="../media/image125.png"/></Relationships>
</file>

<file path=ppt/slides/_rels/slide12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6.jpeg"/></Relationships>
</file>

<file path=ppt/slides/_rels/slide122.xml.rels><?xml version="1.0" encoding="UTF-8" standalone="yes"?>
<Relationships xmlns="http://schemas.openxmlformats.org/package/2006/relationships"><Relationship Id="rId8" Type="http://schemas.openxmlformats.org/officeDocument/2006/relationships/image" Target="../media/image134.jpeg"/><Relationship Id="rId13"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image" Target="../media/image133.png"/><Relationship Id="rId12" Type="http://schemas.openxmlformats.org/officeDocument/2006/relationships/image" Target="../media/image138.png"/><Relationship Id="rId2" Type="http://schemas.openxmlformats.org/officeDocument/2006/relationships/notesSlide" Target="../notesSlides/notesSlide80.xml"/><Relationship Id="rId1" Type="http://schemas.openxmlformats.org/officeDocument/2006/relationships/slideLayout" Target="../slideLayouts/slideLayout1.xml"/><Relationship Id="rId6" Type="http://schemas.openxmlformats.org/officeDocument/2006/relationships/image" Target="../media/image132.jpeg"/><Relationship Id="rId11" Type="http://schemas.openxmlformats.org/officeDocument/2006/relationships/image" Target="../media/image137.png"/><Relationship Id="rId5" Type="http://schemas.openxmlformats.org/officeDocument/2006/relationships/image" Target="../media/image131.png"/><Relationship Id="rId10" Type="http://schemas.openxmlformats.org/officeDocument/2006/relationships/image" Target="../media/image136.png"/><Relationship Id="rId4" Type="http://schemas.openxmlformats.org/officeDocument/2006/relationships/image" Target="../media/image130.gif"/><Relationship Id="rId9" Type="http://schemas.openxmlformats.org/officeDocument/2006/relationships/image" Target="../media/image135.jpeg"/></Relationships>
</file>

<file path=ppt/slides/_rels/slide12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6.jpeg"/></Relationships>
</file>

<file path=ppt/slides/_rels/slide12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5.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1.jpeg"/></Relationships>
</file>

<file path=ppt/slides/_rels/slide1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3.png"/><Relationship Id="rId5" Type="http://schemas.openxmlformats.org/officeDocument/2006/relationships/image" Target="../media/image142.png"/><Relationship Id="rId4" Type="http://schemas.openxmlformats.org/officeDocument/2006/relationships/oleObject" Target="../embeddings/oleObject12.bin"/></Relationships>
</file>

<file path=ppt/slides/_rels/slide12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3.png"/><Relationship Id="rId7" Type="http://schemas.openxmlformats.org/officeDocument/2006/relationships/image" Target="../media/image147.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44.png"/></Relationships>
</file>

<file path=ppt/slides/_rels/slide12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eg"/></Relationships>
</file>

<file path=ppt/slides/_rels/slide130.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31.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51.jpeg"/><Relationship Id="rId4" Type="http://schemas.openxmlformats.org/officeDocument/2006/relationships/image" Target="../media/image150.jpeg"/></Relationships>
</file>

<file path=ppt/slides/_rels/slide1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52.wmf"/><Relationship Id="rId5" Type="http://schemas.openxmlformats.org/officeDocument/2006/relationships/oleObject" Target="../embeddings/oleObject13.bin"/><Relationship Id="rId4" Type="http://schemas.openxmlformats.org/officeDocument/2006/relationships/image" Target="../media/image153.png"/></Relationships>
</file>

<file path=ppt/slides/_rels/slide134.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5.jpeg"/></Relationships>
</file>

<file path=ppt/slides/_rels/slide135.xml.rels><?xml version="1.0" encoding="UTF-8" standalone="yes"?>
<Relationships xmlns="http://schemas.openxmlformats.org/package/2006/relationships"><Relationship Id="rId8" Type="http://schemas.openxmlformats.org/officeDocument/2006/relationships/image" Target="../media/image156.wmf"/><Relationship Id="rId3" Type="http://schemas.openxmlformats.org/officeDocument/2006/relationships/image" Target="../media/image1.jpeg"/><Relationship Id="rId7"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7.jpeg"/><Relationship Id="rId9" Type="http://schemas.openxmlformats.org/officeDocument/2006/relationships/image" Target="../media/image3.png"/></Relationships>
</file>

<file path=ppt/slides/_rels/slide136.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oleObject" Target="../embeddings/oleObject17.bin"/><Relationship Id="rId3" Type="http://schemas.openxmlformats.org/officeDocument/2006/relationships/image" Target="../media/image1.jpeg"/><Relationship Id="rId7" Type="http://schemas.openxmlformats.org/officeDocument/2006/relationships/image" Target="../media/image154.jpeg"/><Relationship Id="rId12" Type="http://schemas.openxmlformats.org/officeDocument/2006/relationships/image" Target="../media/image167.png"/><Relationship Id="rId17" Type="http://schemas.openxmlformats.org/officeDocument/2006/relationships/image" Target="../media/image3.png"/><Relationship Id="rId2" Type="http://schemas.openxmlformats.org/officeDocument/2006/relationships/slideLayout" Target="../slideLayouts/slideLayout1.xml"/><Relationship Id="rId16" Type="http://schemas.openxmlformats.org/officeDocument/2006/relationships/image" Target="../media/image163.wmf"/><Relationship Id="rId1" Type="http://schemas.openxmlformats.org/officeDocument/2006/relationships/vmlDrawing" Target="../drawings/vmlDrawing7.vml"/><Relationship Id="rId6" Type="http://schemas.openxmlformats.org/officeDocument/2006/relationships/image" Target="../media/image164.jpeg"/><Relationship Id="rId11" Type="http://schemas.openxmlformats.org/officeDocument/2006/relationships/image" Target="../media/image166.png"/><Relationship Id="rId5" Type="http://schemas.openxmlformats.org/officeDocument/2006/relationships/image" Target="../media/image160.png"/><Relationship Id="rId15" Type="http://schemas.openxmlformats.org/officeDocument/2006/relationships/oleObject" Target="../embeddings/oleObject18.bin"/><Relationship Id="rId10" Type="http://schemas.openxmlformats.org/officeDocument/2006/relationships/image" Target="../media/image165.png"/><Relationship Id="rId4" Type="http://schemas.openxmlformats.org/officeDocument/2006/relationships/oleObject" Target="../embeddings/oleObject15.bin"/><Relationship Id="rId9" Type="http://schemas.openxmlformats.org/officeDocument/2006/relationships/image" Target="../media/image161.png"/><Relationship Id="rId14" Type="http://schemas.openxmlformats.org/officeDocument/2006/relationships/image" Target="../media/image162.wmf"/></Relationships>
</file>

<file path=ppt/slides/_rels/slide137.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image" Target="../media/image1.jpeg"/><Relationship Id="rId7" Type="http://schemas.openxmlformats.org/officeDocument/2006/relationships/image" Target="../media/image172.png"/><Relationship Id="rId2" Type="http://schemas.openxmlformats.org/officeDocument/2006/relationships/slideLayout" Target="../slideLayouts/slideLayout1.xml"/><Relationship Id="rId1" Type="http://schemas.openxmlformats.org/officeDocument/2006/relationships/vmlDrawing" Target="../drawings/vmlDrawing8.vml"/><Relationship Id="rId6" Type="http://schemas.openxmlformats.org/officeDocument/2006/relationships/image" Target="../media/image171.png"/><Relationship Id="rId5" Type="http://schemas.openxmlformats.org/officeDocument/2006/relationships/image" Target="../media/image170.png"/><Relationship Id="rId10" Type="http://schemas.openxmlformats.org/officeDocument/2006/relationships/image" Target="../media/image3.png"/><Relationship Id="rId4" Type="http://schemas.openxmlformats.org/officeDocument/2006/relationships/image" Target="../media/image169.png"/><Relationship Id="rId9" Type="http://schemas.openxmlformats.org/officeDocument/2006/relationships/image" Target="../media/image168.wmf"/></Relationships>
</file>

<file path=ppt/slides/_rels/slide1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74.png"/><Relationship Id="rId4" Type="http://schemas.openxmlformats.org/officeDocument/2006/relationships/image" Target="../media/image173.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140.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77.jpeg"/><Relationship Id="rId4" Type="http://schemas.openxmlformats.org/officeDocument/2006/relationships/image" Target="../media/image176.jpeg"/></Relationships>
</file>

<file path=ppt/slides/_rels/slide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8.jpe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9.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image" Target="../media/image180.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5.xml.rels><?xml version="1.0" encoding="UTF-8" standalone="yes"?>
<Relationships xmlns="http://schemas.openxmlformats.org/package/2006/relationships"><Relationship Id="rId8" Type="http://schemas.openxmlformats.org/officeDocument/2006/relationships/image" Target="../media/image186.wmf"/><Relationship Id="rId3" Type="http://schemas.openxmlformats.org/officeDocument/2006/relationships/image" Target="../media/image1.jpeg"/><Relationship Id="rId7" Type="http://schemas.openxmlformats.org/officeDocument/2006/relationships/image" Target="../media/image185.wmf"/><Relationship Id="rId2" Type="http://schemas.openxmlformats.org/officeDocument/2006/relationships/notesSlide" Target="../notesSlides/notesSlide82.xml"/><Relationship Id="rId1" Type="http://schemas.openxmlformats.org/officeDocument/2006/relationships/slideLayout" Target="../slideLayouts/slideLayout1.xml"/><Relationship Id="rId6" Type="http://schemas.openxmlformats.org/officeDocument/2006/relationships/image" Target="../media/image184.jpeg"/><Relationship Id="rId11" Type="http://schemas.openxmlformats.org/officeDocument/2006/relationships/image" Target="../media/image3.png"/><Relationship Id="rId5" Type="http://schemas.openxmlformats.org/officeDocument/2006/relationships/image" Target="../media/image183.png"/><Relationship Id="rId10" Type="http://schemas.openxmlformats.org/officeDocument/2006/relationships/image" Target="../media/image187.emf"/><Relationship Id="rId4" Type="http://schemas.openxmlformats.org/officeDocument/2006/relationships/image" Target="../media/image182.jpeg"/><Relationship Id="rId9" Type="http://schemas.openxmlformats.org/officeDocument/2006/relationships/image" Target="../media/image181.jpeg"/></Relationships>
</file>

<file path=ppt/slides/_rels/slide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78.jpeg"/><Relationship Id="rId7"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81.jpeg"/><Relationship Id="rId5" Type="http://schemas.openxmlformats.org/officeDocument/2006/relationships/image" Target="../media/image179.jpeg"/><Relationship Id="rId4" Type="http://schemas.openxmlformats.org/officeDocument/2006/relationships/image" Target="../media/image180.jpeg"/></Relationships>
</file>

<file path=ppt/slides/_rels/slide149.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jpeg"/></Relationships>
</file>

<file path=ppt/slides/_rels/slide150.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89.jpeg"/></Relationships>
</file>

<file path=ppt/slides/_rels/slide151.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91.jpeg"/><Relationship Id="rId4" Type="http://schemas.openxmlformats.org/officeDocument/2006/relationships/image" Target="../media/image190.jpeg"/></Relationships>
</file>

<file path=ppt/slides/_rels/slide152.xml.rels><?xml version="1.0" encoding="UTF-8" standalone="yes"?>
<Relationships xmlns="http://schemas.openxmlformats.org/package/2006/relationships"><Relationship Id="rId3" Type="http://schemas.openxmlformats.org/officeDocument/2006/relationships/image" Target="../media/image192.jpeg"/><Relationship Id="rId7"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95.jpeg"/><Relationship Id="rId5" Type="http://schemas.openxmlformats.org/officeDocument/2006/relationships/image" Target="../media/image194.jpeg"/><Relationship Id="rId4" Type="http://schemas.openxmlformats.org/officeDocument/2006/relationships/image" Target="../media/image193.jpeg"/></Relationships>
</file>

<file path=ppt/slides/_rels/slide153.xml.rels><?xml version="1.0" encoding="UTF-8" standalone="yes"?>
<Relationships xmlns="http://schemas.openxmlformats.org/package/2006/relationships"><Relationship Id="rId8" Type="http://schemas.openxmlformats.org/officeDocument/2006/relationships/image" Target="../media/image196.wmf"/><Relationship Id="rId3" Type="http://schemas.openxmlformats.org/officeDocument/2006/relationships/notesSlide" Target="../notesSlides/notesSlide85.xml"/><Relationship Id="rId7" Type="http://schemas.openxmlformats.org/officeDocument/2006/relationships/oleObject" Target="../embeddings/oleObject20.bin"/><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image" Target="../media/image158.png"/><Relationship Id="rId5" Type="http://schemas.openxmlformats.org/officeDocument/2006/relationships/image" Target="../media/image159.png"/><Relationship Id="rId4" Type="http://schemas.openxmlformats.org/officeDocument/2006/relationships/image" Target="../media/image157.jpeg"/><Relationship Id="rId9" Type="http://schemas.openxmlformats.org/officeDocument/2006/relationships/image" Target="../media/image3.png"/></Relationships>
</file>

<file path=ppt/slides/_rels/slide1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97.png"/></Relationships>
</file>

<file path=ppt/slides/_rels/slide155.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99.jpeg"/></Relationships>
</file>

<file path=ppt/slides/_rels/slide156.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1.jpeg"/></Relationships>
</file>

<file path=ppt/slides/_rels/slide157.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2.jpeg"/></Relationships>
</file>

<file path=ppt/slides/_rels/slide158.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8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2.jpeg"/></Relationships>
</file>

<file path=ppt/slides/_rels/slide159.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8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5.jpeg"/><Relationship Id="rId4" Type="http://schemas.openxmlformats.org/officeDocument/2006/relationships/image" Target="../media/image199.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jpeg"/></Relationships>
</file>

<file path=ppt/slides/_rels/slide160.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8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5.jpeg"/><Relationship Id="rId4" Type="http://schemas.openxmlformats.org/officeDocument/2006/relationships/image" Target="../media/image199.jpeg"/></Relationships>
</file>

<file path=ppt/slides/_rels/slide161.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8.jpeg"/><Relationship Id="rId4" Type="http://schemas.openxmlformats.org/officeDocument/2006/relationships/image" Target="../media/image207.jpeg"/></Relationships>
</file>

<file path=ppt/slides/_rels/slide162.xml.rels><?xml version="1.0" encoding="UTF-8" standalone="yes"?>
<Relationships xmlns="http://schemas.openxmlformats.org/package/2006/relationships"><Relationship Id="rId3" Type="http://schemas.openxmlformats.org/officeDocument/2006/relationships/image" Target="../media/image206.jpeg"/><Relationship Id="rId2" Type="http://schemas.openxmlformats.org/officeDocument/2006/relationships/notesSlide" Target="../notesSlides/notesSlide9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8.jpeg"/><Relationship Id="rId4" Type="http://schemas.openxmlformats.org/officeDocument/2006/relationships/image" Target="../media/image207.jpeg"/></Relationships>
</file>

<file path=ppt/slides/_rels/slide163.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9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5.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eg"/></Relationships>
</file>

<file path=ppt/slides/_rels/slide22.xml.rels><?xml version="1.0" encoding="UTF-8" standalone="yes"?>
<Relationships xmlns="http://schemas.openxmlformats.org/package/2006/relationships"><Relationship Id="rId8" Type="http://schemas.openxmlformats.org/officeDocument/2006/relationships/hyperlink" Target="http://en.wikipedia.org/wiki/Parity_(physics)" TargetMode="External"/><Relationship Id="rId13" Type="http://schemas.openxmlformats.org/officeDocument/2006/relationships/image" Target="../media/image24.png"/><Relationship Id="rId3" Type="http://schemas.openxmlformats.org/officeDocument/2006/relationships/image" Target="../media/image1.jpeg"/><Relationship Id="rId7" Type="http://schemas.openxmlformats.org/officeDocument/2006/relationships/hyperlink" Target="http://en.wikipedia.org/wiki/Charge_(physics)" TargetMode="External"/><Relationship Id="rId12"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hyperlink" Target="http://en.wikipedia.org/wiki/Transformation_(mathematics)" TargetMode="External"/><Relationship Id="rId11" Type="http://schemas.openxmlformats.org/officeDocument/2006/relationships/image" Target="../media/image22.png"/><Relationship Id="rId5" Type="http://schemas.openxmlformats.org/officeDocument/2006/relationships/hyperlink" Target="http://en.wikipedia.org/wiki/Physical_law" TargetMode="External"/><Relationship Id="rId10" Type="http://schemas.openxmlformats.org/officeDocument/2006/relationships/image" Target="../media/image21.png"/><Relationship Id="rId4" Type="http://schemas.openxmlformats.org/officeDocument/2006/relationships/hyperlink" Target="http://en.wikipedia.org/wiki/Symmetry_in_physics" TargetMode="External"/><Relationship Id="rId9" Type="http://schemas.openxmlformats.org/officeDocument/2006/relationships/hyperlink" Target="http://en.wikipedia.org/wiki/Time" TargetMode="External"/><Relationship Id="rId1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hyperlink" Target="http://news.google.com/news?ned=us&amp;hl=us&amp;q=hawking+grand+design&amp;cf=all&amp;scoring=n"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www.guardian.co.uk/science/2010/sep/02/stephen-hawking-big-bang-creator" TargetMode="External"/><Relationship Id="rId5" Type="http://schemas.openxmlformats.org/officeDocument/2006/relationships/hyperlink" Target="http://www.amazon.com/dp/0553805371?tag=lubosmotlsref-20" TargetMode="Externa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jpeg"/><Relationship Id="rId7"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png"/><Relationship Id="rId4" Type="http://schemas.openxmlformats.org/officeDocument/2006/relationships/image" Target="../media/image29.png"/><Relationship Id="rId9"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en.wikipedia.org/wiki/Supergravity" TargetMode="External"/><Relationship Id="rId3" Type="http://schemas.openxmlformats.org/officeDocument/2006/relationships/image" Target="../media/image1.jpeg"/><Relationship Id="rId7" Type="http://schemas.openxmlformats.org/officeDocument/2006/relationships/hyperlink" Target="http://en.wikipedia.org/wiki/Superstring_theories"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hyperlink" Target="http://en.wikipedia.org/wiki/String_theory" TargetMode="External"/><Relationship Id="rId11" Type="http://schemas.openxmlformats.org/officeDocument/2006/relationships/image" Target="../media/image3.png"/><Relationship Id="rId5" Type="http://schemas.openxmlformats.org/officeDocument/2006/relationships/hyperlink" Target="http://en.wikipedia.org/wiki/Theoretical_physics" TargetMode="External"/><Relationship Id="rId10" Type="http://schemas.openxmlformats.org/officeDocument/2006/relationships/image" Target="../media/image36.png"/><Relationship Id="rId4" Type="http://schemas.openxmlformats.org/officeDocument/2006/relationships/image" Target="../media/image35.png"/><Relationship Id="rId9" Type="http://schemas.openxmlformats.org/officeDocument/2006/relationships/hyperlink" Target="http://en.wikipedia.org/wiki/Membrane_(M-Theory)"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4.png"/></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jpeg"/><Relationship Id="rId4" Type="http://schemas.openxmlformats.org/officeDocument/2006/relationships/image" Target="../media/image45.jpeg"/></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9.jpeg"/><Relationship Id="rId4" Type="http://schemas.openxmlformats.org/officeDocument/2006/relationships/image" Target="../media/image48.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0.png"/></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2.png"/></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2.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jpeg"/><Relationship Id="rId4" Type="http://schemas.openxmlformats.org/officeDocument/2006/relationships/image" Target="../media/image59.png"/></Relationships>
</file>

<file path=ppt/slides/_rels/slide5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1.png"/><Relationship Id="rId4" Type="http://schemas.openxmlformats.org/officeDocument/2006/relationships/image" Target="../media/image60.png"/></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3.png"/><Relationship Id="rId4" Type="http://schemas.openxmlformats.org/officeDocument/2006/relationships/image" Target="../media/image62.png"/></Relationships>
</file>

<file path=ppt/slides/_rels/slide5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jpeg"/><Relationship Id="rId7" Type="http://schemas.openxmlformats.org/officeDocument/2006/relationships/image" Target="../media/image67.jpe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69.png"/><Relationship Id="rId4" Type="http://schemas.openxmlformats.org/officeDocument/2006/relationships/image" Target="../media/image68.png"/></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73.wmf"/><Relationship Id="rId3" Type="http://schemas.openxmlformats.org/officeDocument/2006/relationships/notesSlide" Target="../notesSlides/notesSlide51.xml"/><Relationship Id="rId7" Type="http://schemas.openxmlformats.org/officeDocument/2006/relationships/image" Target="../media/image70.wmf"/><Relationship Id="rId12" Type="http://schemas.openxmlformats.org/officeDocument/2006/relationships/oleObject" Target="../embeddings/oleObject4.bin"/><Relationship Id="rId2" Type="http://schemas.openxmlformats.org/officeDocument/2006/relationships/slideLayout" Target="../slideLayouts/slideLayout1.xml"/><Relationship Id="rId16" Type="http://schemas.openxmlformats.org/officeDocument/2006/relationships/image" Target="../media/image3.png"/><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72.wmf"/><Relationship Id="rId5" Type="http://schemas.openxmlformats.org/officeDocument/2006/relationships/image" Target="../media/image75.png"/><Relationship Id="rId15" Type="http://schemas.openxmlformats.org/officeDocument/2006/relationships/image" Target="../media/image74.wmf"/><Relationship Id="rId10" Type="http://schemas.openxmlformats.org/officeDocument/2006/relationships/oleObject" Target="../embeddings/oleObject3.bin"/><Relationship Id="rId4" Type="http://schemas.openxmlformats.org/officeDocument/2006/relationships/image" Target="../media/image1.jpeg"/><Relationship Id="rId9" Type="http://schemas.openxmlformats.org/officeDocument/2006/relationships/image" Target="../media/image71.wmf"/><Relationship Id="rId14" Type="http://schemas.openxmlformats.org/officeDocument/2006/relationships/oleObject" Target="../embeddings/oleObject5.bin"/></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73.wmf"/><Relationship Id="rId3" Type="http://schemas.openxmlformats.org/officeDocument/2006/relationships/notesSlide" Target="../notesSlides/notesSlide52.xml"/><Relationship Id="rId7" Type="http://schemas.openxmlformats.org/officeDocument/2006/relationships/image" Target="../media/image70.wmf"/><Relationship Id="rId12" Type="http://schemas.openxmlformats.org/officeDocument/2006/relationships/oleObject" Target="../embeddings/oleObject9.bin"/><Relationship Id="rId2" Type="http://schemas.openxmlformats.org/officeDocument/2006/relationships/slideLayout" Target="../slideLayouts/slideLayout1.xml"/><Relationship Id="rId16" Type="http://schemas.openxmlformats.org/officeDocument/2006/relationships/image" Target="../media/image3.png"/><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image" Target="../media/image72.wmf"/><Relationship Id="rId5" Type="http://schemas.openxmlformats.org/officeDocument/2006/relationships/image" Target="../media/image75.png"/><Relationship Id="rId15" Type="http://schemas.openxmlformats.org/officeDocument/2006/relationships/image" Target="../media/image76.wmf"/><Relationship Id="rId10" Type="http://schemas.openxmlformats.org/officeDocument/2006/relationships/oleObject" Target="../embeddings/oleObject8.bin"/><Relationship Id="rId4" Type="http://schemas.openxmlformats.org/officeDocument/2006/relationships/image" Target="../media/image1.jpeg"/><Relationship Id="rId9" Type="http://schemas.openxmlformats.org/officeDocument/2006/relationships/image" Target="../media/image71.wmf"/><Relationship Id="rId14" Type="http://schemas.openxmlformats.org/officeDocument/2006/relationships/oleObject" Target="../embeddings/oleObject10.bin"/></Relationships>
</file>

<file path=ppt/slides/_rels/slide63.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notesSlide" Target="../notesSlides/notesSlide53.xml"/><Relationship Id="rId7" Type="http://schemas.openxmlformats.org/officeDocument/2006/relationships/image" Target="../media/image80.png"/><Relationship Id="rId12"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79.png"/><Relationship Id="rId11" Type="http://schemas.openxmlformats.org/officeDocument/2006/relationships/image" Target="../media/image77.wmf"/><Relationship Id="rId5" Type="http://schemas.openxmlformats.org/officeDocument/2006/relationships/image" Target="../media/image78.png"/><Relationship Id="rId10" Type="http://schemas.openxmlformats.org/officeDocument/2006/relationships/oleObject" Target="../embeddings/oleObject11.bin"/><Relationship Id="rId4" Type="http://schemas.openxmlformats.org/officeDocument/2006/relationships/image" Target="../media/image1.jpeg"/><Relationship Id="rId9" Type="http://schemas.openxmlformats.org/officeDocument/2006/relationships/image" Target="../media/image82.png"/></Relationships>
</file>

<file path=ppt/slides/_rels/slide6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6.jpeg"/><Relationship Id="rId4" Type="http://schemas.openxmlformats.org/officeDocument/2006/relationships/image" Target="../media/image83.png"/></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4.png"/></Relationships>
</file>

<file path=ppt/slides/_rels/slide6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85.jpeg"/><Relationship Id="rId5" Type="http://schemas.openxmlformats.org/officeDocument/2006/relationships/image" Target="../media/image84.png"/><Relationship Id="rId4" Type="http://schemas.openxmlformats.org/officeDocument/2006/relationships/image" Target="../media/image68.png"/></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6.jpe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88.png"/><Relationship Id="rId5" Type="http://schemas.openxmlformats.org/officeDocument/2006/relationships/image" Target="../media/image84.png"/><Relationship Id="rId4" Type="http://schemas.openxmlformats.org/officeDocument/2006/relationships/image" Target="../media/image68.png"/></Relationships>
</file>

<file path=ppt/slides/_rels/slide7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4.png"/></Relationships>
</file>

<file path=ppt/slides/_rels/slide7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6.jpeg"/></Relationships>
</file>

<file path=ppt/slides/_rels/slide7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0.png"/></Relationships>
</file>

<file path=ppt/slides/_rels/slide7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1.png"/></Relationships>
</file>

<file path=ppt/slides/_rels/slide7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0.png"/></Relationships>
</file>

<file path=ppt/slides/_rels/slide7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3.pn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hyperlink" Target="http://www.darkerview.com/scripts/query.php?NGC2244" TargetMode="External"/><Relationship Id="rId5" Type="http://schemas.openxmlformats.org/officeDocument/2006/relationships/hyperlink" Target="http://www.darkerview.com/scripts/query.php?ObjID=NGC2264" TargetMode="External"/><Relationship Id="rId4" Type="http://schemas.openxmlformats.org/officeDocument/2006/relationships/image" Target="../media/image92.png"/></Relationships>
</file>

<file path=ppt/slides/_rels/slide79.xml.rels><?xml version="1.0" encoding="UTF-8" standalone="yes"?>
<Relationships xmlns="http://schemas.openxmlformats.org/package/2006/relationships"><Relationship Id="rId3" Type="http://schemas.openxmlformats.org/officeDocument/2006/relationships/hyperlink" Target="http://cosmos.ucdavis.edu/archives/2009/cluster9/bhaskar_mihir.pdf" TargetMode="External"/><Relationship Id="rId2" Type="http://schemas.openxmlformats.org/officeDocument/2006/relationships/image" Target="../media/image93.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hyperlink" Target="http://hadith.al-islam.com/Loader.aspx?pageid=237&amp;Words=%d8%b2%d9%88%d9%8a%d8%aa&amp;Type=phrase&amp;Level=exact&amp;ID=319734&amp;Return=http://hadith.al-islam.com/Portals/al-islam_com/loader.aspx?pageid=236&amp;Words=%d8%b2%d9%88%d9%8a%d8%aa&amp;Level=exact&amp;Type=phrase&amp;SectionID=2&amp;Page=0" TargetMode="External"/><Relationship Id="rId3" Type="http://schemas.openxmlformats.org/officeDocument/2006/relationships/image" Target="../media/image10.jpeg"/><Relationship Id="rId7" Type="http://schemas.openxmlformats.org/officeDocument/2006/relationships/image" Target="../media/image13.gif"/><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hadith.al-islam.com/Loader.aspx?pageid=237&amp;Words=%d8%b2%d9%88%d9%8a%d8%aa&amp;Type=phrase&amp;Level=exact&amp;ID=310894&amp;Return=http://hadith.al-islam.com/Portals/al-islam_com/loader.aspx?pageid=236&amp;Words=%d8%b2%d9%88%d9%8a%d8%aa&amp;Level=exact&amp;Type=phrase&amp;SectionID=2&amp;Page=0" TargetMode="External"/><Relationship Id="rId5" Type="http://schemas.openxmlformats.org/officeDocument/2006/relationships/hyperlink" Target="http://hadith.al-islam.com/Loader.aspx?pageid=237&amp;Words=%d8%b2%d9%88%d9%8a%d8%aa&amp;Type=phrase&amp;Level=exact&amp;ID=285913&amp;Return=http://hadith.al-islam.com/Portals/al-islam_com/loader.aspx?pageid=236&amp;Words=%d8%b2%d9%88%d9%8a%d8%aa&amp;Level=exact&amp;Type=phrase&amp;SectionID=2&amp;Page=0" TargetMode="External"/><Relationship Id="rId4" Type="http://schemas.openxmlformats.org/officeDocument/2006/relationships/image" Target="../media/image11.jpeg"/><Relationship Id="rId9" Type="http://schemas.openxmlformats.org/officeDocument/2006/relationships/image" Target="../media/image3.png"/></Relationships>
</file>

<file path=ppt/slides/_rels/slide8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5.png"/></Relationships>
</file>

<file path=ppt/slides/_rels/slide8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5.png"/></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7.png"/></Relationships>
</file>

<file path=ppt/slides/_rels/slide8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8.png"/></Relationships>
</file>

<file path=ppt/slides/_rels/slide8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8.png"/></Relationships>
</file>

<file path=ppt/slides/_rels/slide8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8.png"/></Relationships>
</file>

<file path=ppt/slides/_rels/slide8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gif"/><Relationship Id="rId4" Type="http://schemas.openxmlformats.org/officeDocument/2006/relationships/image" Target="../media/image11.jpeg"/></Relationships>
</file>

<file path=ppt/slides/_rels/slide90.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7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olarsystem.nasa.gov/multimedia/gallery/PIA00333.jpg" TargetMode="External"/><Relationship Id="rId7" Type="http://schemas.openxmlformats.org/officeDocument/2006/relationships/image" Target="../media/image10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8.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6.png"/><Relationship Id="rId3" Type="http://schemas.openxmlformats.org/officeDocument/2006/relationships/image" Target="../media/image1.jpeg"/><Relationship Id="rId7" Type="http://schemas.openxmlformats.org/officeDocument/2006/relationships/image" Target="../media/image110.png"/><Relationship Id="rId12" Type="http://schemas.openxmlformats.org/officeDocument/2006/relationships/image" Target="../media/image115.png"/><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109.png"/><Relationship Id="rId11" Type="http://schemas.openxmlformats.org/officeDocument/2006/relationships/image" Target="../media/image114.png"/><Relationship Id="rId5" Type="http://schemas.openxmlformats.org/officeDocument/2006/relationships/image" Target="../media/image108.png"/><Relationship Id="rId10" Type="http://schemas.openxmlformats.org/officeDocument/2006/relationships/image" Target="../media/image113.png"/><Relationship Id="rId4" Type="http://schemas.openxmlformats.org/officeDocument/2006/relationships/image" Target="../media/image107.png"/><Relationship Id="rId9" Type="http://schemas.openxmlformats.org/officeDocument/2006/relationships/image" Target="../media/image112.png"/><Relationship Id="rId14" Type="http://schemas.openxmlformats.org/officeDocument/2006/relationships/image" Target="../media/image3.png"/></Relationships>
</file>

<file path=ppt/slides/_rels/slide9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1" y="1071546"/>
            <a:ext cx="8072462" cy="5786479"/>
          </a:xfrm>
          <a:prstGeom prst="rect">
            <a:avLst/>
          </a:prstGeom>
          <a:noFill/>
          <a:ln w="9525">
            <a:noFill/>
            <a:miter lim="800000"/>
            <a:headEnd/>
            <a:tailEnd/>
          </a:ln>
        </p:spPr>
      </p:pic>
      <p:sp>
        <p:nvSpPr>
          <p:cNvPr id="3" name="Rectangle 2"/>
          <p:cNvSpPr/>
          <p:nvPr/>
        </p:nvSpPr>
        <p:spPr>
          <a:xfrm>
            <a:off x="0" y="1428736"/>
            <a:ext cx="8072462" cy="4955203"/>
          </a:xfrm>
          <a:prstGeom prst="rect">
            <a:avLst/>
          </a:prstGeom>
        </p:spPr>
        <p:txBody>
          <a:bodyPr wrap="square">
            <a:spAutoFit/>
          </a:bodyPr>
          <a:lstStyle/>
          <a:p>
            <a:pPr algn="ctr">
              <a:tabLst>
                <a:tab pos="2238375" algn="l"/>
              </a:tabLst>
            </a:pPr>
            <a:r>
              <a:rPr lang="en-US" sz="6000" b="1" i="1" dirty="0" smtClean="0">
                <a:solidFill>
                  <a:schemeClr val="bg1"/>
                </a:solidFill>
              </a:rPr>
              <a:t>New Approaches of scientific </a:t>
            </a:r>
          </a:p>
          <a:p>
            <a:pPr algn="ctr">
              <a:tabLst>
                <a:tab pos="2238375" algn="l"/>
              </a:tabLst>
            </a:pPr>
            <a:r>
              <a:rPr lang="en-US" sz="6000" b="1" i="1" dirty="0" smtClean="0">
                <a:solidFill>
                  <a:schemeClr val="bg1"/>
                </a:solidFill>
              </a:rPr>
              <a:t>Immutability of the </a:t>
            </a:r>
            <a:endParaRPr lang="ar-EG" sz="6000" b="1" i="1" dirty="0" smtClean="0">
              <a:solidFill>
                <a:schemeClr val="bg1"/>
              </a:solidFill>
            </a:endParaRPr>
          </a:p>
          <a:p>
            <a:pPr algn="ctr">
              <a:tabLst>
                <a:tab pos="2238375" algn="l"/>
              </a:tabLst>
            </a:pPr>
            <a:r>
              <a:rPr lang="en-US" sz="6000" b="1" i="1" dirty="0" smtClean="0">
                <a:solidFill>
                  <a:schemeClr val="bg1"/>
                </a:solidFill>
              </a:rPr>
              <a:t>Glorious Quran (Online)</a:t>
            </a:r>
          </a:p>
          <a:p>
            <a:pPr algn="ctr">
              <a:tabLst>
                <a:tab pos="2238375" algn="l"/>
              </a:tabLst>
            </a:pPr>
            <a:r>
              <a:rPr lang="en-US" sz="4400" b="1" i="1" dirty="0" smtClean="0">
                <a:solidFill>
                  <a:srgbClr val="FFFF00"/>
                </a:solidFill>
              </a:rPr>
              <a:t>(For MSAJ, 2</a:t>
            </a:r>
            <a:r>
              <a:rPr lang="en-US" sz="4400" b="1" i="1" baseline="30000" dirty="0" smtClean="0">
                <a:solidFill>
                  <a:srgbClr val="FFFF00"/>
                </a:solidFill>
              </a:rPr>
              <a:t>nd</a:t>
            </a:r>
            <a:r>
              <a:rPr lang="en-US" sz="4400" b="1" i="1" dirty="0" smtClean="0">
                <a:solidFill>
                  <a:srgbClr val="FFFF00"/>
                </a:solidFill>
              </a:rPr>
              <a:t> June 2012)</a:t>
            </a:r>
            <a:endParaRPr lang="ar-EG" sz="4000" b="1" i="1" dirty="0" smtClean="0">
              <a:solidFill>
                <a:srgbClr val="FFFF00"/>
              </a:solidFill>
            </a:endParaRPr>
          </a:p>
          <a:p>
            <a:pPr algn="ctr">
              <a:tabLst>
                <a:tab pos="2238375" algn="l"/>
              </a:tabLst>
            </a:pPr>
            <a:endParaRPr lang="en-US" sz="3200" b="1" i="1" dirty="0" smtClean="0">
              <a:solidFill>
                <a:srgbClr val="FFFF00"/>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4"/>
          <a:srcRect/>
          <a:stretch>
            <a:fillRect/>
          </a:stretch>
        </p:blipFill>
        <p:spPr bwMode="auto">
          <a:xfrm>
            <a:off x="0" y="1214422"/>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5"/>
          <a:srcRect/>
          <a:stretch>
            <a:fillRect/>
          </a:stretch>
        </p:blipFill>
        <p:spPr bwMode="auto">
          <a:xfrm>
            <a:off x="2928927" y="1571613"/>
            <a:ext cx="2286015" cy="2035374"/>
          </a:xfrm>
          <a:prstGeom prst="rect">
            <a:avLst/>
          </a:prstGeom>
          <a:noFill/>
          <a:ln w="9525">
            <a:noFill/>
            <a:miter lim="800000"/>
            <a:headEnd/>
            <a:tailEnd/>
          </a:ln>
        </p:spPr>
      </p:pic>
      <p:pic>
        <p:nvPicPr>
          <p:cNvPr id="423937" name="Picture 1" descr="http://hadith.al-islam.com/PortalUC/IslamSearch/Themes/Blue.ar/Images/arrow.gif"/>
          <p:cNvPicPr>
            <a:picLocks noChangeAspect="1" noChangeArrowheads="1"/>
          </p:cNvPicPr>
          <p:nvPr/>
        </p:nvPicPr>
        <p:blipFill>
          <a:blip r:embed="rId6"/>
          <a:srcRect/>
          <a:stretch>
            <a:fillRect/>
          </a:stretch>
        </p:blipFill>
        <p:spPr bwMode="auto">
          <a:xfrm>
            <a:off x="0" y="0"/>
            <a:ext cx="47625" cy="47625"/>
          </a:xfrm>
          <a:prstGeom prst="rect">
            <a:avLst/>
          </a:prstGeom>
          <a:noFill/>
        </p:spPr>
      </p:pic>
      <p:sp>
        <p:nvSpPr>
          <p:cNvPr id="8" name="Rectangle 7"/>
          <p:cNvSpPr/>
          <p:nvPr/>
        </p:nvSpPr>
        <p:spPr>
          <a:xfrm>
            <a:off x="0" y="1305342"/>
            <a:ext cx="8072462" cy="4955203"/>
          </a:xfrm>
          <a:prstGeom prst="rect">
            <a:avLst/>
          </a:prstGeom>
        </p:spPr>
        <p:txBody>
          <a:bodyPr wrap="square">
            <a:spAutoFit/>
          </a:bodyPr>
          <a:lstStyle/>
          <a:p>
            <a:pPr algn="just"/>
            <a:r>
              <a:rPr lang="ar-EG" sz="2800" b="1" dirty="0" smtClean="0">
                <a:solidFill>
                  <a:srgbClr val="FFFF00"/>
                </a:solidFill>
              </a:rPr>
              <a:t>عَنْ ثَوْبَانَ قَالَ قَالَ رَسُولُ اللَّهِ صلى الله عليه وسلم </a:t>
            </a:r>
            <a:r>
              <a:rPr lang="ar-EG" sz="3200" b="1" dirty="0" smtClean="0">
                <a:solidFill>
                  <a:schemeClr val="bg1"/>
                </a:solidFill>
              </a:rPr>
              <a:t>« إِنَّ اللَّهَ زَوَى لِىَ الأَرْضَ فَرَأَيْتُ مَشَارِقَهَا وَمَغَارِبَهَا وَإِنَّ أُمَّتِى سَيَبْلُغُ مُلْكُهَا مَا زُوِىَ لِى مِنْهَاِ</a:t>
            </a:r>
            <a:endParaRPr lang="en-US" sz="3200" b="1" dirty="0" smtClean="0">
              <a:solidFill>
                <a:schemeClr val="bg1"/>
              </a:solidFill>
            </a:endParaRPr>
          </a:p>
          <a:p>
            <a:pPr algn="just" rtl="0"/>
            <a:r>
              <a:rPr lang="en-US" sz="4400" b="1" dirty="0" smtClean="0">
                <a:solidFill>
                  <a:srgbClr val="FFFF00"/>
                </a:solidFill>
              </a:rPr>
              <a:t>Allah converged the earth for me, and I saw lands in both East and West-lands and the power of my nation” </a:t>
            </a:r>
            <a:r>
              <a:rPr lang="en-US" sz="4400" b="1" dirty="0" err="1" smtClean="0">
                <a:solidFill>
                  <a:srgbClr val="FFFF00"/>
                </a:solidFill>
              </a:rPr>
              <a:t>UMMah</a:t>
            </a:r>
            <a:r>
              <a:rPr lang="en-US" sz="4400" b="1" dirty="0" smtClean="0">
                <a:solidFill>
                  <a:srgbClr val="FFFF00"/>
                </a:solidFill>
              </a:rPr>
              <a:t>” will reach what was converged for me.  </a:t>
            </a:r>
            <a:endParaRPr lang="ar-EG" sz="4400" b="1" dirty="0">
              <a:solidFill>
                <a:srgbClr val="FFFF00"/>
              </a:solidFill>
            </a:endParaRPr>
          </a:p>
        </p:txBody>
      </p:sp>
      <p:pic>
        <p:nvPicPr>
          <p:cNvPr id="6" name="صورة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87840"/>
            <a:ext cx="927947" cy="625536"/>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US" b="1" smtClean="0"/>
              <a:t/>
            </a:r>
            <a:br>
              <a:rPr lang="en-US" b="1" smtClean="0"/>
            </a:br>
            <a:r>
              <a:rPr lang="en-US" b="1" smtClean="0"/>
              <a:t>Facts About Asteroid Belts</a:t>
            </a:r>
            <a:br>
              <a:rPr lang="en-US" b="1" smtClean="0"/>
            </a:br>
            <a:endParaRPr lang="ar-EG" smtClean="0"/>
          </a:p>
        </p:txBody>
      </p:sp>
      <p:sp>
        <p:nvSpPr>
          <p:cNvPr id="3" name="Content Placeholder 2"/>
          <p:cNvSpPr>
            <a:spLocks noGrp="1"/>
          </p:cNvSpPr>
          <p:nvPr>
            <p:ph idx="1"/>
          </p:nvPr>
        </p:nvSpPr>
        <p:spPr>
          <a:xfrm>
            <a:off x="685800" y="1981200"/>
            <a:ext cx="7848600" cy="4495800"/>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lgn="just" rtl="1">
              <a:defRPr/>
            </a:pPr>
            <a:r>
              <a:rPr lang="ar-EG" b="1" dirty="0" smtClean="0">
                <a:solidFill>
                  <a:schemeClr val="accent6"/>
                </a:solidFill>
              </a:rPr>
              <a:t>يمثل </a:t>
            </a:r>
            <a:r>
              <a:rPr lang="ar-EG" b="1" dirty="0" smtClean="0">
                <a:solidFill>
                  <a:srgbClr val="FF0066"/>
                </a:solidFill>
              </a:rPr>
              <a:t>حزام الأستيرويد </a:t>
            </a:r>
            <a:r>
              <a:rPr lang="ar-EG" b="1" dirty="0" smtClean="0">
                <a:solidFill>
                  <a:schemeClr val="accent6"/>
                </a:solidFill>
              </a:rPr>
              <a:t>الذى يسمى أحيانا </a:t>
            </a:r>
            <a:r>
              <a:rPr lang="ar-EG" b="1" dirty="0" smtClean="0">
                <a:solidFill>
                  <a:srgbClr val="FF0066"/>
                </a:solidFill>
              </a:rPr>
              <a:t>الحزام الرئيس </a:t>
            </a:r>
            <a:r>
              <a:rPr lang="ar-EG" b="1" dirty="0" smtClean="0">
                <a:solidFill>
                  <a:schemeClr val="accent6"/>
                </a:solidFill>
              </a:rPr>
              <a:t>هو منطقة فى الفضاء تقع بين مدار كوكب المريخ ومدار كوكب المشترى, ومعروف عنه أنه </a:t>
            </a:r>
            <a:r>
              <a:rPr lang="ar-EG" b="1" dirty="0" smtClean="0">
                <a:solidFill>
                  <a:srgbClr val="FF0066"/>
                </a:solidFill>
              </a:rPr>
              <a:t>مشغول بملايين ”الأشستيرويدات“.  </a:t>
            </a:r>
            <a:endParaRPr lang="en-US" b="1" dirty="0" smtClean="0">
              <a:solidFill>
                <a:srgbClr val="FF0066"/>
              </a:solidFill>
            </a:endParaRPr>
          </a:p>
          <a:p>
            <a:pPr algn="just" rtl="0">
              <a:buFontTx/>
              <a:buNone/>
              <a:defRPr/>
            </a:pPr>
            <a:r>
              <a:rPr lang="en-US" dirty="0" smtClean="0"/>
              <a:t>   1- The asteroid belt, sometimes called the main belt, is an area of space that is located between the orbits of Mars and Jupiter and it is known to be occupied by millions of asteroids</a:t>
            </a:r>
            <a:endParaRPr lang="ar-EG"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style>
          <a:lnRef idx="2">
            <a:schemeClr val="dk1">
              <a:shade val="50000"/>
            </a:schemeClr>
          </a:lnRef>
          <a:fillRef idx="1">
            <a:schemeClr val="dk1"/>
          </a:fillRef>
          <a:effectRef idx="0">
            <a:schemeClr val="dk1"/>
          </a:effectRef>
          <a:fontRef idx="minor">
            <a:schemeClr val="lt1"/>
          </a:fontRef>
        </p:style>
        <p:txBody>
          <a:bodyPr/>
          <a:lstStyle/>
          <a:p>
            <a:pPr algn="just" rtl="1">
              <a:buFontTx/>
              <a:buNone/>
              <a:defRPr/>
            </a:pPr>
            <a:r>
              <a:rPr lang="ar-EG" b="1" dirty="0" smtClean="0">
                <a:solidFill>
                  <a:srgbClr val="FF0000"/>
                </a:solidFill>
              </a:rPr>
              <a:t>   </a:t>
            </a:r>
            <a:r>
              <a:rPr lang="ar-EG" b="1" dirty="0" smtClean="0">
                <a:solidFill>
                  <a:srgbClr val="FFFF00"/>
                </a:solidFill>
              </a:rPr>
              <a:t>بالرغم من وجود ملايين الأستيرويد فى الحزام الرئيس, فإن جل كتلة ذلك الحزام تتركز فى أربعة أجرام هى سيروس و 4-فيستا, و2-باستا و 10 هبجيا.</a:t>
            </a:r>
            <a:r>
              <a:rPr lang="en-US" b="1" dirty="0" smtClean="0">
                <a:solidFill>
                  <a:srgbClr val="FFFF00"/>
                </a:solidFill>
              </a:rPr>
              <a:t>  </a:t>
            </a:r>
            <a:r>
              <a:rPr lang="en-US" b="1" dirty="0" smtClean="0">
                <a:solidFill>
                  <a:srgbClr val="FF0000"/>
                </a:solidFill>
              </a:rPr>
              <a:t> </a:t>
            </a:r>
          </a:p>
          <a:p>
            <a:pPr algn="just">
              <a:buFontTx/>
              <a:buNone/>
              <a:defRPr/>
            </a:pPr>
            <a:r>
              <a:rPr lang="en-US" dirty="0" smtClean="0"/>
              <a:t>   2- Although there are millions of asteroids in the main asteroid belt, more than half of the whole mass of the belt is contained in the four objects </a:t>
            </a:r>
            <a:r>
              <a:rPr lang="en-US" dirty="0" smtClean="0">
                <a:solidFill>
                  <a:srgbClr val="FF0066"/>
                </a:solidFill>
              </a:rPr>
              <a:t>Ceres, </a:t>
            </a:r>
            <a:r>
              <a:rPr lang="en-US" dirty="0" smtClean="0">
                <a:solidFill>
                  <a:schemeClr val="accent6"/>
                </a:solidFill>
              </a:rPr>
              <a:t>4 </a:t>
            </a:r>
            <a:r>
              <a:rPr lang="en-US" dirty="0" err="1" smtClean="0">
                <a:solidFill>
                  <a:schemeClr val="accent6"/>
                </a:solidFill>
              </a:rPr>
              <a:t>Vesta</a:t>
            </a:r>
            <a:r>
              <a:rPr lang="en-US" dirty="0" smtClean="0"/>
              <a:t>, 2 Pallas, and </a:t>
            </a:r>
            <a:r>
              <a:rPr lang="en-US" dirty="0" smtClean="0">
                <a:solidFill>
                  <a:srgbClr val="FF0000"/>
                </a:solidFill>
              </a:rPr>
              <a:t>10 Hygiea</a:t>
            </a:r>
            <a:r>
              <a:rPr lang="en-US" dirty="0" smtClean="0"/>
              <a:t>.</a:t>
            </a:r>
          </a:p>
          <a:p>
            <a:pPr>
              <a:buFontTx/>
              <a:buNone/>
              <a:defRPr/>
            </a:pPr>
            <a:endParaRPr lang="ar-EG" dirty="0"/>
          </a:p>
        </p:txBody>
      </p:sp>
      <p:sp>
        <p:nvSpPr>
          <p:cNvPr id="8195" name="Title 1"/>
          <p:cNvSpPr>
            <a:spLocks noGrp="1"/>
          </p:cNvSpPr>
          <p:nvPr>
            <p:ph type="title"/>
          </p:nvPr>
        </p:nvSpPr>
        <p:spPr/>
        <p:txBody>
          <a:bodyPr>
            <a:normAutofit fontScale="90000"/>
          </a:bodyPr>
          <a:lstStyle/>
          <a:p>
            <a:r>
              <a:rPr lang="en-US" b="1" smtClean="0">
                <a:solidFill>
                  <a:schemeClr val="tx1"/>
                </a:solidFill>
              </a:rPr>
              <a:t/>
            </a:r>
            <a:br>
              <a:rPr lang="en-US" b="1" smtClean="0">
                <a:solidFill>
                  <a:schemeClr val="tx1"/>
                </a:solidFill>
              </a:rPr>
            </a:br>
            <a:r>
              <a:rPr lang="en-US" b="1" smtClean="0">
                <a:solidFill>
                  <a:schemeClr val="tx1"/>
                </a:solidFill>
              </a:rPr>
              <a:t>Facts About Asteroid Belts</a:t>
            </a:r>
            <a:r>
              <a:rPr lang="en-US" b="1" smtClean="0"/>
              <a:t/>
            </a:r>
            <a:br>
              <a:rPr lang="en-US" b="1" smtClean="0"/>
            </a:br>
            <a:endParaRPr 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85800" y="152400"/>
            <a:ext cx="7772400" cy="838200"/>
          </a:xfrm>
        </p:spPr>
        <p:txBody>
          <a:bodyPr/>
          <a:lstStyle/>
          <a:p>
            <a:r>
              <a:rPr lang="en-US" b="1" smtClean="0">
                <a:solidFill>
                  <a:schemeClr val="tx1"/>
                </a:solidFill>
              </a:rPr>
              <a:t>Facts About Asteroid Belts</a:t>
            </a:r>
            <a:endParaRPr lang="ar-EG" smtClean="0"/>
          </a:p>
        </p:txBody>
      </p:sp>
      <p:sp>
        <p:nvSpPr>
          <p:cNvPr id="9219" name="Content Placeholder 2"/>
          <p:cNvSpPr>
            <a:spLocks noGrp="1"/>
          </p:cNvSpPr>
          <p:nvPr>
            <p:ph idx="1"/>
          </p:nvPr>
        </p:nvSpPr>
        <p:spPr>
          <a:xfrm>
            <a:off x="533400" y="1295400"/>
            <a:ext cx="8001000" cy="5562600"/>
          </a:xfrm>
        </p:spPr>
        <p:style>
          <a:lnRef idx="2">
            <a:schemeClr val="dk1">
              <a:shade val="50000"/>
            </a:schemeClr>
          </a:lnRef>
          <a:fillRef idx="1">
            <a:schemeClr val="dk1"/>
          </a:fillRef>
          <a:effectRef idx="0">
            <a:schemeClr val="dk1"/>
          </a:effectRef>
          <a:fontRef idx="minor">
            <a:schemeClr val="lt1"/>
          </a:fontRef>
        </p:style>
        <p:txBody>
          <a:bodyPr/>
          <a:lstStyle/>
          <a:p>
            <a:pPr algn="just" rtl="1">
              <a:buFontTx/>
              <a:buNone/>
            </a:pPr>
            <a:r>
              <a:rPr lang="ar-EG" dirty="0" smtClean="0">
                <a:solidFill>
                  <a:srgbClr val="FF0066"/>
                </a:solidFill>
              </a:rPr>
              <a:t>   </a:t>
            </a:r>
            <a:r>
              <a:rPr lang="ar-EG" b="1" dirty="0" smtClean="0">
                <a:solidFill>
                  <a:srgbClr val="FFFF00"/>
                </a:solidFill>
              </a:rPr>
              <a:t>يصنف الجرم سيروس ككوكب قزم لأانه أكبر أجرام الحزام الرئيس حيث يبلغ قطره950 كم. ومن ثم فإن بقية الأجرام فى الحزام الرئيس يمكن أن تكون أى شىء يتراوح فى حجمه من عدة مئات الكيلومترات إلى حبات رماد منفردة.</a:t>
            </a:r>
            <a:endParaRPr lang="en-US" b="1" dirty="0" smtClean="0">
              <a:solidFill>
                <a:srgbClr val="FFFF00"/>
              </a:solidFill>
            </a:endParaRPr>
          </a:p>
          <a:p>
            <a:pPr algn="just" rtl="0">
              <a:buFontTx/>
              <a:buNone/>
            </a:pPr>
            <a:r>
              <a:rPr lang="en-US" dirty="0" smtClean="0"/>
              <a:t>   </a:t>
            </a:r>
            <a:r>
              <a:rPr lang="en-US" sz="2800" b="1" dirty="0" smtClean="0"/>
              <a:t>3- Ceres is the largest object at 950 km in diameter and officially classed as a dwarf planet while the others do not have a diameter larger than 400 km. The remainder of the objects in the main belt can be anything from a few hundred </a:t>
            </a:r>
            <a:r>
              <a:rPr lang="en-US" sz="2800" b="1" dirty="0" err="1" smtClean="0"/>
              <a:t>kilometres</a:t>
            </a:r>
            <a:r>
              <a:rPr lang="en-US" sz="2800" b="1" dirty="0" smtClean="0"/>
              <a:t> in size to single dust particles</a:t>
            </a:r>
            <a:r>
              <a:rPr lang="en-US" sz="2800" dirty="0" smtClean="0"/>
              <a:t>.</a:t>
            </a:r>
            <a:endParaRPr lang="ar-EG" sz="2800" dirty="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152400"/>
            <a:ext cx="7772400" cy="838200"/>
          </a:xfrm>
        </p:spPr>
        <p:txBody>
          <a:bodyPr/>
          <a:lstStyle/>
          <a:p>
            <a:r>
              <a:rPr lang="en-US" b="1" smtClean="0">
                <a:solidFill>
                  <a:schemeClr val="tx1"/>
                </a:solidFill>
              </a:rPr>
              <a:t>Facts About Asteroid Belts</a:t>
            </a:r>
            <a:endParaRPr lang="ar-EG" smtClean="0"/>
          </a:p>
        </p:txBody>
      </p:sp>
      <p:sp>
        <p:nvSpPr>
          <p:cNvPr id="10243" name="Content Placeholder 2"/>
          <p:cNvSpPr>
            <a:spLocks noGrp="1"/>
          </p:cNvSpPr>
          <p:nvPr>
            <p:ph idx="1"/>
          </p:nvPr>
        </p:nvSpPr>
        <p:spPr>
          <a:xfrm>
            <a:off x="685800" y="1143000"/>
            <a:ext cx="7848600" cy="5334000"/>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lgn="just" rtl="1">
              <a:buFontTx/>
              <a:buNone/>
            </a:pPr>
            <a:r>
              <a:rPr lang="ar-EG" dirty="0" smtClean="0">
                <a:solidFill>
                  <a:srgbClr val="FFFF00"/>
                </a:solidFill>
              </a:rPr>
              <a:t>   </a:t>
            </a:r>
            <a:r>
              <a:rPr lang="ar-EG" b="1" dirty="0" smtClean="0">
                <a:solidFill>
                  <a:srgbClr val="FFFF00"/>
                </a:solidFill>
              </a:rPr>
              <a:t>يعرف فى الحزام الرئيس ما يربو عن المائتين من الأستيرويدات تزيد أقطارها عن 100كم. بينما يبلغ عدد الأجرام التى يبلغ قطرها واحد كيلومتر أو تزيد حوالى .700,000 حتى 1,7 مليون جرم. وتبلغ  جزام الإستيرويد 4% من كتلة القمر.</a:t>
            </a:r>
            <a:endParaRPr lang="en-US" b="1" dirty="0" smtClean="0">
              <a:solidFill>
                <a:srgbClr val="FFFF00"/>
              </a:solidFill>
            </a:endParaRPr>
          </a:p>
          <a:p>
            <a:pPr algn="just">
              <a:buFontTx/>
              <a:buNone/>
            </a:pPr>
            <a:r>
              <a:rPr lang="en-US" sz="2800" b="1" dirty="0" smtClean="0"/>
              <a:t>   4- Over 200 asteroids in the asteroid belt are known to be over 100 km in diameter.</a:t>
            </a:r>
          </a:p>
          <a:p>
            <a:pPr algn="just">
              <a:buFontTx/>
              <a:buNone/>
            </a:pPr>
            <a:r>
              <a:rPr lang="en-US" sz="2800" b="1" dirty="0" smtClean="0"/>
              <a:t>   5- Between 700,000 to 1.7 million asteroids are thought to have a diameter of 1 km or more.</a:t>
            </a:r>
          </a:p>
          <a:p>
            <a:pPr algn="just" rtl="0">
              <a:buFontTx/>
              <a:buNone/>
            </a:pPr>
            <a:r>
              <a:rPr lang="en-US" sz="2800" b="1" dirty="0" smtClean="0"/>
              <a:t>   6-The total mass of the asteroid belt is thought to be just 4% the mass of our Moon</a:t>
            </a:r>
            <a:r>
              <a:rPr lang="en-US" sz="2800" dirty="0" smtClean="0"/>
              <a:t>.</a:t>
            </a:r>
          </a:p>
          <a:p>
            <a:endParaRPr lang="ar-EG" sz="2800" dirty="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85800" y="304800"/>
            <a:ext cx="7772400" cy="685800"/>
          </a:xfrm>
        </p:spPr>
        <p:txBody>
          <a:bodyPr>
            <a:normAutofit fontScale="90000"/>
          </a:bodyPr>
          <a:lstStyle/>
          <a:p>
            <a:r>
              <a:rPr lang="en-US" b="1" dirty="0" smtClean="0">
                <a:solidFill>
                  <a:schemeClr val="tx1"/>
                </a:solidFill>
              </a:rPr>
              <a:t>Facts About Asteroid Belts</a:t>
            </a:r>
            <a:endParaRPr lang="ar-EG" dirty="0" smtClean="0"/>
          </a:p>
        </p:txBody>
      </p:sp>
      <p:sp>
        <p:nvSpPr>
          <p:cNvPr id="11267" name="Content Placeholder 2"/>
          <p:cNvSpPr>
            <a:spLocks noGrp="1"/>
          </p:cNvSpPr>
          <p:nvPr>
            <p:ph idx="1"/>
          </p:nvPr>
        </p:nvSpPr>
        <p:spPr>
          <a:xfrm>
            <a:off x="685800" y="990600"/>
            <a:ext cx="7848600" cy="5562600"/>
          </a:xfrm>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lgn="just" rtl="1">
              <a:buFontTx/>
              <a:buNone/>
            </a:pPr>
            <a:r>
              <a:rPr lang="ar-EG" b="1" dirty="0" smtClean="0">
                <a:solidFill>
                  <a:srgbClr val="FFFF00"/>
                </a:solidFill>
              </a:rPr>
              <a:t>   تتنوع الأجرام فى الحزام الرئيس مابين النوع – سى والنوع إس والنوع إم والنوع فى. وفى عام 1972كانت بيونير 10 أول رحلة إلى حزام الكويكبات.</a:t>
            </a:r>
            <a:r>
              <a:rPr lang="en-US" dirty="0" smtClean="0"/>
              <a:t> </a:t>
            </a:r>
            <a:endParaRPr lang="en-US" b="1" dirty="0" smtClean="0">
              <a:solidFill>
                <a:srgbClr val="FF0066"/>
              </a:solidFill>
            </a:endParaRPr>
          </a:p>
          <a:p>
            <a:pPr algn="just" rtl="0">
              <a:buFontTx/>
              <a:buNone/>
            </a:pPr>
            <a:r>
              <a:rPr lang="en-US" dirty="0" smtClean="0"/>
              <a:t>   7- The asteroids in the asteroid belt are a combination of C-type, S-type, M-types and V- type asteroids. </a:t>
            </a:r>
          </a:p>
          <a:p>
            <a:pPr algn="just">
              <a:buFontTx/>
              <a:buNone/>
            </a:pPr>
            <a:r>
              <a:rPr lang="en-US" dirty="0" smtClean="0"/>
              <a:t>   8- The first spacecraft to make a journey through the asteroid belt was Pioneer 10 in 1972. In fact many unmanned space probes have travelled through the asteroid belt with no impacts.</a:t>
            </a:r>
          </a:p>
          <a:p>
            <a:endParaRPr lang="ar-EG" dirty="0"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28600" y="838200"/>
            <a:ext cx="8839200" cy="5181600"/>
          </a:xfrm>
          <a:prstGeom prst="rect">
            <a:avLst/>
          </a:prstGeom>
          <a:noFill/>
          <a:ln w="9525">
            <a:noFill/>
            <a:miter lim="800000"/>
            <a:headEnd/>
            <a:tailEnd/>
          </a:ln>
        </p:spPr>
      </p:pic>
      <p:sp>
        <p:nvSpPr>
          <p:cNvPr id="5123"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r" rtl="1"/>
            <a:r>
              <a:rPr lang="ar-EG" sz="1100">
                <a:latin typeface="Calibri" pitchFamily="34" charset="0"/>
                <a:ea typeface="Times New Roman" pitchFamily="18" charset="0"/>
                <a:cs typeface="Arial" pitchFamily="34" charset="0"/>
              </a:rPr>
              <a:t>الحقيقة الكبرى</a:t>
            </a:r>
            <a:endParaRPr lang="ar-EG">
              <a:ea typeface="Times New Roman" pitchFamily="18" charset="0"/>
              <a:cs typeface="Arial" pitchFamily="34" charset="0"/>
            </a:endParaRPr>
          </a:p>
        </p:txBody>
      </p:sp>
      <p:sp>
        <p:nvSpPr>
          <p:cNvPr id="5124" name="Rectangle 4"/>
          <p:cNvSpPr>
            <a:spLocks noChangeArrowheads="1"/>
          </p:cNvSpPr>
          <p:nvPr/>
        </p:nvSpPr>
        <p:spPr bwMode="auto">
          <a:xfrm>
            <a:off x="838200" y="5334000"/>
            <a:ext cx="7467600" cy="523875"/>
          </a:xfrm>
          <a:prstGeom prst="rect">
            <a:avLst/>
          </a:prstGeom>
          <a:noFill/>
          <a:ln w="9525">
            <a:noFill/>
            <a:miter lim="800000"/>
            <a:headEnd/>
            <a:tailEnd/>
          </a:ln>
        </p:spPr>
        <p:txBody>
          <a:bodyPr>
            <a:spAutoFit/>
          </a:bodyPr>
          <a:lstStyle/>
          <a:p>
            <a:pPr algn="just"/>
            <a:endParaRPr lang="ar-EG" sz="2800"/>
          </a:p>
        </p:txBody>
      </p:sp>
      <p:graphicFrame>
        <p:nvGraphicFramePr>
          <p:cNvPr id="6" name="Table 5"/>
          <p:cNvGraphicFramePr>
            <a:graphicFrameLocks noGrp="1"/>
          </p:cNvGraphicFramePr>
          <p:nvPr/>
        </p:nvGraphicFramePr>
        <p:xfrm>
          <a:off x="457200" y="1920875"/>
          <a:ext cx="8382000" cy="3962400"/>
        </p:xfrm>
        <a:graphic>
          <a:graphicData uri="http://schemas.openxmlformats.org/drawingml/2006/table">
            <a:tbl>
              <a:tblPr/>
              <a:tblGrid>
                <a:gridCol w="8382000"/>
              </a:tblGrid>
              <a:tr h="0">
                <a:tc>
                  <a:txBody>
                    <a:bodyPr/>
                    <a:lstStyle/>
                    <a:p>
                      <a:r>
                        <a:rPr lang="ar-EG" sz="4400" b="1" dirty="0">
                          <a:solidFill>
                            <a:schemeClr val="bg1"/>
                          </a:solidFill>
                        </a:rPr>
                        <a:t>{8} وَأَنَّا لَمَسْنَا السَّمَاءَ فَوَجَدْنَاهَا مُلِئَتْ حَرَسًا شَدِيدًا وَشُهُبًا </a:t>
                      </a:r>
                      <a:r>
                        <a:rPr lang="ar-EG" sz="4400" b="1" dirty="0" smtClean="0">
                          <a:solidFill>
                            <a:schemeClr val="bg1"/>
                          </a:solidFill>
                        </a:rPr>
                        <a:t>(الجن:8)</a:t>
                      </a:r>
                      <a:endParaRPr lang="ar-EG" sz="4400" dirty="0">
                        <a:solidFill>
                          <a:schemeClr val="bg1"/>
                        </a:solidFill>
                      </a:endParaRPr>
                    </a:p>
                  </a:txBody>
                  <a:tcPr anchor="ctr">
                    <a:lnL>
                      <a:noFill/>
                    </a:lnL>
                    <a:lnR>
                      <a:noFill/>
                    </a:lnR>
                    <a:lnT>
                      <a:noFill/>
                    </a:lnT>
                    <a:lnB>
                      <a:noFill/>
                    </a:lnB>
                  </a:tcPr>
                </a:tc>
              </a:tr>
              <a:tr h="0">
                <a:tc>
                  <a:txBody>
                    <a:bodyPr/>
                    <a:lstStyle/>
                    <a:p>
                      <a:pPr algn="just" rtl="0"/>
                      <a:r>
                        <a:rPr lang="en-US" sz="1400" dirty="0"/>
                        <a:t>`</a:t>
                      </a:r>
                      <a:r>
                        <a:rPr lang="en-US" sz="4000" b="1" dirty="0">
                          <a:solidFill>
                            <a:srgbClr val="FFFF00"/>
                          </a:solidFill>
                        </a:rPr>
                        <a:t>And we pried into the secrets of heaven; but we found it filled with stern guards and flaming </a:t>
                      </a:r>
                      <a:r>
                        <a:rPr lang="en-US" sz="4000" b="1" dirty="0" smtClean="0">
                          <a:solidFill>
                            <a:srgbClr val="FFFF00"/>
                          </a:solidFill>
                        </a:rPr>
                        <a:t>fires</a:t>
                      </a:r>
                      <a:r>
                        <a:rPr lang="en-US" sz="4000" b="1" dirty="0" smtClean="0">
                          <a:solidFill>
                            <a:srgbClr val="FF0000"/>
                          </a:solidFill>
                        </a:rPr>
                        <a:t>.(Al-Jinn 8)</a:t>
                      </a:r>
                      <a:endParaRPr lang="en-US" sz="4000" b="1" dirty="0">
                        <a:solidFill>
                          <a:srgbClr val="FF0000"/>
                        </a:solidFill>
                      </a:endParaRPr>
                    </a:p>
                  </a:txBody>
                  <a:tcPr anchor="ctr">
                    <a:lnL>
                      <a:noFill/>
                    </a:lnL>
                    <a:lnR>
                      <a:noFill/>
                    </a:lnR>
                    <a:lnT>
                      <a:noFill/>
                    </a:lnT>
                    <a:lnB>
                      <a:noFill/>
                    </a:lnB>
                  </a:tcPr>
                </a:tc>
              </a:tr>
            </a:tbl>
          </a:graphicData>
        </a:graphic>
      </p:graphicFrame>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1857364"/>
            <a:ext cx="8072462" cy="4401205"/>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ar-EG" sz="2800" b="1" dirty="0" smtClean="0">
                <a:cs typeface="Simplified Arabic Fixed" pitchFamily="49" charset="-78"/>
              </a:rPr>
              <a:t>فى </a:t>
            </a:r>
            <a:r>
              <a:rPr lang="ar-EG" sz="2800" b="1" dirty="0" smtClean="0">
                <a:solidFill>
                  <a:srgbClr val="92D050"/>
                </a:solidFill>
                <a:cs typeface="Simplified Arabic Fixed" pitchFamily="49" charset="-78"/>
              </a:rPr>
              <a:t>الخمسينات</a:t>
            </a:r>
            <a:r>
              <a:rPr lang="ar-EG" sz="2800" b="1" dirty="0" smtClean="0">
                <a:cs typeface="Simplified Arabic Fixed" pitchFamily="49" charset="-78"/>
              </a:rPr>
              <a:t> من القرن الماضى اقترح كل من جان أوورت وجيراردكيوبر أن المذنبات تأتى من إقليم ثلجى فى النظام الشمسى خلف كوكب نبتون . ويمتد </a:t>
            </a:r>
            <a:r>
              <a:rPr lang="ar-EG" sz="2800" b="1" dirty="0" smtClean="0">
                <a:solidFill>
                  <a:srgbClr val="92D050"/>
                </a:solidFill>
                <a:cs typeface="Simplified Arabic Fixed" pitchFamily="49" charset="-78"/>
              </a:rPr>
              <a:t>حزام كيوبر(</a:t>
            </a:r>
            <a:r>
              <a:rPr lang="en-US" sz="2800" b="1" dirty="0" smtClean="0">
                <a:solidFill>
                  <a:srgbClr val="92D050"/>
                </a:solidFill>
                <a:cs typeface="Simplified Arabic Fixed" pitchFamily="49" charset="-78"/>
              </a:rPr>
              <a:t>(</a:t>
            </a:r>
            <a:r>
              <a:rPr lang="en-US" sz="2800" dirty="0" smtClean="0">
                <a:solidFill>
                  <a:srgbClr val="FF0000"/>
                </a:solidFill>
                <a:cs typeface="Tahoma" pitchFamily="34" charset="0"/>
              </a:rPr>
              <a:t>cloud of rocks and dust</a:t>
            </a:r>
            <a:r>
              <a:rPr lang="ar-EG" sz="2800" b="1" dirty="0" smtClean="0">
                <a:solidFill>
                  <a:srgbClr val="FF0000"/>
                </a:solidFill>
                <a:cs typeface="Simplified Arabic Fixed" pitchFamily="49" charset="-78"/>
              </a:rPr>
              <a:t> </a:t>
            </a:r>
            <a:r>
              <a:rPr lang="ar-EG" sz="2800" b="1" dirty="0" smtClean="0">
                <a:cs typeface="Simplified Arabic Fixed" pitchFamily="49" charset="-78"/>
              </a:rPr>
              <a:t>إلى لخمسين مسافة فلكية من الشمس وقد اكتشف حقيقة فى سنة </a:t>
            </a:r>
            <a:r>
              <a:rPr lang="ar-EG" sz="2800" b="1" dirty="0" smtClean="0">
                <a:solidFill>
                  <a:srgbClr val="FFFF00"/>
                </a:solidFill>
                <a:cs typeface="Simplified Arabic Fixed" pitchFamily="49" charset="-78"/>
              </a:rPr>
              <a:t>1992</a:t>
            </a:r>
            <a:r>
              <a:rPr lang="ar-EG" sz="2800" b="1" dirty="0" smtClean="0">
                <a:cs typeface="Simplified Arabic Fixed" pitchFamily="49" charset="-78"/>
              </a:rPr>
              <a:t>,ويقع خلفه </a:t>
            </a:r>
            <a:r>
              <a:rPr lang="ar-EG" sz="2800" b="1" dirty="0" smtClean="0">
                <a:solidFill>
                  <a:srgbClr val="92D050"/>
                </a:solidFill>
                <a:cs typeface="Simplified Arabic Fixed" pitchFamily="49" charset="-78"/>
              </a:rPr>
              <a:t>سحابة أؤورت</a:t>
            </a:r>
            <a:r>
              <a:rPr lang="en-US" sz="2800" b="1" dirty="0" smtClean="0">
                <a:solidFill>
                  <a:srgbClr val="92D050"/>
                </a:solidFill>
                <a:cs typeface="Simplified Arabic Fixed" pitchFamily="49" charset="-78"/>
              </a:rPr>
              <a:t>(</a:t>
            </a:r>
            <a:r>
              <a:rPr lang="en-US" sz="2800" dirty="0" smtClean="0">
                <a:cs typeface="Tahoma" pitchFamily="34" charset="0"/>
              </a:rPr>
              <a:t>at least 70,000 small objects”</a:t>
            </a:r>
            <a:r>
              <a:rPr lang="en-GB" sz="2800" dirty="0" smtClean="0">
                <a:cs typeface="Tahoma" pitchFamily="34" charset="0"/>
              </a:rPr>
              <a:t> KBOs</a:t>
            </a:r>
            <a:r>
              <a:rPr lang="en-US" sz="2800" b="1" dirty="0" smtClean="0">
                <a:solidFill>
                  <a:srgbClr val="92D050"/>
                </a:solidFill>
                <a:cs typeface="Tahoma" pitchFamily="34" charset="0"/>
              </a:rPr>
              <a:t>)</a:t>
            </a:r>
            <a:r>
              <a:rPr lang="en-US" sz="2800" dirty="0" smtClean="0">
                <a:cs typeface="Tahoma" pitchFamily="34" charset="0"/>
              </a:rPr>
              <a:t> </a:t>
            </a:r>
            <a:r>
              <a:rPr lang="ar-EG" sz="2800" b="1" dirty="0" smtClean="0">
                <a:cs typeface="Simplified Arabic Fixed" pitchFamily="49" charset="-78"/>
              </a:rPr>
              <a:t>التى تمتد  لمسافة30 تريليون كيلومتر من الشمس</a:t>
            </a:r>
            <a:endParaRPr lang="ar-EG" sz="2800" dirty="0"/>
          </a:p>
        </p:txBody>
      </p:sp>
      <p:sp>
        <p:nvSpPr>
          <p:cNvPr id="3" name="Rectangle 2"/>
          <p:cNvSpPr/>
          <p:nvPr/>
        </p:nvSpPr>
        <p:spPr>
          <a:xfrm>
            <a:off x="1362743" y="1149478"/>
            <a:ext cx="4495141" cy="707886"/>
          </a:xfrm>
          <a:prstGeom prst="rect">
            <a:avLst/>
          </a:prstGeom>
        </p:spPr>
        <p:txBody>
          <a:bodyPr wrap="none">
            <a:spAutoFit/>
          </a:bodyPr>
          <a:lstStyle/>
          <a:p>
            <a:r>
              <a:rPr lang="ar-EG" sz="4000" b="1" dirty="0" smtClean="0">
                <a:solidFill>
                  <a:srgbClr val="FF0000"/>
                </a:solidFill>
              </a:rPr>
              <a:t>حزام كيوبر وسحابة أؤرت</a:t>
            </a:r>
            <a:endParaRPr lang="ar-EG" sz="4000" b="1" dirty="0">
              <a:solidFill>
                <a:srgbClr val="FF0000"/>
              </a:solidFill>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descr="large_web"/>
          <p:cNvPicPr>
            <a:picLocks noChangeAspect="1" noChangeArrowheads="1"/>
          </p:cNvPicPr>
          <p:nvPr/>
        </p:nvPicPr>
        <p:blipFill>
          <a:blip r:embed="rId3"/>
          <a:srcRect/>
          <a:stretch>
            <a:fillRect/>
          </a:stretch>
        </p:blipFill>
        <p:spPr bwMode="auto">
          <a:xfrm>
            <a:off x="2000232" y="1373208"/>
            <a:ext cx="5810250" cy="4984750"/>
          </a:xfrm>
          <a:prstGeom prst="rect">
            <a:avLst/>
          </a:prstGeom>
          <a:noFill/>
          <a:ln w="9525">
            <a:noFill/>
            <a:miter lim="800000"/>
            <a:headEnd/>
            <a:tailEnd/>
          </a:ln>
        </p:spPr>
      </p:pic>
      <p:sp>
        <p:nvSpPr>
          <p:cNvPr id="3" name="Rectangle 2"/>
          <p:cNvSpPr>
            <a:spLocks noChangeArrowheads="1"/>
          </p:cNvSpPr>
          <p:nvPr/>
        </p:nvSpPr>
        <p:spPr bwMode="auto">
          <a:xfrm>
            <a:off x="214282" y="2214554"/>
            <a:ext cx="1643043" cy="347787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lgn="just" rtl="0"/>
            <a:r>
              <a:rPr lang="en-GB" sz="2000" b="1" dirty="0">
                <a:solidFill>
                  <a:srgbClr val="FF0000"/>
                </a:solidFill>
              </a:rPr>
              <a:t>The </a:t>
            </a:r>
            <a:r>
              <a:rPr lang="en-GB" sz="2000" b="1" dirty="0" err="1">
                <a:solidFill>
                  <a:srgbClr val="FF0000"/>
                </a:solidFill>
              </a:rPr>
              <a:t>Kuiper</a:t>
            </a:r>
            <a:r>
              <a:rPr lang="en-GB" sz="2000" b="1" dirty="0">
                <a:solidFill>
                  <a:srgbClr val="FF0000"/>
                </a:solidFill>
              </a:rPr>
              <a:t> Belt and the </a:t>
            </a:r>
            <a:r>
              <a:rPr lang="en-GB" sz="2000" b="1" dirty="0" err="1">
                <a:solidFill>
                  <a:srgbClr val="FF0000"/>
                </a:solidFill>
              </a:rPr>
              <a:t>Oort</a:t>
            </a:r>
            <a:r>
              <a:rPr lang="en-GB" sz="2000" b="1" dirty="0">
                <a:solidFill>
                  <a:srgbClr val="FF0000"/>
                </a:solidFill>
              </a:rPr>
              <a:t> Cloud. The </a:t>
            </a:r>
            <a:r>
              <a:rPr lang="en-GB" sz="2000" b="1" dirty="0" err="1">
                <a:solidFill>
                  <a:srgbClr val="FF0000"/>
                </a:solidFill>
              </a:rPr>
              <a:t>Kuiper</a:t>
            </a:r>
            <a:r>
              <a:rPr lang="en-GB" sz="2000" b="1" dirty="0">
                <a:solidFill>
                  <a:srgbClr val="FF0000"/>
                </a:solidFill>
              </a:rPr>
              <a:t> Belt extends up to about 50 AU from the Sun, and the </a:t>
            </a:r>
            <a:r>
              <a:rPr lang="en-GB" sz="2000" b="1" dirty="0" err="1">
                <a:solidFill>
                  <a:srgbClr val="FF0000"/>
                </a:solidFill>
              </a:rPr>
              <a:t>Oort</a:t>
            </a:r>
            <a:r>
              <a:rPr lang="en-GB" sz="2000" b="1" dirty="0">
                <a:solidFill>
                  <a:srgbClr val="FF0000"/>
                </a:solidFill>
              </a:rPr>
              <a:t> Cloud a lot beyond that. </a:t>
            </a:r>
            <a:endParaRPr lang="ar-EG" sz="2000" b="1" dirty="0">
              <a:solidFill>
                <a:srgbClr val="FF0000"/>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Bild 7"/>
          <p:cNvPicPr>
            <a:picLocks noChangeAspect="1" noChangeArrowheads="1"/>
          </p:cNvPicPr>
          <p:nvPr/>
        </p:nvPicPr>
        <p:blipFill>
          <a:blip r:embed="rId3"/>
          <a:srcRect/>
          <a:stretch>
            <a:fillRect/>
          </a:stretch>
        </p:blipFill>
        <p:spPr bwMode="auto">
          <a:xfrm>
            <a:off x="2928926" y="1214422"/>
            <a:ext cx="3357562" cy="4968875"/>
          </a:xfrm>
          <a:prstGeom prst="rect">
            <a:avLst/>
          </a:prstGeom>
          <a:noFill/>
          <a:ln w="9525">
            <a:noFill/>
            <a:miter lim="800000"/>
            <a:headEnd/>
            <a:tailEnd/>
          </a:ln>
        </p:spPr>
      </p:pic>
      <p:sp>
        <p:nvSpPr>
          <p:cNvPr id="3" name="Rectangle 3"/>
          <p:cNvSpPr>
            <a:spLocks noChangeArrowheads="1"/>
          </p:cNvSpPr>
          <p:nvPr/>
        </p:nvSpPr>
        <p:spPr bwMode="auto">
          <a:xfrm>
            <a:off x="2214546" y="6273225"/>
            <a:ext cx="4357687" cy="584775"/>
          </a:xfrm>
          <a:prstGeom prst="rect">
            <a:avLst/>
          </a:prstGeom>
          <a:noFill/>
          <a:ln w="9525">
            <a:noFill/>
            <a:miter lim="800000"/>
            <a:headEnd/>
            <a:tailEnd/>
          </a:ln>
        </p:spPr>
        <p:txBody>
          <a:bodyPr anchor="ctr">
            <a:spAutoFit/>
          </a:bodyPr>
          <a:lstStyle/>
          <a:p>
            <a:pPr algn="ctr" eaLnBrk="0" hangingPunct="0"/>
            <a:r>
              <a:rPr lang="en-GB" sz="1600" b="1" i="1" dirty="0">
                <a:solidFill>
                  <a:srgbClr val="FF0000"/>
                </a:solidFill>
                <a:cs typeface="Times New Roman" pitchFamily="18" charset="0"/>
              </a:rPr>
              <a:t>Source: http://en.wikipedia.org/wiki/Black_Stone</a:t>
            </a:r>
            <a:endParaRPr lang="en-GB" sz="1600" b="1" dirty="0">
              <a:solidFill>
                <a:srgbClr val="FF0000"/>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a:xfrm>
            <a:off x="0" y="2925272"/>
            <a:ext cx="8072430" cy="3932728"/>
          </a:xfrm>
          <a:prstGeom prst="rect">
            <a:avLst/>
          </a:prstGeom>
          <a:noFill/>
        </p:spPr>
      </p:pic>
      <p:sp>
        <p:nvSpPr>
          <p:cNvPr id="3" name="Rectangle 2"/>
          <p:cNvSpPr/>
          <p:nvPr/>
        </p:nvSpPr>
        <p:spPr>
          <a:xfrm>
            <a:off x="0" y="1214422"/>
            <a:ext cx="8072462" cy="138499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lgn="just">
              <a:spcBef>
                <a:spcPct val="20000"/>
              </a:spcBef>
              <a:defRPr/>
            </a:pPr>
            <a:r>
              <a:rPr lang="ar-EG" sz="2800" b="1" dirty="0" smtClean="0">
                <a:solidFill>
                  <a:schemeClr val="tx1"/>
                </a:solidFill>
              </a:rPr>
              <a:t>{خَلَقَ السَّمَاوَاتِ بِغَيْرِ عَمَدٍ تَرَوْنَهَا وَأَلْقَى فِي الْأَرْضِ رَوَاسِيَ أَن تَمِيدَ بِكُمْ وَبَثَّ فِيهَا مِن كُلِّ دَابَّةٍ وَأَنزَلْنَا مِنَ السَّمَاءِ مَاءً فَأَنبَتْنَا فِيهَا مِن كُلِّ زَوْجٍ كَرِيمٍ }لقمان</a:t>
            </a:r>
            <a:r>
              <a:rPr lang="ar-EG" dirty="0" smtClean="0">
                <a:solidFill>
                  <a:schemeClr val="tx1"/>
                </a:solidFill>
              </a:rPr>
              <a:t>10</a:t>
            </a:r>
            <a:endParaRPr lang="ar-EG" dirty="0">
              <a:solidFill>
                <a:schemeClr val="tx1"/>
              </a:solidFill>
            </a:endParaRPr>
          </a:p>
        </p:txBody>
      </p:sp>
      <p:sp>
        <p:nvSpPr>
          <p:cNvPr id="7" name="Rectangle 6"/>
          <p:cNvSpPr/>
          <p:nvPr/>
        </p:nvSpPr>
        <p:spPr>
          <a:xfrm>
            <a:off x="0" y="2571744"/>
            <a:ext cx="8072462" cy="3571900"/>
          </a:xfrm>
          <a:prstGeom prst="rect">
            <a:avLst/>
          </a:prstGeom>
        </p:spPr>
        <p:txBody>
          <a:bodyPr wrap="square">
            <a:spAutoFit/>
          </a:bodyPr>
          <a:lstStyle/>
          <a:p>
            <a:pPr algn="just" rtl="0">
              <a:buFont typeface="Arial" pitchFamily="34" charset="0"/>
              <a:buChar char="•"/>
            </a:pPr>
            <a:r>
              <a:rPr lang="en-US" sz="3200" dirty="0" smtClean="0">
                <a:solidFill>
                  <a:srgbClr val="FF0000"/>
                </a:solidFill>
              </a:rPr>
              <a:t>He created the heavens without any pillars that ye can see</a:t>
            </a:r>
            <a:r>
              <a:rPr lang="en-US" sz="3200" dirty="0" smtClean="0">
                <a:solidFill>
                  <a:srgbClr val="FFFF00"/>
                </a:solidFill>
              </a:rPr>
              <a:t>; He set on the earth mountains standing firm, lest it should shake with you; and He scattered through it beasts of all kinds. We send down rain from the sky, and produce on the earth every kind of noble creature, in pairs.(Luqman10) </a:t>
            </a:r>
            <a:endParaRPr lang="ar-EG" sz="3200" dirty="0">
              <a:solidFill>
                <a:srgbClr val="FFFF00"/>
              </a:solidFill>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4"/>
          <a:srcRect/>
          <a:stretch>
            <a:fillRect/>
          </a:stretch>
        </p:blipFill>
        <p:spPr bwMode="auto">
          <a:xfrm>
            <a:off x="142844" y="1142984"/>
            <a:ext cx="8072462" cy="5715016"/>
          </a:xfrm>
          <a:prstGeom prst="rect">
            <a:avLst/>
          </a:prstGeom>
          <a:noFill/>
        </p:spPr>
      </p:pic>
      <p:sp>
        <p:nvSpPr>
          <p:cNvPr id="7" name="Rectangle 6"/>
          <p:cNvSpPr/>
          <p:nvPr/>
        </p:nvSpPr>
        <p:spPr>
          <a:xfrm>
            <a:off x="428596" y="1071546"/>
            <a:ext cx="7715304" cy="2215991"/>
          </a:xfrm>
          <a:prstGeom prst="rect">
            <a:avLst/>
          </a:prstGeom>
        </p:spPr>
        <p:txBody>
          <a:bodyPr wrap="square">
            <a:spAutoFit/>
          </a:bodyPr>
          <a:lstStyle/>
          <a:p>
            <a:pPr algn="just"/>
            <a:r>
              <a:rPr lang="ar-EG" b="1" dirty="0" smtClean="0">
                <a:solidFill>
                  <a:schemeClr val="accent6">
                    <a:lumMod val="75000"/>
                  </a:schemeClr>
                </a:solidFill>
              </a:rPr>
              <a:t> </a:t>
            </a:r>
          </a:p>
          <a:p>
            <a:pPr algn="just"/>
            <a:r>
              <a:rPr lang="ar-EG" sz="4000" b="1" dirty="0" smtClean="0">
                <a:solidFill>
                  <a:srgbClr val="FFFF00"/>
                </a:solidFill>
              </a:rPr>
              <a:t>{وَلَوْ أَنَّمَا فِي الْأَرْضِ مِن شَجَرَةٍ أَقْلَامٌ وَالْبَحْرُ يَمُدُّهُ مِن بَعْدِهِ سَبْعَةُ أَبْحُرٍ مَّا نَفِدَتْ كَلِمَاتُ اللَّهِ إِنَّ اللَّهَ عَزِيزٌ حَكِيمٌ }لقمان27</a:t>
            </a:r>
            <a:endParaRPr lang="ar-EG" sz="4000" b="1" dirty="0">
              <a:solidFill>
                <a:srgbClr val="FFFF00"/>
              </a:solidFill>
            </a:endParaRPr>
          </a:p>
        </p:txBody>
      </p:sp>
      <p:pic>
        <p:nvPicPr>
          <p:cNvPr id="9" name="Picture 8" descr="471465979"/>
          <p:cNvPicPr>
            <a:picLocks noChangeAspect="1" noChangeArrowheads="1"/>
          </p:cNvPicPr>
          <p:nvPr/>
        </p:nvPicPr>
        <p:blipFill>
          <a:blip r:embed="rId5"/>
          <a:srcRect/>
          <a:stretch>
            <a:fillRect/>
          </a:stretch>
        </p:blipFill>
        <p:spPr bwMode="auto">
          <a:xfrm>
            <a:off x="6143636" y="3238372"/>
            <a:ext cx="1857388" cy="1547950"/>
          </a:xfrm>
          <a:prstGeom prst="rect">
            <a:avLst/>
          </a:prstGeom>
          <a:noFill/>
          <a:ln w="63500">
            <a:pattFill prst="wdUpDiag">
              <a:fgClr>
                <a:srgbClr val="FF1515"/>
              </a:fgClr>
              <a:bgClr>
                <a:srgbClr val="FFFF00"/>
              </a:bgClr>
            </a:pattFill>
            <a:miter lim="800000"/>
            <a:headEnd/>
            <a:tailEnd/>
          </a:ln>
        </p:spPr>
      </p:pic>
      <p:sp>
        <p:nvSpPr>
          <p:cNvPr id="10" name="Rectangle 9"/>
          <p:cNvSpPr/>
          <p:nvPr/>
        </p:nvSpPr>
        <p:spPr>
          <a:xfrm>
            <a:off x="285720" y="3143248"/>
            <a:ext cx="7786742" cy="3539430"/>
          </a:xfrm>
          <a:prstGeom prst="rect">
            <a:avLst/>
          </a:prstGeom>
        </p:spPr>
        <p:txBody>
          <a:bodyPr wrap="square">
            <a:spAutoFit/>
          </a:bodyPr>
          <a:lstStyle/>
          <a:p>
            <a:pPr algn="just" rtl="0"/>
            <a:r>
              <a:rPr lang="en-US" sz="3200" b="1" dirty="0" smtClean="0">
                <a:solidFill>
                  <a:schemeClr val="bg1"/>
                </a:solidFill>
              </a:rPr>
              <a:t>And if all the trees on earth were pens and the Ocean (were ink), with seven Oceans behind it to add to its (supply), yet would not the Words of Allah be exhausted (in the writing): for Allah is Exalted in power, full of Wisdom. </a:t>
            </a:r>
            <a:r>
              <a:rPr lang="en-US" sz="3200" b="1" dirty="0" smtClean="0">
                <a:solidFill>
                  <a:srgbClr val="FFFF00"/>
                </a:solidFill>
              </a:rPr>
              <a:t>(</a:t>
            </a:r>
            <a:r>
              <a:rPr lang="en-US" sz="3200" b="1" dirty="0" err="1" smtClean="0">
                <a:solidFill>
                  <a:srgbClr val="FFFF00"/>
                </a:solidFill>
              </a:rPr>
              <a:t>Luqmanc</a:t>
            </a:r>
            <a:r>
              <a:rPr lang="en-US" sz="3200" b="1" dirty="0" smtClean="0">
                <a:solidFill>
                  <a:srgbClr val="FFFF00"/>
                </a:solidFill>
              </a:rPr>
              <a:t> 27)</a:t>
            </a:r>
          </a:p>
          <a:p>
            <a:pPr algn="just" rtl="0"/>
            <a:endParaRPr lang="ar-EG" sz="3200" b="1" dirty="0">
              <a:solidFill>
                <a:schemeClr val="bg1"/>
              </a:solidFill>
            </a:endParaRPr>
          </a:p>
        </p:txBody>
      </p:sp>
      <p:pic>
        <p:nvPicPr>
          <p:cNvPr id="6" name="صورة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9"/>
                                        </p:tgtEl>
                                        <p:attrNameLst>
                                          <p:attrName>ppt_w</p:attrName>
                                        </p:attrNameLst>
                                      </p:cBhvr>
                                      <p:tavLst>
                                        <p:tav tm="0">
                                          <p:val>
                                            <p:strVal val="ppt_w"/>
                                          </p:val>
                                        </p:tav>
                                        <p:tav tm="100000">
                                          <p:val>
                                            <p:fltVal val="0"/>
                                          </p:val>
                                        </p:tav>
                                      </p:tavLst>
                                    </p:anim>
                                    <p:anim calcmode="lin" valueType="num">
                                      <p:cBhvr>
                                        <p:cTn id="13" dur="1000"/>
                                        <p:tgtEl>
                                          <p:spTgt spid="9"/>
                                        </p:tgtEl>
                                        <p:attrNameLst>
                                          <p:attrName>ppt_h</p:attrName>
                                        </p:attrNameLst>
                                      </p:cBhvr>
                                      <p:tavLst>
                                        <p:tav tm="0">
                                          <p:val>
                                            <p:strVal val="ppt_h"/>
                                          </p:val>
                                        </p:tav>
                                        <p:tav tm="100000">
                                          <p:val>
                                            <p:fltVal val="0"/>
                                          </p:val>
                                        </p:tav>
                                      </p:tavLst>
                                    </p:anim>
                                    <p:animEffect transition="out" filter="fade">
                                      <p:cBhvr>
                                        <p:cTn id="14" dur="1000"/>
                                        <p:tgtEl>
                                          <p:spTgt spid="9"/>
                                        </p:tgtEl>
                                      </p:cBhvr>
                                    </p:animEffect>
                                    <p:set>
                                      <p:cBhvr>
                                        <p:cTn id="15"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a:xfrm>
            <a:off x="3900512" y="1714488"/>
            <a:ext cx="4171950" cy="5143512"/>
          </a:xfrm>
          <a:prstGeom prst="rect">
            <a:avLst/>
          </a:prstGeom>
          <a:noFill/>
        </p:spPr>
      </p:pic>
      <p:sp>
        <p:nvSpPr>
          <p:cNvPr id="3" name="Rectangle 2"/>
          <p:cNvSpPr/>
          <p:nvPr/>
        </p:nvSpPr>
        <p:spPr>
          <a:xfrm>
            <a:off x="0" y="1357298"/>
            <a:ext cx="8072462" cy="369332"/>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lvl="0" algn="just">
              <a:spcBef>
                <a:spcPct val="20000"/>
              </a:spcBef>
              <a:defRPr/>
            </a:pPr>
            <a:endParaRPr lang="ar-EG" dirty="0">
              <a:solidFill>
                <a:schemeClr val="tx1"/>
              </a:solidFill>
            </a:endParaRPr>
          </a:p>
        </p:txBody>
      </p:sp>
      <p:sp>
        <p:nvSpPr>
          <p:cNvPr id="5" name="Rectangle 4"/>
          <p:cNvSpPr>
            <a:spLocks noChangeArrowheads="1"/>
          </p:cNvSpPr>
          <p:nvPr/>
        </p:nvSpPr>
        <p:spPr bwMode="auto">
          <a:xfrm>
            <a:off x="0" y="3429000"/>
            <a:ext cx="3857620" cy="2246769"/>
          </a:xfrm>
          <a:prstGeom prst="rect">
            <a:avLst/>
          </a:prstGeom>
          <a:noFill/>
          <a:ln w="9525">
            <a:noFill/>
            <a:miter lim="800000"/>
            <a:headEnd/>
            <a:tailEnd/>
          </a:ln>
        </p:spPr>
        <p:txBody>
          <a:bodyPr wrap="square">
            <a:spAutoFit/>
          </a:bodyPr>
          <a:lstStyle/>
          <a:p>
            <a:pPr algn="just" rtl="0">
              <a:defRPr/>
            </a:pPr>
            <a:r>
              <a:rPr lang="en-US" sz="2000" dirty="0">
                <a:cs typeface="+mj-cs"/>
              </a:rPr>
              <a:t>The pillars of creation are a part of the emission nebula, or H II region, M16 (also called the Eagle Nebula),credit</a:t>
            </a:r>
            <a:r>
              <a:rPr lang="en-US" sz="2000" dirty="0"/>
              <a:t> by </a:t>
            </a:r>
            <a:r>
              <a:rPr lang="en-US" sz="2000" b="1" dirty="0"/>
              <a:t>M16: Pillars of </a:t>
            </a:r>
            <a:r>
              <a:rPr lang="en-US" sz="2000" b="1" dirty="0" smtClean="0"/>
              <a:t>Creation</a:t>
            </a:r>
            <a:r>
              <a:rPr lang="en-US" sz="2000" b="1" dirty="0"/>
              <a:t>. </a:t>
            </a:r>
            <a:r>
              <a:rPr lang="en-US" sz="2000" dirty="0"/>
              <a:t/>
            </a:r>
            <a:br>
              <a:rPr lang="en-US" sz="2000" dirty="0"/>
            </a:br>
            <a:r>
              <a:rPr lang="en-US" sz="2000" b="1" dirty="0" smtClean="0">
                <a:solidFill>
                  <a:srgbClr val="FF0000"/>
                </a:solidFill>
              </a:rPr>
              <a:t>Credit: </a:t>
            </a:r>
            <a:r>
              <a:rPr lang="en-US" sz="2000" dirty="0" smtClean="0">
                <a:solidFill>
                  <a:srgbClr val="FF0000"/>
                </a:solidFill>
              </a:rPr>
              <a:t>J. Hester, P. </a:t>
            </a:r>
            <a:r>
              <a:rPr lang="en-US" sz="2000" dirty="0" err="1" smtClean="0">
                <a:solidFill>
                  <a:srgbClr val="FF0000"/>
                </a:solidFill>
              </a:rPr>
              <a:t>Scowen</a:t>
            </a:r>
            <a:r>
              <a:rPr lang="en-US" sz="2000" dirty="0" smtClean="0">
                <a:solidFill>
                  <a:srgbClr val="FF0000"/>
                </a:solidFill>
              </a:rPr>
              <a:t> (ASU), HST,NASA</a:t>
            </a:r>
            <a:endParaRPr lang="ar-EG" sz="2000" dirty="0">
              <a:solidFill>
                <a:srgbClr val="FF0000"/>
              </a:solidFill>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a:xfrm>
            <a:off x="3000364" y="1285860"/>
            <a:ext cx="3048000" cy="3009900"/>
          </a:xfrm>
          <a:prstGeom prst="rect">
            <a:avLst/>
          </a:prstGeom>
          <a:noFill/>
        </p:spPr>
      </p:pic>
      <p:sp>
        <p:nvSpPr>
          <p:cNvPr id="3" name="Rectangle 4"/>
          <p:cNvSpPr>
            <a:spLocks noChangeArrowheads="1"/>
          </p:cNvSpPr>
          <p:nvPr/>
        </p:nvSpPr>
        <p:spPr bwMode="auto">
          <a:xfrm>
            <a:off x="0" y="4357694"/>
            <a:ext cx="9144000" cy="2677656"/>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just" rtl="0"/>
            <a:r>
              <a:rPr lang="en-US" sz="2400" b="1" dirty="0"/>
              <a:t>These columns that resemble stalagmites protruding from the floor of a cavern columns are in fact cool interstellar hydrogen gas and dust that act as incubators for new stars. Inside them and on their surface astronomers have found knots or globules of denser gas. These are called EGGs (acronym for "Evaporating Gaseous Globules"). Inside at least some of the EGGs stars being </a:t>
            </a:r>
            <a:r>
              <a:rPr lang="en-US" sz="2400" b="1" dirty="0" smtClean="0"/>
              <a:t>formed.(</a:t>
            </a:r>
            <a:r>
              <a:rPr lang="en-US" sz="1600" dirty="0" smtClean="0">
                <a:solidFill>
                  <a:srgbClr val="660066"/>
                </a:solidFill>
              </a:rPr>
              <a:t>http://thepillarsofcreation.bandcamp.com/ Originally under the name </a:t>
            </a:r>
            <a:r>
              <a:rPr lang="en-US" sz="1600" b="1" dirty="0" smtClean="0">
                <a:solidFill>
                  <a:srgbClr val="660066"/>
                </a:solidFill>
              </a:rPr>
              <a:t>... </a:t>
            </a:r>
            <a:endParaRPr lang="ar-EG" sz="1600" b="1" dirty="0">
              <a:solidFill>
                <a:srgbClr val="660066"/>
              </a:solidFill>
            </a:endParaRPr>
          </a:p>
        </p:txBody>
      </p:sp>
      <p:sp>
        <p:nvSpPr>
          <p:cNvPr id="4" name="Rectangle 3"/>
          <p:cNvSpPr/>
          <p:nvPr/>
        </p:nvSpPr>
        <p:spPr>
          <a:xfrm>
            <a:off x="4500562" y="1285860"/>
            <a:ext cx="1476952" cy="830997"/>
          </a:xfrm>
          <a:prstGeom prst="rect">
            <a:avLst/>
          </a:prstGeom>
        </p:spPr>
        <p:txBody>
          <a:bodyPr wrap="square">
            <a:spAutoFit/>
          </a:bodyPr>
          <a:lstStyle/>
          <a:p>
            <a:pPr algn="ctr"/>
            <a:r>
              <a:rPr lang="en-US" sz="2400" dirty="0" smtClean="0">
                <a:solidFill>
                  <a:schemeClr val="bg1"/>
                </a:solidFill>
              </a:rPr>
              <a:t>Eagle Nebula</a:t>
            </a:r>
            <a:endParaRPr lang="ar-EG" sz="2400" dirty="0">
              <a:solidFill>
                <a:schemeClr val="bg1"/>
              </a:solidFill>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27947" cy="625536"/>
          </a:xfrm>
          <a:prstGeom prst="rect">
            <a:avLst/>
          </a:prstGeom>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0" y="2413338"/>
            <a:ext cx="8072462" cy="2954655"/>
          </a:xfrm>
          <a:prstGeom prst="rect">
            <a:avLst/>
          </a:prstGeom>
        </p:spPr>
        <p:txBody>
          <a:bodyPr wrap="square">
            <a:spAutoFit/>
          </a:bodyPr>
          <a:lstStyle/>
          <a:p>
            <a:pPr algn="just"/>
            <a:r>
              <a:rPr lang="ar-EG" sz="2800" b="1" dirty="0" smtClean="0"/>
              <a:t>قام تلسكوب هبل بتصوير الكثير من الأقاليم المتشابهة لتكوين النجوم بما تحويه من أعمدة.وقد رصدت أمثلة فى من مثل </a:t>
            </a:r>
            <a:r>
              <a:rPr lang="en-US" sz="2800" b="1" dirty="0" smtClean="0"/>
              <a:t>NGC 602 </a:t>
            </a:r>
            <a:r>
              <a:rPr lang="ar-EG" sz="2800" b="1" dirty="0" smtClean="0"/>
              <a:t> (فى سحابة ماجلان الصغرى, والتى أثبت الميز فى تلك الصور وجود ممتعا متمثلا فى بعض ”صواعد الخلق“) وفى </a:t>
            </a:r>
            <a:r>
              <a:rPr lang="en-US" sz="2800" b="1" dirty="0" smtClean="0"/>
              <a:t>NGC 6357</a:t>
            </a:r>
            <a:r>
              <a:rPr lang="ar-EG" sz="2800" b="1" dirty="0" smtClean="0"/>
              <a:t>(فى مجرة درب التبانة), وأعمدة مختلفة (الحلزون النجمى) فى سديم النسر, وربما يصبح سديم رأس الفرس من أعمدة الخلق.</a:t>
            </a:r>
          </a:p>
          <a:p>
            <a:pPr algn="just"/>
            <a:endParaRPr lang="ar-EG" dirty="0" smtClean="0"/>
          </a:p>
        </p:txBody>
      </p:sp>
      <p:sp>
        <p:nvSpPr>
          <p:cNvPr id="3" name="Rectangle 2"/>
          <p:cNvSpPr/>
          <p:nvPr/>
        </p:nvSpPr>
        <p:spPr>
          <a:xfrm>
            <a:off x="-32" y="5072074"/>
            <a:ext cx="8072462" cy="1754326"/>
          </a:xfrm>
          <a:prstGeom prst="rect">
            <a:avLst/>
          </a:prstGeom>
        </p:spPr>
        <p:txBody>
          <a:bodyPr wrap="square">
            <a:spAutoFit/>
          </a:bodyPr>
          <a:lstStyle/>
          <a:p>
            <a:pPr algn="just" rtl="0"/>
            <a:r>
              <a:rPr lang="en-US" sz="1400" dirty="0" smtClean="0"/>
              <a:t> </a:t>
            </a:r>
            <a:r>
              <a:rPr lang="en-US" dirty="0" smtClean="0"/>
              <a:t>Hubble has imaged many similar Star -forming regions, complete with their own pillars; for example NGC 602 (in the Small </a:t>
            </a:r>
            <a:r>
              <a:rPr lang="en-US" dirty="0" err="1" smtClean="0"/>
              <a:t>Magellanic</a:t>
            </a:r>
            <a:r>
              <a:rPr lang="en-US" dirty="0" smtClean="0"/>
              <a:t> Cloud; zooming in on this image is fun – can you spot some of the ‘stalactites of creation’?), NGC 6357 (in our own Milky Way, just a tad further away than M16), and a different pillar (“Stellar Spire”) in the Eagle Nebula. Who knows? Maybe, one day, the </a:t>
            </a:r>
            <a:r>
              <a:rPr lang="en-US" dirty="0" err="1" smtClean="0"/>
              <a:t>Horschead</a:t>
            </a:r>
            <a:r>
              <a:rPr lang="en-US" dirty="0" smtClean="0"/>
              <a:t> Nebula may become a pillar of creation too</a:t>
            </a:r>
            <a:endParaRPr lang="ar-EG" dirty="0"/>
          </a:p>
        </p:txBody>
      </p:sp>
      <p:sp>
        <p:nvSpPr>
          <p:cNvPr id="4" name="Rectangle 3"/>
          <p:cNvSpPr/>
          <p:nvPr/>
        </p:nvSpPr>
        <p:spPr>
          <a:xfrm>
            <a:off x="1428728" y="1142984"/>
            <a:ext cx="5786478" cy="98488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4000" b="1" dirty="0" smtClean="0">
                <a:solidFill>
                  <a:srgbClr val="FF0000"/>
                </a:solidFill>
              </a:rPr>
              <a:t>Pillars of Creation</a:t>
            </a:r>
            <a:r>
              <a:rPr lang="en-US" b="1" dirty="0" smtClean="0"/>
              <a:t/>
            </a:r>
            <a:br>
              <a:rPr lang="en-US" b="1" dirty="0" smtClean="0"/>
            </a:br>
            <a:r>
              <a:rPr lang="en-US" dirty="0" smtClean="0"/>
              <a:t>by Jean Tate on December 4, 2009</a:t>
            </a:r>
            <a:endParaRPr lang="ar-EG"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ee Explanation.  Clicking on the picture will download&#10; the highest resolution version available."/>
          <p:cNvPicPr>
            <a:picLocks noChangeAspect="1" noChangeArrowheads="1"/>
          </p:cNvPicPr>
          <p:nvPr/>
        </p:nvPicPr>
        <p:blipFill>
          <a:blip r:embed="rId2"/>
          <a:srcRect/>
          <a:stretch>
            <a:fillRect/>
          </a:stretch>
        </p:blipFill>
        <p:spPr bwMode="auto">
          <a:xfrm>
            <a:off x="0" y="1138987"/>
            <a:ext cx="8072462" cy="5647599"/>
          </a:xfrm>
          <a:prstGeom prst="rect">
            <a:avLst/>
          </a:prstGeom>
          <a:noFill/>
          <a:ln w="9525">
            <a:noFill/>
            <a:miter lim="800000"/>
            <a:headEnd/>
            <a:tailEnd/>
          </a:ln>
        </p:spPr>
      </p:pic>
      <p:sp>
        <p:nvSpPr>
          <p:cNvPr id="3" name="Rectangle 2"/>
          <p:cNvSpPr/>
          <p:nvPr/>
        </p:nvSpPr>
        <p:spPr>
          <a:xfrm>
            <a:off x="0" y="1214422"/>
            <a:ext cx="8072462" cy="1384995"/>
          </a:xfrm>
          <a:prstGeom prst="rect">
            <a:avLst/>
          </a:prstGeom>
        </p:spPr>
        <p:txBody>
          <a:bodyPr wrap="square">
            <a:spAutoFit/>
          </a:bodyPr>
          <a:lstStyle/>
          <a:p>
            <a:pPr lvl="0" algn="just">
              <a:spcBef>
                <a:spcPct val="20000"/>
              </a:spcBef>
              <a:defRPr/>
            </a:pPr>
            <a:r>
              <a:rPr lang="ar-EG" sz="2400" b="1" dirty="0" smtClean="0"/>
              <a:t>{</a:t>
            </a:r>
            <a:r>
              <a:rPr lang="ar-EG" sz="2800" b="1" dirty="0" smtClean="0">
                <a:solidFill>
                  <a:srgbClr val="FFFF00"/>
                </a:solidFill>
              </a:rPr>
              <a:t>اللّهُ الَّذِي رَفَعَ السَّمَاوَاتِ بِغَيْرِ عَمَدٍ تَرَوْنَهَا ثُمَّ اسْتَوَى عَلَى الْعَرْشِ وَسَخَّرَ الشَّمْسَ وَالْقَمَرَ كُلٌّ يَجْرِي لأَجَلٍ مُّسَمًّى يُدَبِّرُ الأَمْرَ يُفَصِّلُ الآيَاتِ لَعَلَّكُم بِلِقَاء رَبِّكُمْ تُوقِنُونَ }الرعد2</a:t>
            </a:r>
          </a:p>
        </p:txBody>
      </p:sp>
      <p:sp>
        <p:nvSpPr>
          <p:cNvPr id="5" name="Rectangle 4"/>
          <p:cNvSpPr/>
          <p:nvPr/>
        </p:nvSpPr>
        <p:spPr>
          <a:xfrm>
            <a:off x="214282" y="3643314"/>
            <a:ext cx="7858180" cy="3108543"/>
          </a:xfrm>
          <a:prstGeom prst="rect">
            <a:avLst/>
          </a:prstGeom>
        </p:spPr>
        <p:txBody>
          <a:bodyPr wrap="square">
            <a:spAutoFit/>
          </a:bodyPr>
          <a:lstStyle/>
          <a:p>
            <a:pPr algn="just" rtl="0"/>
            <a:r>
              <a:rPr lang="en-US" sz="2800" dirty="0" smtClean="0"/>
              <a:t>Allah is He </a:t>
            </a:r>
            <a:r>
              <a:rPr lang="en-US" sz="2800" dirty="0" smtClean="0">
                <a:solidFill>
                  <a:schemeClr val="bg1"/>
                </a:solidFill>
              </a:rPr>
              <a:t>Who raised the heavens without any pillars that ye can see</a:t>
            </a:r>
            <a:r>
              <a:rPr lang="en-US" sz="2800" dirty="0" smtClean="0"/>
              <a:t>; then He established Himself on the Throne (of Authority); He has subjected the sun and the moon (to His Law)! Each one runs (its course) for a term appointed. He doth regulate all affairs, explaining the Signs in detail, that ye may believe with certainty in the meeting with your Lord</a:t>
            </a:r>
            <a:endParaRPr lang="ar-EG" sz="2800" dirty="0"/>
          </a:p>
        </p:txBody>
      </p:sp>
      <p:pic>
        <p:nvPicPr>
          <p:cNvPr id="7" name="صورة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3" descr="ngc6992_mandel_big"/>
          <p:cNvPicPr>
            <a:picLocks noChangeAspect="1" noChangeArrowheads="1"/>
          </p:cNvPicPr>
          <p:nvPr/>
        </p:nvPicPr>
        <p:blipFill>
          <a:blip r:embed="rId3"/>
          <a:srcRect/>
          <a:stretch>
            <a:fillRect/>
          </a:stretch>
        </p:blipFill>
        <p:spPr bwMode="auto">
          <a:xfrm>
            <a:off x="0" y="1214422"/>
            <a:ext cx="7739998" cy="5090306"/>
          </a:xfrm>
          <a:prstGeom prst="rect">
            <a:avLst/>
          </a:prstGeom>
          <a:noFill/>
          <a:ln w="9525">
            <a:noFill/>
            <a:miter lim="800000"/>
            <a:headEnd/>
            <a:tailEnd/>
          </a:ln>
        </p:spPr>
      </p:pic>
      <p:sp>
        <p:nvSpPr>
          <p:cNvPr id="8" name="Rectangle 7"/>
          <p:cNvSpPr/>
          <p:nvPr/>
        </p:nvSpPr>
        <p:spPr>
          <a:xfrm>
            <a:off x="214282" y="1643050"/>
            <a:ext cx="7429552" cy="1569660"/>
          </a:xfrm>
          <a:prstGeom prst="rect">
            <a:avLst/>
          </a:prstGeom>
        </p:spPr>
        <p:txBody>
          <a:bodyPr wrap="square">
            <a:spAutoFit/>
          </a:bodyPr>
          <a:lstStyle/>
          <a:p>
            <a:pPr algn="just"/>
            <a:r>
              <a:rPr lang="ar-EG" sz="2400" b="1" dirty="0" smtClean="0">
                <a:solidFill>
                  <a:schemeClr val="bg1"/>
                </a:solidFill>
              </a:rPr>
              <a:t>سجلت شواهد الحيود عن تماثل تمدد الكون فى سنة 1973 ثم فى سنة 1978. حدد موقع الجذاب العظيم فى سنة  1986 حيث يقع على مسافة 150-250 مليون سنة ضوئية من مجرة درب اللبانة فى اتجاه كوكبتى هيدرا وسنتورس.</a:t>
            </a:r>
          </a:p>
        </p:txBody>
      </p:sp>
      <p:sp>
        <p:nvSpPr>
          <p:cNvPr id="9" name="Rectangle 8"/>
          <p:cNvSpPr/>
          <p:nvPr/>
        </p:nvSpPr>
        <p:spPr>
          <a:xfrm>
            <a:off x="0" y="3286124"/>
            <a:ext cx="7715272" cy="3046988"/>
          </a:xfrm>
          <a:prstGeom prst="rect">
            <a:avLst/>
          </a:prstGeom>
        </p:spPr>
        <p:txBody>
          <a:bodyPr wrap="square">
            <a:spAutoFit/>
          </a:bodyPr>
          <a:lstStyle/>
          <a:p>
            <a:pPr algn="just" rtl="0"/>
            <a:r>
              <a:rPr lang="en-US" sz="2400" b="1" dirty="0" smtClean="0">
                <a:solidFill>
                  <a:srgbClr val="FFFF00"/>
                </a:solidFill>
              </a:rPr>
              <a:t>The first indications of a deviation from uniform expansion of the universe were reported in 1973 and again in 1978. The location of the Great Attractor was finally determined in 1986, and is situated at a distance of somewhere between 150 and 250 </a:t>
            </a:r>
            <a:r>
              <a:rPr lang="en-US" sz="2400" b="1" dirty="0" err="1" smtClean="0">
                <a:solidFill>
                  <a:srgbClr val="FFFF00"/>
                </a:solidFill>
              </a:rPr>
              <a:t>Mly</a:t>
            </a:r>
            <a:r>
              <a:rPr lang="en-US" sz="2400" b="1" dirty="0" smtClean="0">
                <a:solidFill>
                  <a:srgbClr val="FFFF00"/>
                </a:solidFill>
              </a:rPr>
              <a:t> (million light years) (47–79MPc) (the latter being the most recent estimate) from the Milky Way, in the direction of the constellations Hydra and </a:t>
            </a:r>
            <a:r>
              <a:rPr lang="en-US" sz="2400" b="1" dirty="0" err="1" smtClean="0">
                <a:solidFill>
                  <a:srgbClr val="FFFF00"/>
                </a:solidFill>
              </a:rPr>
              <a:t>Centaurus</a:t>
            </a:r>
            <a:r>
              <a:rPr lang="en-US" sz="2400" b="1" dirty="0" smtClean="0">
                <a:solidFill>
                  <a:srgbClr val="FFFF00"/>
                </a:solidFill>
              </a:rPr>
              <a:t>.</a:t>
            </a: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descr="C:\SceneSaver\StarGaze\9544d.jpg"/>
          <p:cNvPicPr>
            <a:picLocks noChangeAspect="1" noChangeArrowheads="1"/>
          </p:cNvPicPr>
          <p:nvPr/>
        </p:nvPicPr>
        <p:blipFill>
          <a:blip r:embed="rId3"/>
          <a:srcRect/>
          <a:stretch>
            <a:fillRect/>
          </a:stretch>
        </p:blipFill>
        <p:spPr bwMode="auto">
          <a:xfrm>
            <a:off x="0" y="1142985"/>
            <a:ext cx="8128022" cy="5715016"/>
          </a:xfrm>
          <a:prstGeom prst="rect">
            <a:avLst/>
          </a:prstGeom>
          <a:noFill/>
          <a:ln w="9525">
            <a:noFill/>
            <a:miter lim="800000"/>
            <a:headEnd/>
            <a:tailEnd/>
          </a:ln>
        </p:spPr>
      </p:pic>
      <p:sp>
        <p:nvSpPr>
          <p:cNvPr id="3" name="Rectangle 2"/>
          <p:cNvSpPr/>
          <p:nvPr/>
        </p:nvSpPr>
        <p:spPr>
          <a:xfrm>
            <a:off x="214282" y="1428736"/>
            <a:ext cx="7786742" cy="5016758"/>
          </a:xfrm>
          <a:prstGeom prst="rect">
            <a:avLst/>
          </a:prstGeom>
        </p:spPr>
        <p:txBody>
          <a:bodyPr wrap="square">
            <a:spAutoFit/>
          </a:bodyPr>
          <a:lstStyle/>
          <a:p>
            <a:pPr algn="just">
              <a:defRPr/>
            </a:pPr>
            <a:r>
              <a:rPr lang="ar-EG" sz="4000" b="1" dirty="0" smtClean="0">
                <a:solidFill>
                  <a:srgbClr val="FF0000"/>
                </a:solidFill>
              </a:rPr>
              <a:t>سجل فى العام </a:t>
            </a:r>
            <a:r>
              <a:rPr lang="ar-EG" sz="4000" b="1" dirty="0" smtClean="0">
                <a:solidFill>
                  <a:srgbClr val="00B0F0"/>
                </a:solidFill>
              </a:rPr>
              <a:t>1973</a:t>
            </a:r>
            <a:r>
              <a:rPr lang="ar-EG" sz="4000" b="1" dirty="0" smtClean="0">
                <a:solidFill>
                  <a:srgbClr val="FF0000"/>
                </a:solidFill>
              </a:rPr>
              <a:t> أول حيود فى تماثل تمدد الكون, وحدد موقع الجذاب العظيم فى العام  </a:t>
            </a:r>
            <a:r>
              <a:rPr lang="ar-EG" sz="4000" b="1" dirty="0" smtClean="0">
                <a:solidFill>
                  <a:srgbClr val="00B0F0"/>
                </a:solidFill>
              </a:rPr>
              <a:t>1986</a:t>
            </a:r>
            <a:r>
              <a:rPr lang="ar-EG" sz="4000" b="1" dirty="0" smtClean="0">
                <a:solidFill>
                  <a:srgbClr val="FF0000"/>
                </a:solidFill>
              </a:rPr>
              <a:t>ووجد أنه يقع على مسافة من درب التبانة تتراوح بين </a:t>
            </a:r>
            <a:r>
              <a:rPr lang="ar-EG" sz="4000" b="1" dirty="0" smtClean="0">
                <a:solidFill>
                  <a:srgbClr val="00B0F0"/>
                </a:solidFill>
              </a:rPr>
              <a:t>150</a:t>
            </a:r>
            <a:r>
              <a:rPr lang="ar-EG" sz="4000" b="1" dirty="0" smtClean="0">
                <a:solidFill>
                  <a:srgbClr val="FF0000"/>
                </a:solidFill>
              </a:rPr>
              <a:t> و </a:t>
            </a:r>
            <a:r>
              <a:rPr lang="ar-EG" sz="4000" b="1" dirty="0" smtClean="0">
                <a:solidFill>
                  <a:srgbClr val="00B0F0"/>
                </a:solidFill>
              </a:rPr>
              <a:t>250</a:t>
            </a:r>
            <a:r>
              <a:rPr lang="ar-EG" sz="4000" b="1" dirty="0" smtClean="0">
                <a:solidFill>
                  <a:srgbClr val="FF0000"/>
                </a:solidFill>
              </a:rPr>
              <a:t> مليون سنة ضوئية باتجاه الهيدرا والسنتورس.</a:t>
            </a:r>
            <a:endParaRPr lang="en-US" sz="4000" b="1" dirty="0" smtClean="0">
              <a:solidFill>
                <a:srgbClr val="FF0000"/>
              </a:solidFill>
            </a:endParaRPr>
          </a:p>
          <a:p>
            <a:pPr algn="just" rtl="0">
              <a:defRPr/>
            </a:pPr>
            <a:r>
              <a:rPr lang="en-US" sz="2000" dirty="0" smtClean="0"/>
              <a:t>The first indications of a deviation from uniform expansion of the universe were reported in 1973 and again in 1978. The location of the Great Attractor was finally determined in 1986, and is situated at a distance of somewhere between 150 and 250 </a:t>
            </a:r>
            <a:r>
              <a:rPr lang="en-US" sz="2000" dirty="0" err="1" smtClean="0"/>
              <a:t>Mly</a:t>
            </a:r>
            <a:r>
              <a:rPr lang="en-US" sz="2000" dirty="0" smtClean="0"/>
              <a:t> (million light years) (47–79MPc) (the latter being the most recent estimate) from the Milky Way, in the direction of the constellations Hydra and </a:t>
            </a:r>
            <a:r>
              <a:rPr lang="en-US" sz="2000" dirty="0" err="1" smtClean="0"/>
              <a:t>Centaurus</a:t>
            </a:r>
            <a:endParaRPr lang="ar-EG" sz="2000" dirty="0"/>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a:xfrm>
            <a:off x="214282" y="1038265"/>
            <a:ext cx="7786742" cy="5819736"/>
          </a:xfrm>
          <a:prstGeom prst="rect">
            <a:avLst/>
          </a:prstGeom>
          <a:noFill/>
        </p:spPr>
      </p:pic>
      <p:sp>
        <p:nvSpPr>
          <p:cNvPr id="3" name="Content Placeholder 2"/>
          <p:cNvSpPr txBox="1">
            <a:spLocks/>
          </p:cNvSpPr>
          <p:nvPr/>
        </p:nvSpPr>
        <p:spPr>
          <a:xfrm>
            <a:off x="1000100" y="2071678"/>
            <a:ext cx="6000792" cy="3714776"/>
          </a:xfrm>
          <a:prstGeom prst="rect">
            <a:avLst/>
          </a:prstGeom>
        </p:spPr>
        <p:style>
          <a:lnRef idx="3">
            <a:schemeClr val="lt1"/>
          </a:lnRef>
          <a:fillRef idx="1">
            <a:schemeClr val="dk1"/>
          </a:fillRef>
          <a:effectRef idx="1">
            <a:schemeClr val="dk1"/>
          </a:effectRef>
          <a:fontRef idx="minor">
            <a:schemeClr val="lt1"/>
          </a:fontRef>
        </p:style>
        <p:txBody>
          <a:bodyPr vert="horz" lIns="91440" tIns="45720" rIns="91440" bIns="45720" rtlCol="1">
            <a:normAutofit fontScale="25000" lnSpcReduction="20000"/>
          </a:bodyPr>
          <a:lstStyle/>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ar-EG" sz="11200" i="0" u="none" strike="noStrike" kern="1200" cap="none" spc="0" normalizeH="0" baseline="0" noProof="0" dirty="0" smtClean="0">
                <a:ln>
                  <a:noFill/>
                </a:ln>
                <a:solidFill>
                  <a:schemeClr val="bg1"/>
                </a:solidFill>
                <a:effectLst/>
                <a:uLnTx/>
                <a:uFillTx/>
                <a:latin typeface="+mn-lt"/>
                <a:ea typeface="+mn-ea"/>
                <a:cs typeface="+mn-cs"/>
              </a:rPr>
              <a:t>فى العام 2005 أثبت فريق من الفلكيين المعنى بالمسح بأشعة إكس (السى آى زد إى) أن مجرة طريق اللبن قد سحبت لإقليم كتلتة أكبر  يسمى </a:t>
            </a:r>
            <a:r>
              <a:rPr kumimoji="0" lang="ar-EG" sz="11200" i="0" u="none" strike="noStrike" kern="1200" cap="none" spc="0" normalizeH="0" baseline="0" noProof="0" dirty="0" smtClean="0">
                <a:ln>
                  <a:noFill/>
                </a:ln>
                <a:solidFill>
                  <a:srgbClr val="FFFF00"/>
                </a:solidFill>
                <a:effectLst/>
                <a:uLnTx/>
                <a:uFillTx/>
                <a:latin typeface="+mn-lt"/>
                <a:ea typeface="+mn-ea"/>
                <a:cs typeface="+mn-cs"/>
              </a:rPr>
              <a:t>حشد شابلى الفائق</a:t>
            </a:r>
            <a:r>
              <a:rPr kumimoji="0" lang="ar-EG" sz="11200" i="0" u="none" strike="noStrike" kern="1200" cap="none" spc="0" normalizeH="0" baseline="0" noProof="0" dirty="0" smtClean="0">
                <a:ln>
                  <a:noFill/>
                </a:ln>
                <a:solidFill>
                  <a:schemeClr val="bg1"/>
                </a:solidFill>
                <a:effectLst/>
                <a:uLnTx/>
                <a:uFillTx/>
                <a:latin typeface="+mn-lt"/>
                <a:ea typeface="+mn-ea"/>
                <a:cs typeface="+mn-cs"/>
              </a:rPr>
              <a:t> الذى يبعد لمسافة  مليون500 سنة ضوئية مما يعنى أربعة أضعاف بعد الجذاب العظيم عن مجرتنا. وفى خلال عقدين من الزمن من اكتشاف الجذاب العظيم دلت المشاهدات  باستخدام الأشعة فوق الحمراء أن مجرة درب التبانة  لم تسحب فى الحقيقة نحو الجذاب العظيم. وفى الواقع فقد سجل  فريق (السى آى زد إى) أن أن كتلة الجذاب العظيم لا تتعدى معشار كتلته المقدرة سابق.</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ar-EG" sz="4400" b="0" i="0" u="none" strike="noStrike" kern="1200" cap="none" spc="0" normalizeH="0" baseline="0" noProof="0" dirty="0" smtClean="0">
                <a:ln>
                  <a:noFill/>
                </a:ln>
                <a:solidFill>
                  <a:schemeClr val="accent6">
                    <a:lumMod val="75000"/>
                  </a:schemeClr>
                </a:solidFill>
                <a:effectLst/>
                <a:uLnTx/>
                <a:uFillTx/>
                <a:latin typeface="+mn-lt"/>
                <a:ea typeface="+mn-ea"/>
                <a:cs typeface="+mn-cs"/>
              </a:rPr>
              <a:t>.</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(IFA </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4"/>
              </a:rPr>
              <a:t>press release</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5"/>
              </a:rPr>
              <a:t>Maggie McKee, </a:t>
            </a:r>
            <a:r>
              <a:rPr kumimoji="0" lang="en-US" sz="4400" b="1" i="1" u="none" strike="noStrike" kern="1200" cap="none" spc="0" normalizeH="0" baseline="0" noProof="0" dirty="0" smtClean="0">
                <a:ln>
                  <a:noFill/>
                </a:ln>
                <a:solidFill>
                  <a:schemeClr val="accent6">
                    <a:lumMod val="75000"/>
                  </a:schemeClr>
                </a:solidFill>
                <a:effectLst/>
                <a:uLnTx/>
                <a:uFillTx/>
                <a:latin typeface="+mn-lt"/>
                <a:ea typeface="+mn-ea"/>
                <a:cs typeface="+mn-cs"/>
                <a:hlinkClick r:id="rId5"/>
              </a:rPr>
              <a:t>New Scientist</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5"/>
              </a:rPr>
              <a:t>, December 15, 2005</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en-US" sz="4400" b="1" i="0" u="none" strike="noStrike" kern="1200" cap="none" spc="0" normalizeH="0" baseline="0" noProof="0" dirty="0" err="1" smtClean="0">
                <a:ln>
                  <a:noFill/>
                </a:ln>
                <a:solidFill>
                  <a:schemeClr val="accent6">
                    <a:lumMod val="75000"/>
                  </a:schemeClr>
                </a:solidFill>
                <a:effectLst/>
                <a:uLnTx/>
                <a:uFillTx/>
                <a:latin typeface="+mn-lt"/>
                <a:ea typeface="+mn-ea"/>
                <a:cs typeface="+mn-cs"/>
                <a:hlinkClick r:id="rId6"/>
              </a:rPr>
              <a:t>Kocevski</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6"/>
              </a:rPr>
              <a:t> and </a:t>
            </a:r>
            <a:r>
              <a:rPr kumimoji="0" lang="en-US" sz="4400" b="1" i="0" u="none" strike="noStrike" kern="1200" cap="none" spc="0" normalizeH="0" baseline="0" noProof="0" dirty="0" err="1" smtClean="0">
                <a:ln>
                  <a:noFill/>
                </a:ln>
                <a:solidFill>
                  <a:schemeClr val="accent6">
                    <a:lumMod val="75000"/>
                  </a:schemeClr>
                </a:solidFill>
                <a:effectLst/>
                <a:uLnTx/>
                <a:uFillTx/>
                <a:latin typeface="+mn-lt"/>
                <a:ea typeface="+mn-ea"/>
                <a:cs typeface="+mn-cs"/>
                <a:hlinkClick r:id="rId6"/>
              </a:rPr>
              <a:t>Ebeling</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6"/>
              </a:rPr>
              <a:t>, 2005</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and </a:t>
            </a:r>
            <a:r>
              <a:rPr kumimoji="0" lang="en-US" sz="4400" b="1" i="0" u="none" strike="noStrike" kern="1200" cap="none" spc="0" normalizeH="0" baseline="0" noProof="0" dirty="0" err="1" smtClean="0">
                <a:ln>
                  <a:noFill/>
                </a:ln>
                <a:solidFill>
                  <a:schemeClr val="accent6">
                    <a:lumMod val="75000"/>
                  </a:schemeClr>
                </a:solidFill>
                <a:effectLst/>
                <a:uLnTx/>
                <a:uFillTx/>
                <a:latin typeface="+mn-lt"/>
                <a:ea typeface="+mn-ea"/>
                <a:cs typeface="+mn-cs"/>
                <a:hlinkClick r:id="rId7"/>
              </a:rPr>
              <a:t>Kocevski</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7"/>
              </a:rPr>
              <a:t> et al, 200</a:t>
            </a:r>
            <a:r>
              <a:rPr kumimoji="0" lang="en-US" sz="1200" b="1" i="0" u="none" strike="noStrike" kern="1200" cap="none" spc="0" normalizeH="0" baseline="0" noProof="0" dirty="0" smtClean="0">
                <a:ln>
                  <a:noFill/>
                </a:ln>
                <a:solidFill>
                  <a:schemeClr val="accent6"/>
                </a:solidFill>
                <a:effectLst/>
                <a:uLnTx/>
                <a:uFillTx/>
                <a:latin typeface="+mn-lt"/>
                <a:ea typeface="+mn-ea"/>
                <a:cs typeface="+mn-cs"/>
                <a:hlinkClick r:id="rId7"/>
              </a:rPr>
              <a:t>5</a:t>
            </a:r>
            <a:endParaRPr kumimoji="0" lang="ar-EG" sz="1200" b="0" i="0" u="none" strike="noStrike" kern="1200" cap="none" spc="0" normalizeH="0" baseline="0" noProof="0" dirty="0">
              <a:ln>
                <a:noFill/>
              </a:ln>
              <a:solidFill>
                <a:schemeClr val="accent6"/>
              </a:solidFill>
              <a:effectLst/>
              <a:uLnTx/>
              <a:uFillTx/>
              <a:latin typeface="+mn-lt"/>
              <a:ea typeface="+mn-ea"/>
              <a:cs typeface="+mn-cs"/>
            </a:endParaRPr>
          </a:p>
        </p:txBody>
      </p:sp>
      <p:pic>
        <p:nvPicPr>
          <p:cNvPr id="4" name="صورة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a:xfrm>
            <a:off x="214282" y="1038265"/>
            <a:ext cx="7786742" cy="5819736"/>
          </a:xfrm>
          <a:prstGeom prst="rect">
            <a:avLst/>
          </a:prstGeom>
          <a:noFill/>
        </p:spPr>
      </p:pic>
      <p:sp>
        <p:nvSpPr>
          <p:cNvPr id="3" name="Content Placeholder 2"/>
          <p:cNvSpPr txBox="1">
            <a:spLocks/>
          </p:cNvSpPr>
          <p:nvPr/>
        </p:nvSpPr>
        <p:spPr>
          <a:xfrm>
            <a:off x="1000100" y="2071678"/>
            <a:ext cx="6000792" cy="3714776"/>
          </a:xfrm>
          <a:prstGeom prst="rect">
            <a:avLst/>
          </a:prstGeom>
        </p:spPr>
        <p:style>
          <a:lnRef idx="3">
            <a:schemeClr val="lt1"/>
          </a:lnRef>
          <a:fillRef idx="1">
            <a:schemeClr val="dk1"/>
          </a:fillRef>
          <a:effectRef idx="1">
            <a:schemeClr val="dk1"/>
          </a:effectRef>
          <a:fontRef idx="minor">
            <a:schemeClr val="lt1"/>
          </a:fontRef>
        </p:style>
        <p:txBody>
          <a:bodyPr vert="horz" lIns="91440" tIns="45720" rIns="91440" bIns="45720" rtlCol="1">
            <a:normAutofit fontScale="25000" lnSpcReduction="20000"/>
          </a:bodyPr>
          <a:lstStyle/>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r>
              <a:rPr kumimoji="0" lang="ar-EG" sz="11200" i="0" u="none" strike="noStrike" kern="1200" cap="none" spc="0" normalizeH="0" baseline="0" noProof="0" dirty="0" smtClean="0">
                <a:ln>
                  <a:noFill/>
                </a:ln>
                <a:solidFill>
                  <a:schemeClr val="bg1"/>
                </a:solidFill>
                <a:effectLst/>
                <a:uLnTx/>
                <a:uFillTx/>
                <a:latin typeface="+mn-lt"/>
                <a:ea typeface="+mn-ea"/>
                <a:cs typeface="+mn-cs"/>
              </a:rPr>
              <a:t>فى العام 2005 أثبت فريق من الفلكيين المعنى بالمسح بأشعة إكس (السى آى زد إى) أن مجرة طريق اللبن قد سحبت لإقليم كتلتة أكبر  يسمى </a:t>
            </a:r>
            <a:r>
              <a:rPr kumimoji="0" lang="ar-EG" sz="11200" i="0" u="none" strike="noStrike" kern="1200" cap="none" spc="0" normalizeH="0" baseline="0" noProof="0" dirty="0" smtClean="0">
                <a:ln>
                  <a:noFill/>
                </a:ln>
                <a:solidFill>
                  <a:srgbClr val="FFFF00"/>
                </a:solidFill>
                <a:effectLst/>
                <a:uLnTx/>
                <a:uFillTx/>
                <a:latin typeface="+mn-lt"/>
                <a:ea typeface="+mn-ea"/>
                <a:cs typeface="+mn-cs"/>
              </a:rPr>
              <a:t>حشد شابلى الفائق</a:t>
            </a:r>
            <a:r>
              <a:rPr kumimoji="0" lang="ar-EG" sz="11200" i="0" u="none" strike="noStrike" kern="1200" cap="none" spc="0" normalizeH="0" baseline="0" noProof="0" dirty="0" smtClean="0">
                <a:ln>
                  <a:noFill/>
                </a:ln>
                <a:solidFill>
                  <a:schemeClr val="bg1"/>
                </a:solidFill>
                <a:effectLst/>
                <a:uLnTx/>
                <a:uFillTx/>
                <a:latin typeface="+mn-lt"/>
                <a:ea typeface="+mn-ea"/>
                <a:cs typeface="+mn-cs"/>
              </a:rPr>
              <a:t> الذى يبعد لمسافة  مليون500 سنة ضوئية مما يعنى أربعة أضعاف بعد الجذاب العظيم عن مجرتنا. وفى خلال عقدين من الزمن من اكتشاف الجذاب العظيم دلت المشاهدات  باستخدام الأشعة فوق الحمراء أن مجرة درب التبانة  لم تسحب فى الحقيقة نحو الجذاب العظيم. وفى الواقع فقد سجل  فريق (السى آى زد إى) أن أن كتلة الجذاب العظيم لا تتعدى معشار كتلته المقدرة سابق.</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ar-EG" sz="4400" b="0" i="0" u="none" strike="noStrike" kern="1200" cap="none" spc="0" normalizeH="0" baseline="0" noProof="0" dirty="0" smtClean="0">
                <a:ln>
                  <a:noFill/>
                </a:ln>
                <a:solidFill>
                  <a:schemeClr val="accent6">
                    <a:lumMod val="75000"/>
                  </a:schemeClr>
                </a:solidFill>
                <a:effectLst/>
                <a:uLnTx/>
                <a:uFillTx/>
                <a:latin typeface="+mn-lt"/>
                <a:ea typeface="+mn-ea"/>
                <a:cs typeface="+mn-cs"/>
              </a:rPr>
              <a:t>.</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(IFA </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4"/>
              </a:rPr>
              <a:t>press release</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5"/>
              </a:rPr>
              <a:t>Maggie McKee, </a:t>
            </a:r>
            <a:r>
              <a:rPr kumimoji="0" lang="en-US" sz="4400" b="1" i="1" u="none" strike="noStrike" kern="1200" cap="none" spc="0" normalizeH="0" baseline="0" noProof="0" dirty="0" smtClean="0">
                <a:ln>
                  <a:noFill/>
                </a:ln>
                <a:solidFill>
                  <a:schemeClr val="accent6">
                    <a:lumMod val="75000"/>
                  </a:schemeClr>
                </a:solidFill>
                <a:effectLst/>
                <a:uLnTx/>
                <a:uFillTx/>
                <a:latin typeface="+mn-lt"/>
                <a:ea typeface="+mn-ea"/>
                <a:cs typeface="+mn-cs"/>
                <a:hlinkClick r:id="rId5"/>
              </a:rPr>
              <a:t>New Scientist</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5"/>
              </a:rPr>
              <a:t>, December 15, 2005</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en-US" sz="4400" b="1" i="0" u="none" strike="noStrike" kern="1200" cap="none" spc="0" normalizeH="0" baseline="0" noProof="0" dirty="0" err="1" smtClean="0">
                <a:ln>
                  <a:noFill/>
                </a:ln>
                <a:solidFill>
                  <a:schemeClr val="accent6">
                    <a:lumMod val="75000"/>
                  </a:schemeClr>
                </a:solidFill>
                <a:effectLst/>
                <a:uLnTx/>
                <a:uFillTx/>
                <a:latin typeface="+mn-lt"/>
                <a:ea typeface="+mn-ea"/>
                <a:cs typeface="+mn-cs"/>
                <a:hlinkClick r:id="rId6"/>
              </a:rPr>
              <a:t>Kocevski</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6"/>
              </a:rPr>
              <a:t> and </a:t>
            </a:r>
            <a:r>
              <a:rPr kumimoji="0" lang="en-US" sz="4400" b="1" i="0" u="none" strike="noStrike" kern="1200" cap="none" spc="0" normalizeH="0" baseline="0" noProof="0" dirty="0" err="1" smtClean="0">
                <a:ln>
                  <a:noFill/>
                </a:ln>
                <a:solidFill>
                  <a:schemeClr val="accent6">
                    <a:lumMod val="75000"/>
                  </a:schemeClr>
                </a:solidFill>
                <a:effectLst/>
                <a:uLnTx/>
                <a:uFillTx/>
                <a:latin typeface="+mn-lt"/>
                <a:ea typeface="+mn-ea"/>
                <a:cs typeface="+mn-cs"/>
                <a:hlinkClick r:id="rId6"/>
              </a:rPr>
              <a:t>Ebeling</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6"/>
              </a:rPr>
              <a:t>, 2005</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rPr>
              <a:t>; and </a:t>
            </a:r>
            <a:r>
              <a:rPr kumimoji="0" lang="en-US" sz="4400" b="1" i="0" u="none" strike="noStrike" kern="1200" cap="none" spc="0" normalizeH="0" baseline="0" noProof="0" dirty="0" err="1" smtClean="0">
                <a:ln>
                  <a:noFill/>
                </a:ln>
                <a:solidFill>
                  <a:schemeClr val="accent6">
                    <a:lumMod val="75000"/>
                  </a:schemeClr>
                </a:solidFill>
                <a:effectLst/>
                <a:uLnTx/>
                <a:uFillTx/>
                <a:latin typeface="+mn-lt"/>
                <a:ea typeface="+mn-ea"/>
                <a:cs typeface="+mn-cs"/>
                <a:hlinkClick r:id="rId7"/>
              </a:rPr>
              <a:t>Kocevski</a:t>
            </a:r>
            <a:r>
              <a:rPr kumimoji="0" lang="en-US" sz="4400" b="1" i="0" u="none" strike="noStrike" kern="1200" cap="none" spc="0" normalizeH="0" baseline="0" noProof="0" dirty="0" smtClean="0">
                <a:ln>
                  <a:noFill/>
                </a:ln>
                <a:solidFill>
                  <a:schemeClr val="accent6">
                    <a:lumMod val="75000"/>
                  </a:schemeClr>
                </a:solidFill>
                <a:effectLst/>
                <a:uLnTx/>
                <a:uFillTx/>
                <a:latin typeface="+mn-lt"/>
                <a:ea typeface="+mn-ea"/>
                <a:cs typeface="+mn-cs"/>
                <a:hlinkClick r:id="rId7"/>
              </a:rPr>
              <a:t> et al, 200</a:t>
            </a:r>
            <a:r>
              <a:rPr kumimoji="0" lang="en-US" sz="1200" b="1" i="0" u="none" strike="noStrike" kern="1200" cap="none" spc="0" normalizeH="0" baseline="0" noProof="0" dirty="0" smtClean="0">
                <a:ln>
                  <a:noFill/>
                </a:ln>
                <a:solidFill>
                  <a:schemeClr val="accent6"/>
                </a:solidFill>
                <a:effectLst/>
                <a:uLnTx/>
                <a:uFillTx/>
                <a:latin typeface="+mn-lt"/>
                <a:ea typeface="+mn-ea"/>
                <a:cs typeface="+mn-cs"/>
                <a:hlinkClick r:id="rId7"/>
              </a:rPr>
              <a:t>5</a:t>
            </a:r>
            <a:endParaRPr kumimoji="0" lang="ar-EG" sz="1200" b="0" i="0" u="none" strike="noStrike" kern="1200" cap="none" spc="0" normalizeH="0" baseline="0" noProof="0" dirty="0">
              <a:ln>
                <a:noFill/>
              </a:ln>
              <a:solidFill>
                <a:schemeClr val="accent6"/>
              </a:solidFill>
              <a:effectLst/>
              <a:uLnTx/>
              <a:uFillTx/>
              <a:latin typeface="+mn-lt"/>
              <a:ea typeface="+mn-ea"/>
              <a:cs typeface="+mn-cs"/>
            </a:endParaRPr>
          </a:p>
        </p:txBody>
      </p:sp>
      <p:pic>
        <p:nvPicPr>
          <p:cNvPr id="4" name="صورة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400300" y="1113972"/>
            <a:ext cx="5672162" cy="5615440"/>
          </a:xfrm>
          <a:prstGeom prst="rect">
            <a:avLst/>
          </a:prstGeom>
          <a:noFill/>
          <a:ln w="9525">
            <a:noFill/>
            <a:miter lim="800000"/>
            <a:headEnd/>
            <a:tailEnd/>
          </a:ln>
        </p:spPr>
      </p:pic>
      <p:sp>
        <p:nvSpPr>
          <p:cNvPr id="3" name="Rectangle 2"/>
          <p:cNvSpPr/>
          <p:nvPr/>
        </p:nvSpPr>
        <p:spPr>
          <a:xfrm>
            <a:off x="285720" y="1870068"/>
            <a:ext cx="1785950" cy="3693319"/>
          </a:xfrm>
          <a:prstGeom prst="rect">
            <a:avLst/>
          </a:prstGeom>
        </p:spPr>
        <p:txBody>
          <a:bodyPr wrap="square">
            <a:spAutoFit/>
          </a:bodyPr>
          <a:lstStyle/>
          <a:p>
            <a:pPr algn="just"/>
            <a:endParaRPr lang="en-US" i="1" dirty="0" smtClean="0">
              <a:solidFill>
                <a:srgbClr val="000000"/>
              </a:solidFill>
              <a:cs typeface="Arial" pitchFamily="34" charset="0"/>
            </a:endParaRPr>
          </a:p>
          <a:p>
            <a:pPr algn="just"/>
            <a:r>
              <a:rPr lang="en-US" b="1" i="1" dirty="0" smtClean="0">
                <a:solidFill>
                  <a:srgbClr val="C00000"/>
                </a:solidFill>
                <a:cs typeface="Arial" pitchFamily="34" charset="0"/>
              </a:rPr>
              <a:t>The core of the Great Attractor </a:t>
            </a:r>
            <a:br>
              <a:rPr lang="en-US" b="1" i="1" dirty="0" smtClean="0">
                <a:solidFill>
                  <a:srgbClr val="C00000"/>
                </a:solidFill>
                <a:cs typeface="Arial" pitchFamily="34" charset="0"/>
              </a:rPr>
            </a:br>
            <a:r>
              <a:rPr lang="en-US" b="1" i="1" dirty="0" smtClean="0">
                <a:solidFill>
                  <a:srgbClr val="C00000"/>
                </a:solidFill>
                <a:cs typeface="Arial" pitchFamily="34" charset="0"/>
              </a:rPr>
              <a:t>("A3627" at left) lies within </a:t>
            </a:r>
            <a:r>
              <a:rPr lang="en-US" b="1" i="1" dirty="0" err="1" smtClean="0">
                <a:solidFill>
                  <a:srgbClr val="C00000"/>
                </a:solidFill>
                <a:cs typeface="Arial" pitchFamily="34" charset="0"/>
              </a:rPr>
              <a:t>the"Centaurus</a:t>
            </a:r>
            <a:r>
              <a:rPr lang="en-US" b="1" i="1" dirty="0" smtClean="0">
                <a:solidFill>
                  <a:srgbClr val="C00000"/>
                </a:solidFill>
                <a:cs typeface="Arial" pitchFamily="34" charset="0"/>
              </a:rPr>
              <a:t> Wall" of galaxies</a:t>
            </a:r>
            <a:br>
              <a:rPr lang="en-US" b="1" i="1" dirty="0" smtClean="0">
                <a:solidFill>
                  <a:srgbClr val="C00000"/>
                </a:solidFill>
                <a:cs typeface="Arial" pitchFamily="34" charset="0"/>
              </a:rPr>
            </a:br>
            <a:r>
              <a:rPr lang="en-US" b="1" i="1" dirty="0" smtClean="0">
                <a:solidFill>
                  <a:srgbClr val="C00000"/>
                </a:solidFill>
                <a:cs typeface="Arial" pitchFamily="34" charset="0"/>
              </a:rPr>
              <a:t>(more maps and discussion on large scale structures in the universe).</a:t>
            </a:r>
            <a:endParaRPr lang="en-US" b="1" i="1" dirty="0">
              <a:solidFill>
                <a:srgbClr val="C00000"/>
              </a:solidFill>
              <a:cs typeface="Arial" pitchFamily="34" charset="0"/>
            </a:endParaRPr>
          </a:p>
        </p:txBody>
      </p:sp>
      <p:sp>
        <p:nvSpPr>
          <p:cNvPr id="4" name="Rectangle 3"/>
          <p:cNvSpPr/>
          <p:nvPr/>
        </p:nvSpPr>
        <p:spPr>
          <a:xfrm>
            <a:off x="0" y="5572140"/>
            <a:ext cx="2214546" cy="923330"/>
          </a:xfrm>
          <a:prstGeom prst="rect">
            <a:avLst/>
          </a:prstGeom>
        </p:spPr>
        <p:txBody>
          <a:bodyPr wrap="square">
            <a:spAutoFit/>
          </a:bodyPr>
          <a:lstStyle/>
          <a:p>
            <a:r>
              <a:rPr lang="en-US" dirty="0" smtClean="0">
                <a:solidFill>
                  <a:srgbClr val="009900"/>
                </a:solidFill>
              </a:rPr>
              <a:t>http://www.solstation.com/xobjects/greatatt.htm</a:t>
            </a:r>
            <a:endParaRPr lang="ar-EG" dirty="0">
              <a:solidFill>
                <a:srgbClr val="009900"/>
              </a:solidFill>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5143504" y="1214422"/>
            <a:ext cx="2857500" cy="28956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3857620" y="4088568"/>
            <a:ext cx="4214842" cy="2597875"/>
          </a:xfrm>
          <a:prstGeom prst="rect">
            <a:avLst/>
          </a:prstGeom>
          <a:noFill/>
          <a:ln w="9525">
            <a:noFill/>
            <a:miter lim="800000"/>
            <a:headEnd/>
            <a:tailEnd/>
          </a:ln>
          <a:effectLst/>
        </p:spPr>
      </p:pic>
      <p:sp>
        <p:nvSpPr>
          <p:cNvPr id="7" name="Rectangle 3"/>
          <p:cNvSpPr>
            <a:spLocks noChangeArrowheads="1"/>
          </p:cNvSpPr>
          <p:nvPr/>
        </p:nvSpPr>
        <p:spPr bwMode="auto">
          <a:xfrm>
            <a:off x="0" y="2865438"/>
            <a:ext cx="3429000" cy="1754187"/>
          </a:xfrm>
          <a:prstGeom prst="rect">
            <a:avLst/>
          </a:prstGeom>
          <a:noFill/>
          <a:ln w="9525">
            <a:noFill/>
            <a:miter lim="800000"/>
            <a:headEnd/>
            <a:tailEnd/>
          </a:ln>
        </p:spPr>
        <p:txBody>
          <a:bodyPr anchor="ctr">
            <a:spAutoFit/>
          </a:bodyPr>
          <a:lstStyle/>
          <a:p>
            <a:r>
              <a:rPr lang="en-US" i="1" dirty="0">
                <a:solidFill>
                  <a:srgbClr val="000000"/>
                </a:solidFill>
                <a:cs typeface="Arial" pitchFamily="34" charset="0"/>
              </a:rPr>
              <a:t>The Great Attractor is located </a:t>
            </a:r>
            <a:br>
              <a:rPr lang="en-US" i="1" dirty="0">
                <a:solidFill>
                  <a:srgbClr val="000000"/>
                </a:solidFill>
                <a:cs typeface="Arial" pitchFamily="34" charset="0"/>
              </a:rPr>
            </a:br>
            <a:r>
              <a:rPr lang="en-US" i="1" dirty="0">
                <a:solidFill>
                  <a:srgbClr val="000000"/>
                </a:solidFill>
                <a:cs typeface="Arial" pitchFamily="34" charset="0"/>
              </a:rPr>
              <a:t>in a region of the universe that </a:t>
            </a:r>
            <a:br>
              <a:rPr lang="en-US" i="1" dirty="0">
                <a:solidFill>
                  <a:srgbClr val="000000"/>
                </a:solidFill>
                <a:cs typeface="Arial" pitchFamily="34" charset="0"/>
              </a:rPr>
            </a:br>
            <a:r>
              <a:rPr lang="en-US" i="1" dirty="0">
                <a:solidFill>
                  <a:srgbClr val="000000"/>
                </a:solidFill>
                <a:cs typeface="Arial" pitchFamily="34" charset="0"/>
              </a:rPr>
              <a:t>is obscured from observers in </a:t>
            </a:r>
            <a:br>
              <a:rPr lang="en-US" i="1" dirty="0">
                <a:solidFill>
                  <a:srgbClr val="000000"/>
                </a:solidFill>
                <a:cs typeface="Arial" pitchFamily="34" charset="0"/>
              </a:rPr>
            </a:br>
            <a:r>
              <a:rPr lang="en-US" i="1" dirty="0">
                <a:solidFill>
                  <a:srgbClr val="000000"/>
                </a:solidFill>
                <a:cs typeface="Arial" pitchFamily="34" charset="0"/>
              </a:rPr>
              <a:t>the Solar System by the dust of </a:t>
            </a:r>
            <a:br>
              <a:rPr lang="en-US" i="1" dirty="0">
                <a:solidFill>
                  <a:srgbClr val="000000"/>
                </a:solidFill>
                <a:cs typeface="Arial" pitchFamily="34" charset="0"/>
              </a:rPr>
            </a:br>
            <a:r>
              <a:rPr lang="en-US" i="1" dirty="0">
                <a:solidFill>
                  <a:srgbClr val="000000"/>
                </a:solidFill>
                <a:cs typeface="Arial" pitchFamily="34" charset="0"/>
              </a:rPr>
              <a:t>the Milky Way's disk</a:t>
            </a:r>
            <a:r>
              <a:rPr lang="en-US" dirty="0"/>
              <a:t> </a:t>
            </a:r>
          </a:p>
          <a:p>
            <a:endParaRPr lang="en-US" dirty="0"/>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4"/>
          <a:srcRect/>
          <a:stretch>
            <a:fillRect/>
          </a:stretch>
        </p:blipFill>
        <p:spPr bwMode="auto">
          <a:xfrm>
            <a:off x="0" y="1100421"/>
            <a:ext cx="8072462" cy="5467064"/>
          </a:xfrm>
          <a:prstGeom prst="rect">
            <a:avLst/>
          </a:prstGeom>
          <a:noFill/>
        </p:spPr>
      </p:pic>
      <p:sp>
        <p:nvSpPr>
          <p:cNvPr id="5" name="Text Box 9"/>
          <p:cNvSpPr txBox="1">
            <a:spLocks noChangeArrowheads="1"/>
          </p:cNvSpPr>
          <p:nvPr/>
        </p:nvSpPr>
        <p:spPr bwMode="auto">
          <a:xfrm>
            <a:off x="500034" y="4496052"/>
            <a:ext cx="7215238" cy="1600438"/>
          </a:xfrm>
          <a:prstGeom prst="rect">
            <a:avLst/>
          </a:prstGeom>
          <a:noFill/>
          <a:ln w="9525">
            <a:noFill/>
            <a:miter lim="800000"/>
            <a:headEnd/>
            <a:tailEnd/>
          </a:ln>
          <a:effectLst/>
        </p:spPr>
        <p:txBody>
          <a:bodyPr wrap="square">
            <a:spAutoFit/>
          </a:bodyPr>
          <a:lstStyle/>
          <a:p>
            <a:pPr algn="ctr" rtl="0" eaLnBrk="0" hangingPunct="0">
              <a:spcBef>
                <a:spcPct val="50000"/>
              </a:spcBef>
            </a:pPr>
            <a:r>
              <a:rPr lang="en-US" sz="2800" b="1" dirty="0" smtClean="0">
                <a:solidFill>
                  <a:schemeClr val="bg1"/>
                </a:solidFill>
                <a:latin typeface="Comic Sans MS" pitchFamily="66" charset="0"/>
              </a:rPr>
              <a:t>“Reality may forever be beyond reach  of our understanding”</a:t>
            </a:r>
            <a:r>
              <a:rPr lang="en-US" sz="2000" b="1" dirty="0" smtClean="0">
                <a:solidFill>
                  <a:schemeClr val="accent6">
                    <a:lumMod val="75000"/>
                  </a:schemeClr>
                </a:solidFill>
                <a:latin typeface="Comic Sans MS" pitchFamily="66" charset="0"/>
              </a:rPr>
              <a:t>:</a:t>
            </a:r>
          </a:p>
          <a:p>
            <a:pPr algn="ctr" rtl="0" eaLnBrk="0" hangingPunct="0">
              <a:spcBef>
                <a:spcPct val="50000"/>
              </a:spcBef>
            </a:pPr>
            <a:r>
              <a:rPr lang="en-US" sz="2000" b="1" dirty="0" smtClean="0">
                <a:solidFill>
                  <a:schemeClr val="accent6">
                    <a:lumMod val="75000"/>
                  </a:schemeClr>
                </a:solidFill>
                <a:latin typeface="Comic Sans MS" pitchFamily="66" charset="0"/>
              </a:rPr>
              <a:t> </a:t>
            </a:r>
            <a:r>
              <a:rPr lang="en-US" sz="2000" dirty="0" smtClean="0">
                <a:solidFill>
                  <a:srgbClr val="FFFF00"/>
                </a:solidFill>
                <a:latin typeface="Comic Sans MS" pitchFamily="66" charset="0"/>
              </a:rPr>
              <a:t>:</a:t>
            </a:r>
            <a:r>
              <a:rPr lang="en-US" sz="2800" b="1" dirty="0" smtClean="0">
                <a:solidFill>
                  <a:srgbClr val="FF0000"/>
                </a:solidFill>
                <a:latin typeface="Comic Sans MS" pitchFamily="66" charset="0"/>
              </a:rPr>
              <a:t>Leonard Susskind </a:t>
            </a:r>
            <a:r>
              <a:rPr lang="en-US" sz="2000" dirty="0" smtClean="0">
                <a:solidFill>
                  <a:srgbClr val="FFFF00"/>
                </a:solidFill>
                <a:latin typeface="Comic Sans MS" pitchFamily="66" charset="0"/>
              </a:rPr>
              <a:t>:</a:t>
            </a:r>
            <a:endParaRPr lang="en-US" sz="2000" dirty="0">
              <a:solidFill>
                <a:srgbClr val="FFFF00"/>
              </a:solidFill>
              <a:latin typeface="Comic Sans MS" pitchFamily="66" charset="0"/>
            </a:endParaRPr>
          </a:p>
        </p:txBody>
      </p:sp>
      <p:sp>
        <p:nvSpPr>
          <p:cNvPr id="7" name="Rectangle 6"/>
          <p:cNvSpPr/>
          <p:nvPr/>
        </p:nvSpPr>
        <p:spPr>
          <a:xfrm>
            <a:off x="428596" y="1071546"/>
            <a:ext cx="7000924" cy="1938992"/>
          </a:xfrm>
          <a:prstGeom prst="rect">
            <a:avLst/>
          </a:prstGeom>
        </p:spPr>
        <p:txBody>
          <a:bodyPr wrap="square">
            <a:spAutoFit/>
          </a:bodyPr>
          <a:lstStyle/>
          <a:p>
            <a:pPr algn="just"/>
            <a:r>
              <a:rPr lang="ar-EG" b="1" dirty="0" smtClean="0">
                <a:solidFill>
                  <a:schemeClr val="accent6">
                    <a:lumMod val="75000"/>
                  </a:schemeClr>
                </a:solidFill>
              </a:rPr>
              <a:t> </a:t>
            </a:r>
            <a:r>
              <a:rPr lang="ar-EG" sz="4000" b="1" dirty="0" smtClean="0">
                <a:solidFill>
                  <a:schemeClr val="accent6">
                    <a:lumMod val="75000"/>
                  </a:schemeClr>
                </a:solidFill>
              </a:rPr>
              <a:t>{وَلَوْ أَنَّمَا فِي الْأَرْضِ مِن شَجَرَةٍ أَقْلَامٌ وَالْبَحْرُ يَمُدُّهُ مِن بَعْدِهِ سَبْعَةُ أَبْحُرٍ مَّا نَفِدَتْ كَلِمَاتُ اللَّهِ إِنَّ اللَّهَ عَزِيزٌ حَكِيمٌ }لقمان27</a:t>
            </a:r>
            <a:endParaRPr lang="ar-EG" sz="4000" b="1" dirty="0">
              <a:solidFill>
                <a:schemeClr val="accent6">
                  <a:lumMod val="75000"/>
                </a:schemeClr>
              </a:solidFill>
            </a:endParaRPr>
          </a:p>
        </p:txBody>
      </p:sp>
      <p:pic>
        <p:nvPicPr>
          <p:cNvPr id="8" name="Picture 3"/>
          <p:cNvPicPr>
            <a:picLocks noChangeAspect="1" noChangeArrowheads="1"/>
          </p:cNvPicPr>
          <p:nvPr/>
        </p:nvPicPr>
        <p:blipFill>
          <a:blip r:embed="rId5"/>
          <a:srcRect/>
          <a:stretch>
            <a:fillRect/>
          </a:stretch>
        </p:blipFill>
        <p:spPr bwMode="auto">
          <a:xfrm>
            <a:off x="642910" y="4929198"/>
            <a:ext cx="1333500" cy="1333500"/>
          </a:xfrm>
          <a:prstGeom prst="rect">
            <a:avLst/>
          </a:prstGeom>
          <a:noFill/>
          <a:ln w="9525">
            <a:noFill/>
            <a:miter lim="800000"/>
            <a:headEnd/>
            <a:tailEnd/>
          </a:ln>
          <a:effectLst/>
        </p:spPr>
      </p:pic>
      <p:pic>
        <p:nvPicPr>
          <p:cNvPr id="9" name="Picture 8" descr="471465979"/>
          <p:cNvPicPr>
            <a:picLocks noChangeAspect="1" noChangeArrowheads="1"/>
          </p:cNvPicPr>
          <p:nvPr/>
        </p:nvPicPr>
        <p:blipFill>
          <a:blip r:embed="rId6"/>
          <a:srcRect/>
          <a:stretch>
            <a:fillRect/>
          </a:stretch>
        </p:blipFill>
        <p:spPr bwMode="auto">
          <a:xfrm>
            <a:off x="6143636" y="2952620"/>
            <a:ext cx="1857388" cy="1547950"/>
          </a:xfrm>
          <a:prstGeom prst="rect">
            <a:avLst/>
          </a:prstGeom>
          <a:noFill/>
          <a:ln w="63500">
            <a:pattFill prst="wdUpDiag">
              <a:fgClr>
                <a:srgbClr val="FF1515"/>
              </a:fgClr>
              <a:bgClr>
                <a:srgbClr val="FFFF00"/>
              </a:bgClr>
            </a:pattFill>
            <a:miter lim="800000"/>
            <a:headEnd/>
            <a:tailEnd/>
          </a:ln>
        </p:spPr>
      </p:pic>
      <p:pic>
        <p:nvPicPr>
          <p:cNvPr id="10" name="صورة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9"/>
                                        </p:tgtEl>
                                        <p:attrNameLst>
                                          <p:attrName>ppt_w</p:attrName>
                                        </p:attrNameLst>
                                      </p:cBhvr>
                                      <p:tavLst>
                                        <p:tav tm="0">
                                          <p:val>
                                            <p:strVal val="ppt_w"/>
                                          </p:val>
                                        </p:tav>
                                        <p:tav tm="100000">
                                          <p:val>
                                            <p:fltVal val="0"/>
                                          </p:val>
                                        </p:tav>
                                      </p:tavLst>
                                    </p:anim>
                                    <p:anim calcmode="lin" valueType="num">
                                      <p:cBhvr>
                                        <p:cTn id="13" dur="1000"/>
                                        <p:tgtEl>
                                          <p:spTgt spid="9"/>
                                        </p:tgtEl>
                                        <p:attrNameLst>
                                          <p:attrName>ppt_h</p:attrName>
                                        </p:attrNameLst>
                                      </p:cBhvr>
                                      <p:tavLst>
                                        <p:tav tm="0">
                                          <p:val>
                                            <p:strVal val="ppt_h"/>
                                          </p:val>
                                        </p:tav>
                                        <p:tav tm="100000">
                                          <p:val>
                                            <p:fltVal val="0"/>
                                          </p:val>
                                        </p:tav>
                                      </p:tavLst>
                                    </p:anim>
                                    <p:animEffect transition="out" filter="fade">
                                      <p:cBhvr>
                                        <p:cTn id="14" dur="1000"/>
                                        <p:tgtEl>
                                          <p:spTgt spid="9"/>
                                        </p:tgtEl>
                                      </p:cBhvr>
                                    </p:animEffect>
                                    <p:set>
                                      <p:cBhvr>
                                        <p:cTn id="15" dur="1" fill="hold">
                                          <p:stCondLst>
                                            <p:cond delay="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srcRect/>
          <a:stretch>
            <a:fillRect/>
          </a:stretch>
        </p:blipFill>
        <p:spPr bwMode="auto">
          <a:xfrm>
            <a:off x="0" y="1214423"/>
            <a:ext cx="8080577" cy="5643577"/>
          </a:xfrm>
          <a:prstGeom prst="rect">
            <a:avLst/>
          </a:prstGeom>
          <a:noFill/>
          <a:ln w="9525">
            <a:noFill/>
            <a:miter lim="800000"/>
            <a:headEnd/>
            <a:tailEnd/>
          </a:ln>
        </p:spPr>
      </p:pic>
      <p:pic>
        <p:nvPicPr>
          <p:cNvPr id="6" name="Picture 2"/>
          <p:cNvPicPr>
            <a:picLocks noChangeAspect="1" noChangeArrowheads="1"/>
          </p:cNvPicPr>
          <p:nvPr/>
        </p:nvPicPr>
        <p:blipFill>
          <a:blip r:embed="rId4"/>
          <a:srcRect/>
          <a:stretch>
            <a:fillRect/>
          </a:stretch>
        </p:blipFill>
        <p:spPr bwMode="auto">
          <a:xfrm>
            <a:off x="5143504" y="1214422"/>
            <a:ext cx="2857500" cy="2895600"/>
          </a:xfrm>
          <a:prstGeom prst="rect">
            <a:avLst/>
          </a:prstGeom>
          <a:noFill/>
          <a:ln w="9525">
            <a:noFill/>
            <a:miter lim="800000"/>
            <a:headEnd/>
            <a:tailEnd/>
          </a:ln>
          <a:effectLst/>
        </p:spPr>
      </p:pic>
      <p:sp>
        <p:nvSpPr>
          <p:cNvPr id="7" name="Rectangle 3"/>
          <p:cNvSpPr>
            <a:spLocks noChangeArrowheads="1"/>
          </p:cNvSpPr>
          <p:nvPr/>
        </p:nvSpPr>
        <p:spPr bwMode="auto">
          <a:xfrm>
            <a:off x="4572000" y="4357694"/>
            <a:ext cx="3429000" cy="2031325"/>
          </a:xfrm>
          <a:prstGeom prst="rect">
            <a:avLst/>
          </a:prstGeom>
          <a:noFill/>
          <a:ln w="9525">
            <a:noFill/>
            <a:miter lim="800000"/>
            <a:headEnd/>
            <a:tailEnd/>
          </a:ln>
        </p:spPr>
        <p:txBody>
          <a:bodyPr anchor="ctr">
            <a:spAutoFit/>
          </a:bodyPr>
          <a:lstStyle/>
          <a:p>
            <a:pPr algn="just" rtl="0"/>
            <a:r>
              <a:rPr lang="en-US" b="1" i="1" dirty="0">
                <a:solidFill>
                  <a:srgbClr val="FFFF00"/>
                </a:solidFill>
                <a:cs typeface="Arial" pitchFamily="34" charset="0"/>
              </a:rPr>
              <a:t>The Great Attractor is located </a:t>
            </a:r>
            <a:br>
              <a:rPr lang="en-US" b="1" i="1" dirty="0">
                <a:solidFill>
                  <a:srgbClr val="FFFF00"/>
                </a:solidFill>
                <a:cs typeface="Arial" pitchFamily="34" charset="0"/>
              </a:rPr>
            </a:br>
            <a:r>
              <a:rPr lang="en-US" b="1" i="1" dirty="0">
                <a:solidFill>
                  <a:srgbClr val="FFFF00"/>
                </a:solidFill>
                <a:cs typeface="Arial" pitchFamily="34" charset="0"/>
              </a:rPr>
              <a:t>in a region of the universe that </a:t>
            </a:r>
            <a:br>
              <a:rPr lang="en-US" b="1" i="1" dirty="0">
                <a:solidFill>
                  <a:srgbClr val="FFFF00"/>
                </a:solidFill>
                <a:cs typeface="Arial" pitchFamily="34" charset="0"/>
              </a:rPr>
            </a:br>
            <a:r>
              <a:rPr lang="en-US" b="1" i="1" dirty="0">
                <a:solidFill>
                  <a:srgbClr val="FFFF00"/>
                </a:solidFill>
                <a:cs typeface="Arial" pitchFamily="34" charset="0"/>
              </a:rPr>
              <a:t>is obscured from observers in </a:t>
            </a:r>
            <a:br>
              <a:rPr lang="en-US" b="1" i="1" dirty="0">
                <a:solidFill>
                  <a:srgbClr val="FFFF00"/>
                </a:solidFill>
                <a:cs typeface="Arial" pitchFamily="34" charset="0"/>
              </a:rPr>
            </a:br>
            <a:r>
              <a:rPr lang="en-US" b="1" i="1" dirty="0">
                <a:solidFill>
                  <a:srgbClr val="FFFF00"/>
                </a:solidFill>
                <a:cs typeface="Arial" pitchFamily="34" charset="0"/>
              </a:rPr>
              <a:t>the Solar System by the dust of </a:t>
            </a:r>
            <a:br>
              <a:rPr lang="en-US" b="1" i="1" dirty="0">
                <a:solidFill>
                  <a:srgbClr val="FFFF00"/>
                </a:solidFill>
                <a:cs typeface="Arial" pitchFamily="34" charset="0"/>
              </a:rPr>
            </a:br>
            <a:r>
              <a:rPr lang="en-US" b="1" i="1" dirty="0">
                <a:solidFill>
                  <a:srgbClr val="FFFF00"/>
                </a:solidFill>
                <a:cs typeface="Arial" pitchFamily="34" charset="0"/>
              </a:rPr>
              <a:t>the Milky Way's </a:t>
            </a:r>
            <a:r>
              <a:rPr lang="en-US" b="1" i="1" dirty="0" smtClean="0">
                <a:solidFill>
                  <a:srgbClr val="FFFF00"/>
                </a:solidFill>
                <a:cs typeface="Arial" pitchFamily="34" charset="0"/>
              </a:rPr>
              <a:t>dis</a:t>
            </a:r>
            <a:r>
              <a:rPr lang="en-US" i="1" dirty="0" smtClean="0">
                <a:solidFill>
                  <a:srgbClr val="FFFF00"/>
                </a:solidFill>
                <a:cs typeface="Arial" pitchFamily="34" charset="0"/>
              </a:rPr>
              <a:t>k</a:t>
            </a:r>
          </a:p>
          <a:p>
            <a:pPr algn="just" rtl="0"/>
            <a:r>
              <a:rPr lang="en-US" dirty="0" smtClean="0"/>
              <a:t> </a:t>
            </a:r>
            <a:endParaRPr lang="en-US" dirty="0"/>
          </a:p>
          <a:p>
            <a:pPr algn="just"/>
            <a:endParaRPr lang="en-US" dirty="0"/>
          </a:p>
        </p:txBody>
      </p:sp>
      <p:sp>
        <p:nvSpPr>
          <p:cNvPr id="8" name="Rectangle 3"/>
          <p:cNvSpPr>
            <a:spLocks noChangeArrowheads="1"/>
          </p:cNvSpPr>
          <p:nvPr/>
        </p:nvSpPr>
        <p:spPr bwMode="auto">
          <a:xfrm>
            <a:off x="4572000" y="5786454"/>
            <a:ext cx="3429000" cy="276999"/>
          </a:xfrm>
          <a:prstGeom prst="rect">
            <a:avLst/>
          </a:prstGeom>
          <a:noFill/>
          <a:ln w="9525">
            <a:noFill/>
            <a:miter lim="800000"/>
            <a:headEnd/>
            <a:tailEnd/>
          </a:ln>
        </p:spPr>
        <p:txBody>
          <a:bodyPr wrap="square">
            <a:spAutoFit/>
          </a:bodyPr>
          <a:lstStyle/>
          <a:p>
            <a:r>
              <a:rPr lang="en-US" sz="1200" dirty="0">
                <a:solidFill>
                  <a:srgbClr val="00B0F0"/>
                </a:solidFill>
              </a:rPr>
              <a:t>http://www.solstation.com/x-objects/greatatt.htm</a:t>
            </a:r>
            <a:endParaRPr lang="ar-EG" sz="1200" dirty="0">
              <a:solidFill>
                <a:srgbClr val="00B0F0"/>
              </a:solidFill>
            </a:endParaRPr>
          </a:p>
        </p:txBody>
      </p:sp>
      <p:pic>
        <p:nvPicPr>
          <p:cNvPr id="3074" name="Picture 2"/>
          <p:cNvPicPr>
            <a:picLocks noChangeAspect="1" noChangeArrowheads="1"/>
          </p:cNvPicPr>
          <p:nvPr/>
        </p:nvPicPr>
        <p:blipFill>
          <a:blip r:embed="rId5"/>
          <a:srcRect/>
          <a:stretch>
            <a:fillRect/>
          </a:stretch>
        </p:blipFill>
        <p:spPr bwMode="auto">
          <a:xfrm>
            <a:off x="785786" y="4500570"/>
            <a:ext cx="2486025" cy="1838325"/>
          </a:xfrm>
          <a:prstGeom prst="rect">
            <a:avLst/>
          </a:prstGeom>
          <a:noFill/>
          <a:ln w="9525">
            <a:noFill/>
            <a:miter lim="800000"/>
            <a:headEnd/>
            <a:tailEnd/>
          </a:ln>
          <a:effectLst/>
        </p:spPr>
      </p:pic>
      <p:pic>
        <p:nvPicPr>
          <p:cNvPr id="9" name="صورة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Rectangle 3"/>
          <p:cNvSpPr txBox="1">
            <a:spLocks noChangeArrowheads="1"/>
          </p:cNvSpPr>
          <p:nvPr/>
        </p:nvSpPr>
        <p:spPr>
          <a:xfrm>
            <a:off x="0" y="1214422"/>
            <a:ext cx="8072462" cy="4508516"/>
          </a:xfrm>
          <a:prstGeom prst="rect">
            <a:avLst/>
          </a:prstGeom>
        </p:spPr>
        <p:txBody>
          <a:bodyPr vert="horz" lIns="91440" tIns="45720" rIns="91440" bIns="45720" rtlCol="1">
            <a:normAutofit/>
          </a:bodyPr>
          <a:lstStyle/>
          <a:p>
            <a:pPr marL="0" marR="0" lvl="0" indent="0" algn="just"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en-US" sz="4800" b="0" i="0" u="none" strike="noStrike" kern="1200" cap="none" spc="0" normalizeH="0" baseline="0" noProof="0" dirty="0">
              <a:ln>
                <a:noFill/>
              </a:ln>
              <a:solidFill>
                <a:srgbClr val="92D050"/>
              </a:solidFill>
              <a:effectLst/>
              <a:uLnTx/>
              <a:uFillTx/>
              <a:latin typeface="+mn-lt"/>
              <a:ea typeface="+mn-ea"/>
              <a:cs typeface="+mn-cs"/>
            </a:endParaRPr>
          </a:p>
        </p:txBody>
      </p:sp>
      <p:pic>
        <p:nvPicPr>
          <p:cNvPr id="4" name="Picture 3"/>
          <p:cNvPicPr>
            <a:picLocks noChangeAspect="1" noChangeArrowheads="1"/>
          </p:cNvPicPr>
          <p:nvPr/>
        </p:nvPicPr>
        <p:blipFill>
          <a:blip r:embed="rId3"/>
          <a:srcRect/>
          <a:stretch>
            <a:fillRect/>
          </a:stretch>
        </p:blipFill>
        <p:spPr bwMode="auto">
          <a:xfrm>
            <a:off x="0" y="1142984"/>
            <a:ext cx="8072462" cy="5715016"/>
          </a:xfrm>
          <a:prstGeom prst="rect">
            <a:avLst/>
          </a:prstGeom>
          <a:noFill/>
          <a:ln w="9525">
            <a:noFill/>
            <a:miter lim="800000"/>
            <a:headEnd/>
            <a:tailEnd/>
          </a:ln>
          <a:effectLst/>
        </p:spPr>
      </p:pic>
      <p:sp>
        <p:nvSpPr>
          <p:cNvPr id="5" name="Rectangle 4"/>
          <p:cNvSpPr/>
          <p:nvPr/>
        </p:nvSpPr>
        <p:spPr>
          <a:xfrm>
            <a:off x="214282" y="1428736"/>
            <a:ext cx="7800604" cy="4955203"/>
          </a:xfrm>
          <a:prstGeom prst="rect">
            <a:avLst/>
          </a:prstGeom>
        </p:spPr>
        <p:txBody>
          <a:bodyPr wrap="square">
            <a:spAutoFit/>
          </a:bodyPr>
          <a:lstStyle/>
          <a:p>
            <a:r>
              <a:rPr lang="ar-EG" sz="6000" b="1" dirty="0" smtClean="0">
                <a:solidFill>
                  <a:srgbClr val="FF0000"/>
                </a:solidFill>
              </a:rPr>
              <a:t> </a:t>
            </a:r>
            <a:r>
              <a:rPr lang="ar-EG" sz="5400" b="1" dirty="0" smtClean="0">
                <a:solidFill>
                  <a:srgbClr val="FF0000"/>
                </a:solidFill>
              </a:rPr>
              <a:t>{وَالْأَرْضِ وَمَا طَحَاهَا }الشمس6</a:t>
            </a:r>
          </a:p>
          <a:p>
            <a:r>
              <a:rPr lang="en-US" sz="3200" b="1" dirty="0" smtClean="0">
                <a:solidFill>
                  <a:srgbClr val="FFFF00"/>
                </a:solidFill>
              </a:rPr>
              <a:t>By the Earth and its (wide) expanse</a:t>
            </a:r>
            <a:r>
              <a:rPr lang="en-US" sz="5400" dirty="0" smtClean="0"/>
              <a:t>;    </a:t>
            </a:r>
            <a:endParaRPr lang="ar-EG" sz="5400" b="1" dirty="0" smtClean="0">
              <a:solidFill>
                <a:srgbClr val="FF0000"/>
              </a:solidFill>
            </a:endParaRPr>
          </a:p>
          <a:p>
            <a:endParaRPr lang="ar-EG" sz="5400" b="1" dirty="0" smtClean="0">
              <a:solidFill>
                <a:srgbClr val="00B0F0"/>
              </a:solidFill>
            </a:endParaRPr>
          </a:p>
          <a:p>
            <a:r>
              <a:rPr lang="ar-EG" sz="5400" b="1" dirty="0" smtClean="0">
                <a:solidFill>
                  <a:srgbClr val="00B0F0"/>
                </a:solidFill>
              </a:rPr>
              <a:t>الحقيقة القرآنية: طحو الأرض</a:t>
            </a:r>
          </a:p>
          <a:p>
            <a:r>
              <a:rPr lang="ar-EG" sz="5400" b="1" dirty="0" smtClean="0">
                <a:solidFill>
                  <a:schemeClr val="bg1"/>
                </a:solidFill>
              </a:rPr>
              <a:t> </a:t>
            </a:r>
          </a:p>
          <a:p>
            <a:r>
              <a:rPr lang="ar-EG" sz="4000" b="1" dirty="0" smtClean="0">
                <a:solidFill>
                  <a:srgbClr val="FFFF00"/>
                </a:solidFill>
              </a:rPr>
              <a:t>نحو الحقيقة الفيزيائية: جميع حركات الأرض</a:t>
            </a:r>
            <a:endParaRPr lang="ar-EG" sz="4000" b="1" dirty="0">
              <a:solidFill>
                <a:srgbClr val="FFFF00"/>
              </a:solidFill>
            </a:endParaRPr>
          </a:p>
        </p:txBody>
      </p:sp>
      <p:pic>
        <p:nvPicPr>
          <p:cNvPr id="6" name="Picture 5" descr="263704"/>
          <p:cNvPicPr>
            <a:picLocks noChangeAspect="1" noChangeArrowheads="1"/>
          </p:cNvPicPr>
          <p:nvPr/>
        </p:nvPicPr>
        <p:blipFill>
          <a:blip r:embed="rId4"/>
          <a:srcRect/>
          <a:stretch>
            <a:fillRect/>
          </a:stretch>
        </p:blipFill>
        <p:spPr bwMode="auto">
          <a:xfrm>
            <a:off x="7841941" y="3036632"/>
            <a:ext cx="1209735" cy="864096"/>
          </a:xfrm>
          <a:prstGeom prst="rect">
            <a:avLst/>
          </a:prstGeom>
          <a:noFill/>
          <a:ln w="63500">
            <a:pattFill prst="wdUpDiag">
              <a:fgClr>
                <a:srgbClr val="FF1515"/>
              </a:fgClr>
              <a:bgClr>
                <a:srgbClr val="FFFF00"/>
              </a:bgClr>
            </a:pattFill>
            <a:miter lim="800000"/>
            <a:headEnd/>
            <a:tailEnd/>
          </a:ln>
        </p:spPr>
      </p:pic>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6"/>
                                        </p:tgtEl>
                                        <p:attrNameLst>
                                          <p:attrName>ppt_w</p:attrName>
                                        </p:attrNameLst>
                                      </p:cBhvr>
                                      <p:tavLst>
                                        <p:tav tm="0">
                                          <p:val>
                                            <p:strVal val="ppt_w"/>
                                          </p:val>
                                        </p:tav>
                                        <p:tav tm="100000">
                                          <p:val>
                                            <p:fltVal val="0"/>
                                          </p:val>
                                        </p:tav>
                                      </p:tavLst>
                                    </p:anim>
                                    <p:anim calcmode="lin" valueType="num">
                                      <p:cBhvr>
                                        <p:cTn id="13" dur="1000"/>
                                        <p:tgtEl>
                                          <p:spTgt spid="6"/>
                                        </p:tgtEl>
                                        <p:attrNameLst>
                                          <p:attrName>ppt_h</p:attrName>
                                        </p:attrNameLst>
                                      </p:cBhvr>
                                      <p:tavLst>
                                        <p:tav tm="0">
                                          <p:val>
                                            <p:strVal val="ppt_h"/>
                                          </p:val>
                                        </p:tav>
                                        <p:tav tm="100000">
                                          <p:val>
                                            <p:fltVal val="0"/>
                                          </p:val>
                                        </p:tav>
                                      </p:tavLst>
                                    </p:anim>
                                    <p:animEffect transition="out" filter="fade">
                                      <p:cBhvr>
                                        <p:cTn id="14" dur="1000"/>
                                        <p:tgtEl>
                                          <p:spTgt spid="6"/>
                                        </p:tgtEl>
                                      </p:cBhvr>
                                    </p:animEffect>
                                    <p:set>
                                      <p:cBhvr>
                                        <p:cTn id="15"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5" descr="Globespin"/>
          <p:cNvPicPr>
            <a:picLocks noChangeAspect="1" noChangeArrowheads="1" noCrop="1"/>
          </p:cNvPicPr>
          <p:nvPr/>
        </p:nvPicPr>
        <p:blipFill>
          <a:blip r:embed="rId4"/>
          <a:srcRect/>
          <a:stretch>
            <a:fillRect/>
          </a:stretch>
        </p:blipFill>
        <p:spPr bwMode="auto">
          <a:xfrm>
            <a:off x="5786446" y="1142984"/>
            <a:ext cx="2286016" cy="2286016"/>
          </a:xfrm>
          <a:prstGeom prst="rect">
            <a:avLst/>
          </a:prstGeom>
          <a:noFill/>
          <a:ln w="9525">
            <a:noFill/>
            <a:miter lim="800000"/>
            <a:headEnd/>
            <a:tailEnd/>
          </a:ln>
        </p:spPr>
      </p:pic>
      <p:pic>
        <p:nvPicPr>
          <p:cNvPr id="4" name="Picture 3"/>
          <p:cNvPicPr>
            <a:picLocks noChangeAspect="1" noChangeArrowheads="1"/>
          </p:cNvPicPr>
          <p:nvPr/>
        </p:nvPicPr>
        <p:blipFill>
          <a:blip r:embed="rId5"/>
          <a:srcRect/>
          <a:stretch>
            <a:fillRect/>
          </a:stretch>
        </p:blipFill>
        <p:spPr bwMode="auto">
          <a:xfrm>
            <a:off x="3143240" y="1142984"/>
            <a:ext cx="2664637" cy="2357454"/>
          </a:xfrm>
          <a:prstGeom prst="rect">
            <a:avLst/>
          </a:prstGeom>
          <a:noFill/>
          <a:ln w="9525">
            <a:noFill/>
            <a:miter lim="800000"/>
            <a:headEnd/>
            <a:tailEnd/>
          </a:ln>
          <a:effectLst/>
        </p:spPr>
      </p:pic>
      <p:pic>
        <p:nvPicPr>
          <p:cNvPr id="5" name="Picture 5" descr="helions"/>
          <p:cNvPicPr>
            <a:picLocks noChangeAspect="1" noChangeArrowheads="1"/>
          </p:cNvPicPr>
          <p:nvPr/>
        </p:nvPicPr>
        <p:blipFill>
          <a:blip r:embed="rId6"/>
          <a:srcRect/>
          <a:stretch>
            <a:fillRect/>
          </a:stretch>
        </p:blipFill>
        <p:spPr bwMode="auto">
          <a:xfrm>
            <a:off x="0" y="1071546"/>
            <a:ext cx="3183456" cy="2214578"/>
          </a:xfrm>
          <a:prstGeom prst="rect">
            <a:avLst/>
          </a:prstGeom>
          <a:noFill/>
          <a:ln w="9525">
            <a:noFill/>
            <a:miter lim="800000"/>
            <a:headEnd/>
            <a:tailEnd/>
          </a:ln>
        </p:spPr>
      </p:pic>
      <p:pic>
        <p:nvPicPr>
          <p:cNvPr id="7" name="Picture 4"/>
          <p:cNvPicPr>
            <a:picLocks noChangeAspect="1" noChangeArrowheads="1"/>
          </p:cNvPicPr>
          <p:nvPr/>
        </p:nvPicPr>
        <p:blipFill>
          <a:blip r:embed="rId7"/>
          <a:srcRect/>
          <a:stretch>
            <a:fillRect/>
          </a:stretch>
        </p:blipFill>
        <p:spPr bwMode="auto">
          <a:xfrm>
            <a:off x="2928926" y="3500438"/>
            <a:ext cx="3214710" cy="3357562"/>
          </a:xfrm>
          <a:prstGeom prst="rect">
            <a:avLst/>
          </a:prstGeom>
          <a:noFill/>
          <a:ln w="9525">
            <a:noFill/>
            <a:miter lim="800000"/>
            <a:headEnd/>
            <a:tailEnd/>
          </a:ln>
          <a:effectLst/>
        </p:spPr>
      </p:pic>
      <p:pic>
        <p:nvPicPr>
          <p:cNvPr id="8" name="Picture 4" descr="log"/>
          <p:cNvPicPr>
            <a:picLocks noChangeAspect="1" noChangeArrowheads="1"/>
          </p:cNvPicPr>
          <p:nvPr/>
        </p:nvPicPr>
        <p:blipFill>
          <a:blip r:embed="rId8"/>
          <a:srcRect/>
          <a:stretch>
            <a:fillRect/>
          </a:stretch>
        </p:blipFill>
        <p:spPr bwMode="auto">
          <a:xfrm>
            <a:off x="2071669" y="3286124"/>
            <a:ext cx="1412621" cy="1714512"/>
          </a:xfrm>
          <a:prstGeom prst="rect">
            <a:avLst/>
          </a:prstGeom>
          <a:noFill/>
          <a:ln w="9525">
            <a:noFill/>
            <a:miter lim="800000"/>
            <a:headEnd/>
            <a:tailEnd/>
          </a:ln>
        </p:spPr>
      </p:pic>
      <p:pic>
        <p:nvPicPr>
          <p:cNvPr id="9" name="Picture 5" descr="Sphere"/>
          <p:cNvPicPr>
            <a:picLocks noChangeAspect="1" noChangeArrowheads="1"/>
          </p:cNvPicPr>
          <p:nvPr/>
        </p:nvPicPr>
        <p:blipFill>
          <a:blip r:embed="rId9"/>
          <a:srcRect/>
          <a:stretch>
            <a:fillRect/>
          </a:stretch>
        </p:blipFill>
        <p:spPr bwMode="auto">
          <a:xfrm>
            <a:off x="0" y="3286124"/>
            <a:ext cx="2285984" cy="1714488"/>
          </a:xfrm>
          <a:prstGeom prst="rect">
            <a:avLst/>
          </a:prstGeom>
          <a:noFill/>
          <a:ln w="9525">
            <a:noFill/>
            <a:miter lim="800000"/>
            <a:headEnd/>
            <a:tailEnd/>
          </a:ln>
        </p:spPr>
      </p:pic>
      <p:pic>
        <p:nvPicPr>
          <p:cNvPr id="10" name="Picture 5"/>
          <p:cNvPicPr>
            <a:picLocks noChangeAspect="1" noChangeArrowheads="1"/>
          </p:cNvPicPr>
          <p:nvPr/>
        </p:nvPicPr>
        <p:blipFill>
          <a:blip r:embed="rId10"/>
          <a:srcRect/>
          <a:stretch>
            <a:fillRect/>
          </a:stretch>
        </p:blipFill>
        <p:spPr bwMode="auto">
          <a:xfrm>
            <a:off x="6072198" y="4786322"/>
            <a:ext cx="2000264" cy="2071678"/>
          </a:xfrm>
          <a:prstGeom prst="rect">
            <a:avLst/>
          </a:prstGeom>
          <a:noFill/>
          <a:ln w="9525">
            <a:noFill/>
            <a:miter lim="800000"/>
            <a:headEnd/>
            <a:tailEnd/>
          </a:ln>
          <a:effectLst/>
        </p:spPr>
      </p:pic>
      <p:pic>
        <p:nvPicPr>
          <p:cNvPr id="11" name="Picture 5" descr="350px-Earth-crust-cutaway-english"/>
          <p:cNvPicPr>
            <a:picLocks noChangeAspect="1" noChangeArrowheads="1"/>
          </p:cNvPicPr>
          <p:nvPr/>
        </p:nvPicPr>
        <p:blipFill>
          <a:blip r:embed="rId11"/>
          <a:srcRect/>
          <a:stretch>
            <a:fillRect/>
          </a:stretch>
        </p:blipFill>
        <p:spPr bwMode="auto">
          <a:xfrm>
            <a:off x="214282" y="5072073"/>
            <a:ext cx="2500330" cy="1721657"/>
          </a:xfrm>
          <a:prstGeom prst="rect">
            <a:avLst/>
          </a:prstGeom>
          <a:noFill/>
          <a:ln w="9525">
            <a:noFill/>
            <a:miter lim="800000"/>
            <a:headEnd/>
            <a:tailEnd/>
          </a:ln>
        </p:spPr>
      </p:pic>
      <p:pic>
        <p:nvPicPr>
          <p:cNvPr id="218113" name="Picture 1"/>
          <p:cNvPicPr>
            <a:picLocks noChangeAspect="1" noChangeArrowheads="1"/>
          </p:cNvPicPr>
          <p:nvPr/>
        </p:nvPicPr>
        <p:blipFill>
          <a:blip r:embed="rId12"/>
          <a:srcRect/>
          <a:stretch>
            <a:fillRect/>
          </a:stretch>
        </p:blipFill>
        <p:spPr bwMode="auto">
          <a:xfrm>
            <a:off x="5786446" y="3338602"/>
            <a:ext cx="2286016" cy="1446372"/>
          </a:xfrm>
          <a:prstGeom prst="rect">
            <a:avLst/>
          </a:prstGeom>
          <a:noFill/>
          <a:ln w="9525">
            <a:noFill/>
            <a:miter lim="800000"/>
            <a:headEnd/>
            <a:tailEnd/>
          </a:ln>
        </p:spPr>
      </p:pic>
      <p:pic>
        <p:nvPicPr>
          <p:cNvPr id="12" name="صورة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3"/>
          <a:srcRect/>
          <a:stretch>
            <a:fillRect/>
          </a:stretch>
        </p:blipFill>
        <p:spPr bwMode="auto">
          <a:xfrm>
            <a:off x="0" y="1142984"/>
            <a:ext cx="8072462" cy="5715016"/>
          </a:xfrm>
          <a:prstGeom prst="rect">
            <a:avLst/>
          </a:prstGeom>
          <a:noFill/>
          <a:ln w="9525">
            <a:noFill/>
            <a:miter lim="800000"/>
            <a:headEnd/>
            <a:tailEnd/>
          </a:ln>
          <a:effectLst/>
        </p:spPr>
      </p:pic>
      <p:sp>
        <p:nvSpPr>
          <p:cNvPr id="3" name="Rectangle 2"/>
          <p:cNvSpPr/>
          <p:nvPr/>
        </p:nvSpPr>
        <p:spPr>
          <a:xfrm>
            <a:off x="0" y="1214422"/>
            <a:ext cx="8072462" cy="4524315"/>
          </a:xfrm>
          <a:prstGeom prst="rect">
            <a:avLst/>
          </a:prstGeom>
        </p:spPr>
        <p:txBody>
          <a:bodyPr wrap="square">
            <a:spAutoFit/>
          </a:bodyPr>
          <a:lstStyle/>
          <a:p>
            <a:pPr lvl="0" algn="just">
              <a:spcBef>
                <a:spcPct val="20000"/>
              </a:spcBef>
              <a:defRPr/>
            </a:pPr>
            <a:r>
              <a:rPr lang="ar-SA" sz="4800" dirty="0" smtClean="0">
                <a:solidFill>
                  <a:srgbClr val="92D050"/>
                </a:solidFill>
              </a:rPr>
              <a:t>{إِنَّ رَبَّكُمُ اللّهُ الَّذِي خَلَقَ السَّمَاوَاتِ وَالأَرْضَ فِي سِتَّةِ أَيَّامٍ ثُمَّ اسْتَوَى عَلَى الْعَرْشِ يُغْشِي اللَّيْلَ النَّهَارَ يَطْلُبُهُ </a:t>
            </a:r>
            <a:r>
              <a:rPr lang="ar-SA" sz="4800" dirty="0" smtClean="0">
                <a:solidFill>
                  <a:srgbClr val="FF0000"/>
                </a:solidFill>
              </a:rPr>
              <a:t>حَثِيثاً</a:t>
            </a:r>
            <a:r>
              <a:rPr lang="ar-SA" sz="4800" dirty="0" smtClean="0">
                <a:solidFill>
                  <a:srgbClr val="92D050"/>
                </a:solidFill>
              </a:rPr>
              <a:t> وَالشَّمْسَ وَالْقَمَرَ وَالنُّجُومَ مُسَخَّرَاتٍ بِأَمْرِهِ أَلاَ لَهُ الْخَلْقُ وَالأَمْرُ تَبَارَكَ اللّهُ رَبُّ الْعَالَمِينَ }الأعراف54</a:t>
            </a:r>
            <a:endParaRPr lang="en-US" sz="4800" dirty="0">
              <a:solidFill>
                <a:srgbClr val="92D050"/>
              </a:solidFill>
            </a:endParaRPr>
          </a:p>
        </p:txBody>
      </p:sp>
      <p:pic>
        <p:nvPicPr>
          <p:cNvPr id="4" name="Picture 3" descr="263704"/>
          <p:cNvPicPr>
            <a:picLocks noChangeAspect="1" noChangeArrowheads="1"/>
          </p:cNvPicPr>
          <p:nvPr/>
        </p:nvPicPr>
        <p:blipFill>
          <a:blip r:embed="rId4"/>
          <a:srcRect/>
          <a:stretch>
            <a:fillRect/>
          </a:stretch>
        </p:blipFill>
        <p:spPr bwMode="auto">
          <a:xfrm>
            <a:off x="0" y="5373216"/>
            <a:ext cx="2078698" cy="1484784"/>
          </a:xfrm>
          <a:prstGeom prst="rect">
            <a:avLst/>
          </a:prstGeom>
          <a:noFill/>
          <a:ln w="63500">
            <a:pattFill prst="wdUpDiag">
              <a:fgClr>
                <a:srgbClr val="FF1515"/>
              </a:fgClr>
              <a:bgClr>
                <a:srgbClr val="FFFF00"/>
              </a:bgClr>
            </a:pattFill>
            <a:miter lim="800000"/>
            <a:headEnd/>
            <a:tailEnd/>
          </a:ln>
        </p:spPr>
      </p:pic>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4"/>
                                        </p:tgtEl>
                                        <p:attrNameLst>
                                          <p:attrName>ppt_w</p:attrName>
                                        </p:attrNameLst>
                                      </p:cBhvr>
                                      <p:tavLst>
                                        <p:tav tm="0">
                                          <p:val>
                                            <p:strVal val="ppt_w"/>
                                          </p:val>
                                        </p:tav>
                                        <p:tav tm="100000">
                                          <p:val>
                                            <p:fltVal val="0"/>
                                          </p:val>
                                        </p:tav>
                                      </p:tavLst>
                                    </p:anim>
                                    <p:anim calcmode="lin" valueType="num">
                                      <p:cBhvr>
                                        <p:cTn id="13" dur="1000"/>
                                        <p:tgtEl>
                                          <p:spTgt spid="4"/>
                                        </p:tgtEl>
                                        <p:attrNameLst>
                                          <p:attrName>ppt_h</p:attrName>
                                        </p:attrNameLst>
                                      </p:cBhvr>
                                      <p:tavLst>
                                        <p:tav tm="0">
                                          <p:val>
                                            <p:strVal val="ppt_h"/>
                                          </p:val>
                                        </p:tav>
                                        <p:tav tm="100000">
                                          <p:val>
                                            <p:fltVal val="0"/>
                                          </p:val>
                                        </p:tav>
                                      </p:tavLst>
                                    </p:anim>
                                    <p:animEffect transition="out" filter="fade">
                                      <p:cBhvr>
                                        <p:cTn id="14" dur="1000"/>
                                        <p:tgtEl>
                                          <p:spTgt spid="4"/>
                                        </p:tgtEl>
                                      </p:cBhvr>
                                    </p:animEffect>
                                    <p:set>
                                      <p:cBhvr>
                                        <p:cTn id="15"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3"/>
          <a:srcRect/>
          <a:stretch>
            <a:fillRect/>
          </a:stretch>
        </p:blipFill>
        <p:spPr bwMode="auto">
          <a:xfrm>
            <a:off x="0" y="979246"/>
            <a:ext cx="8001024" cy="5664440"/>
          </a:xfrm>
          <a:prstGeom prst="rect">
            <a:avLst/>
          </a:prstGeom>
          <a:noFill/>
          <a:ln w="9525">
            <a:noFill/>
            <a:miter lim="800000"/>
            <a:headEnd/>
            <a:tailEnd/>
          </a:ln>
          <a:effectLst/>
        </p:spPr>
      </p:pic>
      <p:sp>
        <p:nvSpPr>
          <p:cNvPr id="3" name="Rectangle 2"/>
          <p:cNvSpPr/>
          <p:nvPr/>
        </p:nvSpPr>
        <p:spPr>
          <a:xfrm>
            <a:off x="0" y="1071546"/>
            <a:ext cx="8072462" cy="5262979"/>
          </a:xfrm>
          <a:prstGeom prst="rect">
            <a:avLst/>
          </a:prstGeom>
        </p:spPr>
        <p:txBody>
          <a:bodyPr wrap="square">
            <a:spAutoFit/>
          </a:bodyPr>
          <a:lstStyle/>
          <a:p>
            <a:pPr algn="just"/>
            <a:r>
              <a:rPr lang="ar-EG" sz="2800" b="1" dirty="0" smtClean="0">
                <a:solidFill>
                  <a:schemeClr val="bg1"/>
                </a:solidFill>
              </a:rPr>
              <a:t>{إِنَّ رَبَّكُمُ اللَّهُ الَّذِي خَلَقَ السَّمَاوَاتِ وَالْأَرْضَ فِي سِتَّةِ أَيَّامٍ ثُمَّ اسْتَوَى عَلَى الْعَرْشِ يُغْشِي اللَّيْلَ النَّهَارَ يَطْلُبُهُ حَثِيثًا وَالشَّمْسَ وَالْقَمَرَ وَالنُّجُومَ مُسَخَّرَاتٍ بِأَمْرِهِ أَلَا لَهُ الْخَلْقُ وَالْأَمْرُ تَبَارَكَ اللَّهُ رَبُّ الْعَالَمِينَ} الأعراف 54</a:t>
            </a:r>
            <a:endParaRPr lang="en-US" sz="2800" b="1" dirty="0" smtClean="0">
              <a:solidFill>
                <a:schemeClr val="bg1"/>
              </a:solidFill>
            </a:endParaRPr>
          </a:p>
          <a:p>
            <a:pPr algn="just" rtl="0"/>
            <a:r>
              <a:rPr lang="en-US" sz="2800" dirty="0" smtClean="0">
                <a:solidFill>
                  <a:srgbClr val="FFFF00"/>
                </a:solidFill>
              </a:rPr>
              <a:t>Your Guardian-Lord is Allah, Who created the heavens and the earth in six Days, then He established Himself on the Throne (of authority): He </a:t>
            </a:r>
            <a:r>
              <a:rPr lang="en-US" sz="2800" dirty="0" err="1" smtClean="0">
                <a:solidFill>
                  <a:srgbClr val="FFFF00"/>
                </a:solidFill>
              </a:rPr>
              <a:t>draweth</a:t>
            </a:r>
            <a:r>
              <a:rPr lang="en-US" sz="2800" dirty="0" smtClean="0">
                <a:solidFill>
                  <a:srgbClr val="FFFF00"/>
                </a:solidFill>
              </a:rPr>
              <a:t> the night as a veil o'er the day, each seeking the other in </a:t>
            </a:r>
            <a:r>
              <a:rPr lang="en-US" sz="2800" dirty="0" smtClean="0">
                <a:solidFill>
                  <a:srgbClr val="FF0000"/>
                </a:solidFill>
              </a:rPr>
              <a:t>rapid succession</a:t>
            </a:r>
            <a:r>
              <a:rPr lang="en-US" sz="2800" dirty="0" smtClean="0">
                <a:solidFill>
                  <a:srgbClr val="FFFF00"/>
                </a:solidFill>
              </a:rPr>
              <a:t>: He created the sun, the moon, and the stars, (all) governed by laws under His Command. Is it not His to create and to govern? Blessed be Allah, the Cherisher and Sustainer of the Worlds!</a:t>
            </a:r>
            <a:endParaRPr lang="en-US" sz="2800" dirty="0">
              <a:solidFill>
                <a:srgbClr val="FFFF00"/>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WICHG30801"/>
          <p:cNvPicPr>
            <a:picLocks noChangeAspect="1" noChangeArrowheads="1"/>
          </p:cNvPicPr>
          <p:nvPr/>
        </p:nvPicPr>
        <p:blipFill>
          <a:blip r:embed="rId3"/>
          <a:srcRect/>
          <a:stretch>
            <a:fillRect/>
          </a:stretch>
        </p:blipFill>
        <p:spPr>
          <a:xfrm>
            <a:off x="0" y="1158623"/>
            <a:ext cx="8072462" cy="3056195"/>
          </a:xfrm>
          <a:prstGeom prst="rect">
            <a:avLst/>
          </a:prstGeom>
          <a:noFill/>
          <a:ln/>
        </p:spPr>
      </p:pic>
      <p:sp>
        <p:nvSpPr>
          <p:cNvPr id="4" name="Rectangle 4"/>
          <p:cNvSpPr>
            <a:spLocks noChangeArrowheads="1"/>
          </p:cNvSpPr>
          <p:nvPr/>
        </p:nvSpPr>
        <p:spPr bwMode="auto">
          <a:xfrm>
            <a:off x="0" y="4143380"/>
            <a:ext cx="8001024" cy="2677656"/>
          </a:xfrm>
          <a:prstGeom prst="rect">
            <a:avLst/>
          </a:prstGeom>
          <a:noFill/>
          <a:ln w="9525">
            <a:noFill/>
            <a:miter lim="800000"/>
            <a:headEnd/>
            <a:tailEnd/>
          </a:ln>
          <a:effectLst/>
        </p:spPr>
        <p:txBody>
          <a:bodyPr wrap="square">
            <a:spAutoFit/>
          </a:bodyPr>
          <a:lstStyle/>
          <a:p>
            <a:pPr algn="just" rtl="0"/>
            <a:r>
              <a:rPr lang="en-US" sz="2400" b="1" dirty="0">
                <a:solidFill>
                  <a:srgbClr val="000066"/>
                </a:solidFill>
                <a:latin typeface="Arial" pitchFamily="34" charset="0"/>
              </a:rPr>
              <a:t>Earth was a rapidly rotating, </a:t>
            </a:r>
            <a:r>
              <a:rPr lang="en-US" sz="2400" b="1" dirty="0">
                <a:latin typeface="Arial" pitchFamily="34" charset="0"/>
              </a:rPr>
              <a:t>hot, barren, waterless planet, bombarded by comets and meteorites, with no continents, widespread volcanism yielded a thin atmosphere of volcanic gases, unable to shield from cosmic and UV radiation.  As Earth cooled, water vapor in atmosphere condensed, infilling topographic lows as new oceans.  </a:t>
            </a: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125146"/>
            <a:ext cx="8143900" cy="5732853"/>
          </a:xfrm>
          <a:prstGeom prst="rect">
            <a:avLst/>
          </a:prstGeom>
          <a:noFill/>
          <a:ln w="9525">
            <a:noFill/>
            <a:miter lim="800000"/>
            <a:headEnd/>
            <a:tailEnd/>
          </a:ln>
          <a:effectLst/>
        </p:spPr>
      </p:pic>
      <p:sp>
        <p:nvSpPr>
          <p:cNvPr id="3" name="Text Box 2"/>
          <p:cNvSpPr txBox="1">
            <a:spLocks noChangeArrowheads="1"/>
          </p:cNvSpPr>
          <p:nvPr/>
        </p:nvSpPr>
        <p:spPr bwMode="auto">
          <a:xfrm>
            <a:off x="71406" y="1381119"/>
            <a:ext cx="7572428" cy="1077218"/>
          </a:xfrm>
          <a:prstGeom prst="rect">
            <a:avLst/>
          </a:prstGeom>
          <a:noFill/>
          <a:ln w="9525" algn="ctr">
            <a:noFill/>
            <a:miter lim="800000"/>
            <a:headEnd/>
            <a:tailEnd/>
          </a:ln>
          <a:effectLst/>
        </p:spPr>
        <p:txBody>
          <a:bodyPr wrap="square">
            <a:spAutoFit/>
          </a:bodyPr>
          <a:lstStyle/>
          <a:p>
            <a:pPr algn="just" rtl="0">
              <a:spcBef>
                <a:spcPct val="50000"/>
              </a:spcBef>
            </a:pPr>
            <a:r>
              <a:rPr lang="en-US" sz="3200" dirty="0">
                <a:latin typeface="Arial" pitchFamily="34" charset="0"/>
              </a:rPr>
              <a:t>The length of the day is increasing by 0.002 seconds per century.</a:t>
            </a:r>
          </a:p>
        </p:txBody>
      </p:sp>
      <p:sp>
        <p:nvSpPr>
          <p:cNvPr id="4" name="Text Box 3"/>
          <p:cNvSpPr txBox="1">
            <a:spLocks noChangeArrowheads="1"/>
          </p:cNvSpPr>
          <p:nvPr/>
        </p:nvSpPr>
        <p:spPr bwMode="auto">
          <a:xfrm>
            <a:off x="309563" y="2903546"/>
            <a:ext cx="7905775" cy="1569660"/>
          </a:xfrm>
          <a:prstGeom prst="rect">
            <a:avLst/>
          </a:prstGeom>
          <a:noFill/>
          <a:ln w="9525" algn="ctr">
            <a:noFill/>
            <a:miter lim="800000"/>
            <a:headEnd/>
            <a:tailEnd/>
          </a:ln>
          <a:effectLst/>
        </p:spPr>
        <p:txBody>
          <a:bodyPr wrap="square">
            <a:spAutoFit/>
          </a:bodyPr>
          <a:lstStyle/>
          <a:p>
            <a:pPr algn="just" rtl="0">
              <a:spcBef>
                <a:spcPct val="50000"/>
              </a:spcBef>
            </a:pPr>
            <a:r>
              <a:rPr lang="en-US" sz="3200" dirty="0">
                <a:solidFill>
                  <a:srgbClr val="000066"/>
                </a:solidFill>
                <a:latin typeface="Arial" pitchFamily="34" charset="0"/>
              </a:rPr>
              <a:t>Hundreds of millions of years ago, the Earth rotated more rapidly, and there were more days per year</a:t>
            </a:r>
            <a:r>
              <a:rPr lang="en-US" sz="3200" dirty="0">
                <a:solidFill>
                  <a:srgbClr val="FF0000"/>
                </a:solidFill>
                <a:latin typeface="Arial" pitchFamily="34" charset="0"/>
              </a:rPr>
              <a:t>.</a:t>
            </a:r>
          </a:p>
        </p:txBody>
      </p:sp>
      <p:sp>
        <p:nvSpPr>
          <p:cNvPr id="5" name="Text Box 5"/>
          <p:cNvSpPr txBox="1">
            <a:spLocks noChangeArrowheads="1"/>
          </p:cNvSpPr>
          <p:nvPr/>
        </p:nvSpPr>
        <p:spPr bwMode="auto">
          <a:xfrm>
            <a:off x="4357686" y="5675336"/>
            <a:ext cx="3786214" cy="107721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spAutoFit/>
          </a:bodyPr>
          <a:lstStyle/>
          <a:p>
            <a:pPr algn="ctr" rtl="0">
              <a:spcBef>
                <a:spcPct val="50000"/>
              </a:spcBef>
            </a:pPr>
            <a:r>
              <a:rPr lang="en-US" sz="3200" dirty="0">
                <a:latin typeface="Arial" pitchFamily="34" charset="0"/>
              </a:rPr>
              <a:t>Verified by study of coral growth rings!</a:t>
            </a:r>
          </a:p>
        </p:txBody>
      </p:sp>
      <p:pic>
        <p:nvPicPr>
          <p:cNvPr id="6" name="Picture 5" descr="geochronologyCoral"/>
          <p:cNvPicPr>
            <a:picLocks noChangeAspect="1" noChangeArrowheads="1"/>
          </p:cNvPicPr>
          <p:nvPr/>
        </p:nvPicPr>
        <p:blipFill>
          <a:blip r:embed="rId4"/>
          <a:srcRect/>
          <a:stretch>
            <a:fillRect/>
          </a:stretch>
        </p:blipFill>
        <p:spPr bwMode="auto">
          <a:xfrm>
            <a:off x="0" y="4713287"/>
            <a:ext cx="3249612" cy="2144713"/>
          </a:xfrm>
          <a:prstGeom prst="rect">
            <a:avLst/>
          </a:prstGeom>
          <a:noFill/>
        </p:spPr>
      </p:pic>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428625" y="1500188"/>
          <a:ext cx="7429500" cy="4117975"/>
        </p:xfrm>
        <a:graphic>
          <a:graphicData uri="http://schemas.openxmlformats.org/presentationml/2006/ole">
            <mc:AlternateContent xmlns:mc="http://schemas.openxmlformats.org/markup-compatibility/2006">
              <mc:Choice xmlns:v="urn:schemas-microsoft-com:vml" Requires="v">
                <p:oleObj spid="_x0000_s2055" name="Bitmap Image" r:id="rId4" imgW="30561905" imgH="17704762" progId="PBrush">
                  <p:embed/>
                </p:oleObj>
              </mc:Choice>
              <mc:Fallback>
                <p:oleObj name="Bitmap Image" r:id="rId4" imgW="30561905" imgH="17704762" progId="PBrush">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l="4488" t="5165" r="4488" b="7747"/>
                      <a:stretch>
                        <a:fillRect/>
                      </a:stretch>
                    </p:blipFill>
                    <p:spPr bwMode="auto">
                      <a:xfrm>
                        <a:off x="428625" y="1500188"/>
                        <a:ext cx="7429500" cy="4117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Box 3"/>
          <p:cNvSpPr txBox="1">
            <a:spLocks noChangeArrowheads="1"/>
          </p:cNvSpPr>
          <p:nvPr/>
        </p:nvSpPr>
        <p:spPr bwMode="auto">
          <a:xfrm>
            <a:off x="1714480" y="5849959"/>
            <a:ext cx="5097462" cy="579437"/>
          </a:xfrm>
          <a:prstGeom prst="rect">
            <a:avLst/>
          </a:prstGeom>
          <a:noFill/>
          <a:ln w="9525">
            <a:noFill/>
            <a:miter lim="800000"/>
            <a:headEnd/>
            <a:tailEnd/>
          </a:ln>
        </p:spPr>
        <p:txBody>
          <a:bodyPr wrap="none">
            <a:spAutoFit/>
          </a:bodyPr>
          <a:lstStyle/>
          <a:p>
            <a:pPr rtl="0"/>
            <a:r>
              <a:rPr lang="en-US" sz="3200" b="1" dirty="0" smtClean="0">
                <a:latin typeface="Arial" pitchFamily="34" charset="0"/>
              </a:rPr>
              <a:t>Length of Day Since 1600</a:t>
            </a:r>
            <a:endParaRPr lang="en-US" sz="3200" b="1" dirty="0">
              <a:latin typeface="Arial" pitchFamily="34" charset="0"/>
            </a:endParaRPr>
          </a:p>
        </p:txBody>
      </p:sp>
      <p:pic>
        <p:nvPicPr>
          <p:cNvPr id="4" name="صورة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3"/>
          <a:srcRect/>
          <a:stretch>
            <a:fillRect/>
          </a:stretch>
        </p:blipFill>
        <p:spPr bwMode="auto">
          <a:xfrm>
            <a:off x="4357685" y="1142984"/>
            <a:ext cx="3676661" cy="2305703"/>
          </a:xfrm>
          <a:prstGeom prst="rect">
            <a:avLst/>
          </a:prstGeom>
          <a:noFill/>
          <a:ln w="9525">
            <a:noFill/>
            <a:miter lim="800000"/>
            <a:headEnd/>
            <a:tailEnd/>
          </a:ln>
          <a:effectLst/>
        </p:spPr>
      </p:pic>
      <p:pic>
        <p:nvPicPr>
          <p:cNvPr id="3" name="Picture 4"/>
          <p:cNvPicPr>
            <a:picLocks noChangeAspect="1" noChangeArrowheads="1"/>
          </p:cNvPicPr>
          <p:nvPr/>
        </p:nvPicPr>
        <p:blipFill>
          <a:blip r:embed="rId4"/>
          <a:srcRect/>
          <a:stretch>
            <a:fillRect/>
          </a:stretch>
        </p:blipFill>
        <p:spPr bwMode="auto">
          <a:xfrm>
            <a:off x="0" y="1071546"/>
            <a:ext cx="3857652" cy="2893240"/>
          </a:xfrm>
          <a:prstGeom prst="rect">
            <a:avLst/>
          </a:prstGeom>
          <a:noFill/>
          <a:ln w="9525">
            <a:noFill/>
            <a:miter lim="800000"/>
            <a:headEnd/>
            <a:tailEnd/>
          </a:ln>
          <a:effectLst/>
        </p:spPr>
      </p:pic>
      <p:pic>
        <p:nvPicPr>
          <p:cNvPr id="4" name="Picture 2"/>
          <p:cNvPicPr>
            <a:picLocks noChangeAspect="1" noChangeArrowheads="1"/>
          </p:cNvPicPr>
          <p:nvPr/>
        </p:nvPicPr>
        <p:blipFill>
          <a:blip r:embed="rId5"/>
          <a:srcRect/>
          <a:stretch>
            <a:fillRect/>
          </a:stretch>
        </p:blipFill>
        <p:spPr bwMode="auto">
          <a:xfrm>
            <a:off x="4357686" y="3507013"/>
            <a:ext cx="3714776" cy="3279573"/>
          </a:xfrm>
          <a:prstGeom prst="rect">
            <a:avLst/>
          </a:prstGeom>
          <a:noFill/>
          <a:ln w="9525">
            <a:noFill/>
            <a:miter lim="800000"/>
            <a:headEnd/>
            <a:tailEnd/>
          </a:ln>
          <a:effectLst/>
        </p:spPr>
      </p:pic>
      <p:pic>
        <p:nvPicPr>
          <p:cNvPr id="5" name="Picture 3"/>
          <p:cNvPicPr>
            <a:picLocks noChangeAspect="1" noChangeArrowheads="1"/>
          </p:cNvPicPr>
          <p:nvPr/>
        </p:nvPicPr>
        <p:blipFill>
          <a:blip r:embed="rId6" cstate="print"/>
          <a:srcRect/>
          <a:stretch>
            <a:fillRect/>
          </a:stretch>
        </p:blipFill>
        <p:spPr bwMode="auto">
          <a:xfrm>
            <a:off x="214282" y="4199188"/>
            <a:ext cx="3786214" cy="2515960"/>
          </a:xfrm>
          <a:prstGeom prst="rect">
            <a:avLst/>
          </a:prstGeom>
          <a:noFill/>
          <a:ln w="9525">
            <a:noFill/>
            <a:miter lim="800000"/>
            <a:headEnd/>
            <a:tailEnd/>
          </a:ln>
          <a:effectLst/>
        </p:spPr>
      </p:pic>
      <p:pic>
        <p:nvPicPr>
          <p:cNvPr id="6" name="Picture 2" descr="January 21, 2002"/>
          <p:cNvPicPr>
            <a:picLocks noChangeAspect="1" noChangeArrowheads="1"/>
          </p:cNvPicPr>
          <p:nvPr/>
        </p:nvPicPr>
        <p:blipFill>
          <a:blip r:embed="rId7" cstate="print"/>
          <a:srcRect/>
          <a:stretch>
            <a:fillRect/>
          </a:stretch>
        </p:blipFill>
        <p:spPr bwMode="auto">
          <a:xfrm>
            <a:off x="3357554" y="4357694"/>
            <a:ext cx="1566874" cy="2339131"/>
          </a:xfrm>
          <a:prstGeom prst="rect">
            <a:avLst/>
          </a:prstGeom>
          <a:noFill/>
          <a:ln w="57150" cmpd="thinThick">
            <a:solidFill>
              <a:srgbClr val="000000"/>
            </a:solidFill>
            <a:miter lim="800000"/>
            <a:headEnd/>
            <a:tailEnd/>
          </a:ln>
          <a:effectLst>
            <a:outerShdw blurRad="50800" dist="38100" dir="2700000" algn="tl" rotWithShape="0">
              <a:prstClr val="black">
                <a:alpha val="40000"/>
              </a:prstClr>
            </a:outerShdw>
          </a:effectLst>
        </p:spPr>
      </p:pic>
      <p:pic>
        <p:nvPicPr>
          <p:cNvPr id="7" name="صورة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4" descr="SunThroughTrees.jpg                                            00009D6DOS9 disk                       B98E62DA:"/>
          <p:cNvPicPr>
            <a:picLocks noChangeAspect="1" noChangeArrowheads="1"/>
          </p:cNvPicPr>
          <p:nvPr/>
        </p:nvPicPr>
        <p:blipFill>
          <a:blip r:embed="rId3"/>
          <a:srcRect/>
          <a:stretch>
            <a:fillRect/>
          </a:stretch>
        </p:blipFill>
        <p:spPr bwMode="auto">
          <a:xfrm>
            <a:off x="0" y="1142984"/>
            <a:ext cx="8072462" cy="5168824"/>
          </a:xfrm>
          <a:prstGeom prst="rect">
            <a:avLst/>
          </a:prstGeom>
          <a:noFill/>
          <a:ln w="9525">
            <a:noFill/>
            <a:miter lim="800000"/>
            <a:headEnd/>
            <a:tailEnd/>
          </a:ln>
        </p:spPr>
      </p:pic>
      <p:sp>
        <p:nvSpPr>
          <p:cNvPr id="3" name="Rectangle 2"/>
          <p:cNvSpPr/>
          <p:nvPr/>
        </p:nvSpPr>
        <p:spPr>
          <a:xfrm>
            <a:off x="1447490" y="3214686"/>
            <a:ext cx="5910592" cy="1015663"/>
          </a:xfrm>
          <a:prstGeom prst="rect">
            <a:avLst/>
          </a:prstGeom>
        </p:spPr>
        <p:txBody>
          <a:bodyPr wrap="none">
            <a:spAutoFit/>
          </a:bodyPr>
          <a:lstStyle/>
          <a:p>
            <a:r>
              <a:rPr lang="ar-EG" sz="6000" b="1" dirty="0" smtClean="0">
                <a:solidFill>
                  <a:srgbClr val="FFFF00"/>
                </a:solidFill>
                <a:cs typeface="Simplified Arabic" pitchFamily="2" charset="-78"/>
              </a:rPr>
              <a:t>{وَالشَّمْسِ وَضُحَاهَا{1}</a:t>
            </a:r>
            <a:endParaRPr lang="ar-EG" sz="6000" dirty="0">
              <a:solidFill>
                <a:srgbClr val="FFFF00"/>
              </a:solidFill>
            </a:endParaRPr>
          </a:p>
        </p:txBody>
      </p:sp>
      <p:sp>
        <p:nvSpPr>
          <p:cNvPr id="4" name="Rectangle 3"/>
          <p:cNvSpPr/>
          <p:nvPr/>
        </p:nvSpPr>
        <p:spPr>
          <a:xfrm>
            <a:off x="-227034" y="4477416"/>
            <a:ext cx="8156620" cy="523220"/>
          </a:xfrm>
          <a:prstGeom prst="rect">
            <a:avLst/>
          </a:prstGeom>
        </p:spPr>
        <p:txBody>
          <a:bodyPr wrap="square">
            <a:spAutoFit/>
          </a:bodyPr>
          <a:lstStyle/>
          <a:p>
            <a:r>
              <a:rPr lang="en-US" sz="2800" b="1" dirty="0" smtClean="0">
                <a:solidFill>
                  <a:schemeClr val="bg1"/>
                </a:solidFill>
              </a:rPr>
              <a:t>By the Sun and its (glorious</a:t>
            </a:r>
            <a:r>
              <a:rPr lang="en-US" sz="2800" b="1" smtClean="0">
                <a:solidFill>
                  <a:schemeClr val="bg1"/>
                </a:solidFill>
              </a:rPr>
              <a:t>) splendour</a:t>
            </a:r>
            <a:r>
              <a:rPr lang="en-US" sz="2800" b="1" smtClean="0">
                <a:solidFill>
                  <a:srgbClr val="00B0F0"/>
                </a:solidFill>
              </a:rPr>
              <a:t>(Ash-Shams1</a:t>
            </a:r>
            <a:r>
              <a:rPr lang="en-US" sz="2800" b="1" dirty="0" smtClean="0">
                <a:solidFill>
                  <a:srgbClr val="00B0F0"/>
                </a:solidFill>
              </a:rPr>
              <a:t>) </a:t>
            </a:r>
            <a:endParaRPr lang="ar-EG" sz="2800" b="1" dirty="0">
              <a:solidFill>
                <a:srgbClr val="00B0F0"/>
              </a:solidFill>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4"/>
          <a:srcRect/>
          <a:stretch>
            <a:fillRect/>
          </a:stretch>
        </p:blipFill>
        <p:spPr bwMode="auto">
          <a:xfrm>
            <a:off x="0" y="1100421"/>
            <a:ext cx="8072462" cy="5467064"/>
          </a:xfrm>
          <a:prstGeom prst="rect">
            <a:avLst/>
          </a:prstGeom>
          <a:noFill/>
        </p:spPr>
      </p:pic>
      <p:sp>
        <p:nvSpPr>
          <p:cNvPr id="10" name="Content Placeholder 2"/>
          <p:cNvSpPr txBox="1">
            <a:spLocks/>
          </p:cNvSpPr>
          <p:nvPr/>
        </p:nvSpPr>
        <p:spPr>
          <a:xfrm>
            <a:off x="0" y="1142984"/>
            <a:ext cx="7929618" cy="4554551"/>
          </a:xfrm>
          <a:prstGeom prst="rect">
            <a:avLst/>
          </a:prstGeom>
        </p:spPr>
        <p:txBody>
          <a:bodyPr vert="horz" lIns="91440" tIns="45720" rIns="91440" bIns="45720" rtlCol="1">
            <a:normAutofit fontScale="25000" lnSpcReduction="20000"/>
          </a:bodyPr>
          <a:lstStyle/>
          <a:p>
            <a:pPr lvl="0" algn="just">
              <a:spcBef>
                <a:spcPct val="20000"/>
              </a:spcBef>
            </a:pPr>
            <a:r>
              <a:rPr lang="ar-EG" sz="3200" dirty="0" smtClean="0">
                <a:solidFill>
                  <a:schemeClr val="bg1"/>
                </a:solidFill>
              </a:rPr>
              <a:t> </a:t>
            </a:r>
            <a:r>
              <a:rPr lang="ar-EG" sz="5100" dirty="0" smtClean="0">
                <a:solidFill>
                  <a:schemeClr val="bg1"/>
                </a:solidFill>
              </a:rPr>
              <a:t> </a:t>
            </a:r>
          </a:p>
          <a:p>
            <a:pPr lvl="0" algn="ctr">
              <a:spcBef>
                <a:spcPct val="20000"/>
              </a:spcBef>
            </a:pPr>
            <a:r>
              <a:rPr lang="en-US" sz="800" dirty="0" smtClean="0"/>
              <a:t>perfect in knowledge</a:t>
            </a:r>
            <a:endParaRPr lang="ar-EG" sz="5100" b="1" dirty="0" smtClean="0">
              <a:solidFill>
                <a:schemeClr val="bg1"/>
              </a:solidFill>
            </a:endParaRPr>
          </a:p>
          <a:p>
            <a:pPr lvl="0" algn="just">
              <a:spcBef>
                <a:spcPct val="20000"/>
              </a:spcBef>
            </a:pPr>
            <a:r>
              <a:rPr lang="en-US" sz="800" dirty="0" smtClean="0"/>
              <a:t>perfect in knowledge perfect in knowledge</a:t>
            </a:r>
            <a:endParaRPr lang="ar-EG" sz="5100" b="1" dirty="0" smtClean="0">
              <a:solidFill>
                <a:schemeClr val="bg1"/>
              </a:solidFill>
            </a:endParaRPr>
          </a:p>
          <a:p>
            <a:pPr lvl="0" algn="just">
              <a:spcBef>
                <a:spcPct val="20000"/>
              </a:spcBef>
            </a:pPr>
            <a:r>
              <a:rPr lang="en-US" sz="800" dirty="0" smtClean="0"/>
              <a:t>perfect in knowledge</a:t>
            </a:r>
            <a:endParaRPr lang="ar-EG" sz="9800" b="1" dirty="0" smtClean="0">
              <a:solidFill>
                <a:schemeClr val="bg1"/>
              </a:solidFill>
            </a:endParaRPr>
          </a:p>
          <a:p>
            <a:pPr lvl="0" algn="just">
              <a:spcBef>
                <a:spcPct val="20000"/>
              </a:spcBef>
            </a:pPr>
            <a:r>
              <a:rPr lang="ar-EG" sz="9800" b="1" dirty="0" smtClean="0">
                <a:solidFill>
                  <a:schemeClr val="accent6">
                    <a:lumMod val="40000"/>
                    <a:lumOff val="60000"/>
                  </a:schemeClr>
                </a:solidFill>
              </a:rPr>
              <a:t>{وَعِندَهُ مَفَاتِحُ الْغَيْبِ لاَ يَعْلَمُهَا إِلاَّ هُوَ وَيَعْلَمُ مَا فِي الْبَرِّ وَالْبَحْرِ وَمَا تَسْقُطُ مِن وَرَقَةٍ إِلاَّ يَعْلَمُهَا وَلاَ حَبَّةٍ فِي ظُلُمَاتِ الأَرْضِ وَلاَ رَطْبٍ وَلاَ يَابِسٍ إِلاَّ فِي كِتَابٍ مُّبِينٍ }الأنعام59</a:t>
            </a:r>
          </a:p>
          <a:p>
            <a:pPr lvl="0" algn="just" rtl="0">
              <a:spcBef>
                <a:spcPct val="20000"/>
              </a:spcBef>
            </a:pPr>
            <a:endParaRPr kumimoji="0" lang="en-US" sz="12300" b="1" i="0" u="none" strike="noStrike" kern="1200" cap="none" spc="0" normalizeH="0" baseline="0" noProof="0" dirty="0" smtClean="0">
              <a:ln>
                <a:noFill/>
              </a:ln>
              <a:solidFill>
                <a:schemeClr val="bg1"/>
              </a:solidFill>
              <a:effectLst/>
              <a:uLnTx/>
              <a:uFillTx/>
              <a:latin typeface="+mn-lt"/>
              <a:ea typeface="+mn-ea"/>
              <a:cs typeface="+mn-cs"/>
            </a:endParaRPr>
          </a:p>
          <a:p>
            <a:pPr lvl="0" algn="just" rtl="0">
              <a:spcBef>
                <a:spcPct val="20000"/>
              </a:spcBef>
            </a:pPr>
            <a:r>
              <a:rPr kumimoji="0" lang="en-US" sz="12300" b="1" i="0" u="none" strike="noStrike" kern="1200" cap="none" spc="0" normalizeH="0" baseline="0" noProof="0" dirty="0" smtClean="0">
                <a:ln>
                  <a:noFill/>
                </a:ln>
                <a:solidFill>
                  <a:schemeClr val="bg1"/>
                </a:solidFill>
                <a:effectLst/>
                <a:uLnTx/>
                <a:uFillTx/>
                <a:latin typeface="+mn-lt"/>
                <a:ea typeface="+mn-ea"/>
                <a:cs typeface="+mn-cs"/>
              </a:rPr>
              <a:t>With Him are the keys of the Unseen, the treasures that none </a:t>
            </a:r>
            <a:r>
              <a:rPr kumimoji="0" lang="en-US" sz="12300" b="1" i="0" u="none" strike="noStrike" kern="1200" cap="none" spc="0" normalizeH="0" baseline="0" noProof="0" dirty="0" err="1" smtClean="0">
                <a:ln>
                  <a:noFill/>
                </a:ln>
                <a:solidFill>
                  <a:schemeClr val="bg1"/>
                </a:solidFill>
                <a:effectLst/>
                <a:uLnTx/>
                <a:uFillTx/>
                <a:latin typeface="+mn-lt"/>
                <a:ea typeface="+mn-ea"/>
                <a:cs typeface="+mn-cs"/>
              </a:rPr>
              <a:t>knoweth</a:t>
            </a:r>
            <a:r>
              <a:rPr kumimoji="0" lang="en-US" sz="12300" b="1" i="0" u="none" strike="noStrike" kern="1200" cap="none" spc="0" normalizeH="0" baseline="0" noProof="0" dirty="0" smtClean="0">
                <a:ln>
                  <a:noFill/>
                </a:ln>
                <a:solidFill>
                  <a:schemeClr val="bg1"/>
                </a:solidFill>
                <a:effectLst/>
                <a:uLnTx/>
                <a:uFillTx/>
                <a:latin typeface="+mn-lt"/>
                <a:ea typeface="+mn-ea"/>
                <a:cs typeface="+mn-cs"/>
              </a:rPr>
              <a:t> but He. He </a:t>
            </a:r>
            <a:r>
              <a:rPr kumimoji="0" lang="en-US" sz="12300" b="1" i="0" u="none" strike="noStrike" kern="1200" cap="none" spc="0" normalizeH="0" baseline="0" noProof="0" dirty="0" err="1" smtClean="0">
                <a:ln>
                  <a:noFill/>
                </a:ln>
                <a:solidFill>
                  <a:schemeClr val="bg1"/>
                </a:solidFill>
                <a:effectLst/>
                <a:uLnTx/>
                <a:uFillTx/>
                <a:latin typeface="+mn-lt"/>
                <a:ea typeface="+mn-ea"/>
                <a:cs typeface="+mn-cs"/>
              </a:rPr>
              <a:t>knoweth</a:t>
            </a:r>
            <a:r>
              <a:rPr kumimoji="0" lang="en-US" sz="12300" b="1" i="0" u="none" strike="noStrike" kern="1200" cap="none" spc="0" normalizeH="0" baseline="0" noProof="0" dirty="0" smtClean="0">
                <a:ln>
                  <a:noFill/>
                </a:ln>
                <a:solidFill>
                  <a:schemeClr val="bg1"/>
                </a:solidFill>
                <a:effectLst/>
                <a:uLnTx/>
                <a:uFillTx/>
                <a:latin typeface="+mn-lt"/>
                <a:ea typeface="+mn-ea"/>
                <a:cs typeface="+mn-cs"/>
              </a:rPr>
              <a:t> whatever there is on the earth and in the sea. Not a leaf </a:t>
            </a:r>
            <a:r>
              <a:rPr kumimoji="0" lang="en-US" sz="12300" b="1" i="0" u="none" strike="noStrike" kern="1200" cap="none" spc="0" normalizeH="0" baseline="0" noProof="0" dirty="0" smtClean="0">
                <a:ln>
                  <a:noFill/>
                </a:ln>
                <a:solidFill>
                  <a:srgbClr val="FF0000"/>
                </a:solidFill>
                <a:effectLst/>
                <a:uLnTx/>
                <a:uFillTx/>
                <a:latin typeface="+mn-lt"/>
                <a:ea typeface="+mn-ea"/>
                <a:cs typeface="+mn-cs"/>
              </a:rPr>
              <a:t>doth </a:t>
            </a:r>
            <a:r>
              <a:rPr kumimoji="0" lang="en-US" sz="12300" b="1" i="0" u="none" strike="noStrike" kern="1200" cap="none" spc="0" normalizeH="0" baseline="0" noProof="0" dirty="0" smtClean="0">
                <a:ln>
                  <a:noFill/>
                </a:ln>
                <a:solidFill>
                  <a:schemeClr val="bg1"/>
                </a:solidFill>
                <a:effectLst/>
                <a:uLnTx/>
                <a:uFillTx/>
                <a:latin typeface="+mn-lt"/>
                <a:ea typeface="+mn-ea"/>
                <a:cs typeface="+mn-cs"/>
              </a:rPr>
              <a:t>fall but with His knowledge: there is not a grain in the darkness (or depths) of the earth, nor anything fresh or dry (green or withered), but is (inscribed) in a Record clear (to those who can read). </a:t>
            </a:r>
            <a:r>
              <a:rPr lang="en-US" sz="800" dirty="0" smtClean="0"/>
              <a:t>perfect in knowledge</a:t>
            </a:r>
            <a:endParaRPr kumimoji="0" lang="ar-EG" sz="12300" b="1" i="0" u="none" strike="noStrike" kern="1200" cap="none" spc="0" normalizeH="0" baseline="0" noProof="0" dirty="0">
              <a:ln>
                <a:noFill/>
              </a:ln>
              <a:solidFill>
                <a:schemeClr val="bg1"/>
              </a:solidFill>
              <a:effectLst/>
              <a:uLnTx/>
              <a:uFillTx/>
              <a:latin typeface="+mn-lt"/>
              <a:ea typeface="+mn-ea"/>
              <a:cs typeface="+mn-cs"/>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4" descr="SunThroughTrees.jpg                                            00009D6DOS9 disk                       B98E62DA:"/>
          <p:cNvPicPr>
            <a:picLocks noChangeAspect="1" noChangeArrowheads="1"/>
          </p:cNvPicPr>
          <p:nvPr/>
        </p:nvPicPr>
        <p:blipFill>
          <a:blip r:embed="rId3"/>
          <a:srcRect/>
          <a:stretch>
            <a:fillRect/>
          </a:stretch>
        </p:blipFill>
        <p:spPr bwMode="auto">
          <a:xfrm>
            <a:off x="0" y="1071546"/>
            <a:ext cx="8072462" cy="5168824"/>
          </a:xfrm>
          <a:prstGeom prst="rect">
            <a:avLst/>
          </a:prstGeom>
          <a:noFill/>
          <a:ln w="9525">
            <a:noFill/>
            <a:miter lim="800000"/>
            <a:headEnd/>
            <a:tailEnd/>
          </a:ln>
        </p:spPr>
      </p:pic>
      <p:sp>
        <p:nvSpPr>
          <p:cNvPr id="3" name="Rectangle 2"/>
          <p:cNvSpPr/>
          <p:nvPr/>
        </p:nvSpPr>
        <p:spPr>
          <a:xfrm>
            <a:off x="2857488" y="1149478"/>
            <a:ext cx="2855269" cy="523220"/>
          </a:xfrm>
          <a:prstGeom prst="rect">
            <a:avLst/>
          </a:prstGeom>
        </p:spPr>
        <p:txBody>
          <a:bodyPr wrap="none">
            <a:spAutoFit/>
          </a:bodyPr>
          <a:lstStyle/>
          <a:p>
            <a:pPr algn="ctr"/>
            <a:r>
              <a:rPr lang="ar-EG" sz="2800" b="1" dirty="0" smtClean="0">
                <a:cs typeface="Simplified Arabic" pitchFamily="2" charset="-78"/>
              </a:rPr>
              <a:t>{وَالشَّمْسِ وَضُحَاهَا{1}</a:t>
            </a:r>
            <a:endParaRPr lang="ar-EG" sz="2800" dirty="0"/>
          </a:p>
        </p:txBody>
      </p:sp>
      <p:sp>
        <p:nvSpPr>
          <p:cNvPr id="4" name="Rectangle 3"/>
          <p:cNvSpPr/>
          <p:nvPr/>
        </p:nvSpPr>
        <p:spPr>
          <a:xfrm>
            <a:off x="0" y="1571612"/>
            <a:ext cx="8072462" cy="523220"/>
          </a:xfrm>
          <a:prstGeom prst="rect">
            <a:avLst/>
          </a:prstGeom>
        </p:spPr>
        <p:txBody>
          <a:bodyPr wrap="square">
            <a:spAutoFit/>
          </a:bodyPr>
          <a:lstStyle/>
          <a:p>
            <a:r>
              <a:rPr lang="en-US" sz="2800" b="1" dirty="0" smtClean="0">
                <a:solidFill>
                  <a:srgbClr val="FF0000"/>
                </a:solidFill>
              </a:rPr>
              <a:t>By the Sun and its (</a:t>
            </a:r>
            <a:r>
              <a:rPr lang="en-US" sz="2800" b="1" dirty="0" smtClean="0"/>
              <a:t>glorious</a:t>
            </a:r>
            <a:r>
              <a:rPr lang="en-US" sz="2800" b="1" dirty="0" smtClean="0">
                <a:solidFill>
                  <a:srgbClr val="FF0000"/>
                </a:solidFill>
              </a:rPr>
              <a:t>) </a:t>
            </a:r>
            <a:r>
              <a:rPr lang="en-US" sz="2800" b="1" dirty="0" err="1" smtClean="0">
                <a:solidFill>
                  <a:srgbClr val="FF0000"/>
                </a:solidFill>
              </a:rPr>
              <a:t>splendour</a:t>
            </a:r>
            <a:r>
              <a:rPr lang="en-US" sz="2800" b="1" dirty="0" smtClean="0">
                <a:solidFill>
                  <a:srgbClr val="FF0000"/>
                </a:solidFill>
              </a:rPr>
              <a:t>(Ash-Shams1)</a:t>
            </a:r>
            <a:r>
              <a:rPr lang="en-US" sz="2800" b="1" dirty="0" smtClean="0">
                <a:solidFill>
                  <a:srgbClr val="00B0F0"/>
                </a:solidFill>
              </a:rPr>
              <a:t> </a:t>
            </a:r>
            <a:endParaRPr lang="ar-EG" sz="2800" b="1" dirty="0">
              <a:solidFill>
                <a:srgbClr val="00B0F0"/>
              </a:solidFill>
            </a:endParaRPr>
          </a:p>
        </p:txBody>
      </p:sp>
      <p:sp>
        <p:nvSpPr>
          <p:cNvPr id="42393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graphicFrame>
        <p:nvGraphicFramePr>
          <p:cNvPr id="7" name="Table 6"/>
          <p:cNvGraphicFramePr>
            <a:graphicFrameLocks noGrp="1"/>
          </p:cNvGraphicFramePr>
          <p:nvPr/>
        </p:nvGraphicFramePr>
        <p:xfrm>
          <a:off x="0" y="2389818"/>
          <a:ext cx="8024794" cy="4468182"/>
        </p:xfrm>
        <a:graphic>
          <a:graphicData uri="http://schemas.openxmlformats.org/drawingml/2006/table">
            <a:tbl>
              <a:tblPr/>
              <a:tblGrid>
                <a:gridCol w="8024794"/>
              </a:tblGrid>
              <a:tr h="353382">
                <a:tc>
                  <a:txBody>
                    <a:bodyPr/>
                    <a:lstStyle/>
                    <a:p>
                      <a:pPr algn="l" rtl="0"/>
                      <a:endParaRPr lang="ar-EG" sz="1400" dirty="0"/>
                    </a:p>
                  </a:txBody>
                  <a:tcPr anchor="ctr">
                    <a:lnL>
                      <a:noFill/>
                    </a:lnL>
                    <a:lnR>
                      <a:noFill/>
                    </a:lnR>
                    <a:lnT>
                      <a:noFill/>
                    </a:lnT>
                    <a:lnB>
                      <a:noFill/>
                    </a:lnB>
                  </a:tcPr>
                </a:tc>
              </a:tr>
              <a:tr h="0">
                <a:tc>
                  <a:txBody>
                    <a:bodyPr/>
                    <a:lstStyle/>
                    <a:p>
                      <a:r>
                        <a:rPr lang="ar-EG" sz="2000" b="1" dirty="0" smtClean="0">
                          <a:solidFill>
                            <a:srgbClr val="FFFF00"/>
                          </a:solidFill>
                        </a:rPr>
                        <a:t>{أَأَنْتُمْ </a:t>
                      </a:r>
                      <a:r>
                        <a:rPr lang="ar-EG" sz="2000" b="1" dirty="0">
                          <a:solidFill>
                            <a:srgbClr val="FFFF00"/>
                          </a:solidFill>
                        </a:rPr>
                        <a:t>أَشَدُّ خَلْقًا أَمِ السَّمَاءُ </a:t>
                      </a:r>
                      <a:r>
                        <a:rPr lang="ar-EG" sz="2000" b="1" dirty="0" smtClean="0">
                          <a:solidFill>
                            <a:srgbClr val="FFFF00"/>
                          </a:solidFill>
                        </a:rPr>
                        <a:t>بَنَاهَا} النازعات 27 </a:t>
                      </a:r>
                    </a:p>
                    <a:p>
                      <a:pPr algn="l" rtl="0"/>
                      <a:r>
                        <a:rPr lang="en-US" sz="2000" dirty="0" smtClean="0">
                          <a:solidFill>
                            <a:srgbClr val="FF0000"/>
                          </a:solidFill>
                        </a:rPr>
                        <a:t>What! Are ye the more difficult to create or the heaven (above)? (Allah) hath constructed it</a:t>
                      </a:r>
                      <a:r>
                        <a:rPr lang="en-US" sz="2000" dirty="0" smtClean="0"/>
                        <a:t>: </a:t>
                      </a:r>
                      <a:endParaRPr lang="ar-EG" sz="2000" b="1" dirty="0">
                        <a:solidFill>
                          <a:srgbClr val="FFFF00"/>
                        </a:solidFill>
                      </a:endParaRPr>
                    </a:p>
                  </a:txBody>
                  <a:tcPr anchor="ctr">
                    <a:lnL>
                      <a:noFill/>
                    </a:lnL>
                    <a:lnR>
                      <a:noFill/>
                    </a:lnR>
                    <a:lnT>
                      <a:noFill/>
                    </a:lnT>
                    <a:lnB>
                      <a:noFill/>
                    </a:lnB>
                  </a:tcPr>
                </a:tc>
              </a:tr>
              <a:tr h="0">
                <a:tc>
                  <a:txBody>
                    <a:bodyPr/>
                    <a:lstStyle/>
                    <a:p>
                      <a:r>
                        <a:rPr lang="ar-EG" sz="2000" b="1" dirty="0" smtClean="0">
                          <a:solidFill>
                            <a:srgbClr val="FFFF00"/>
                          </a:solidFill>
                        </a:rPr>
                        <a:t>{رَفَعَ </a:t>
                      </a:r>
                      <a:r>
                        <a:rPr lang="ar-EG" sz="2000" b="1" dirty="0">
                          <a:solidFill>
                            <a:srgbClr val="FFFF00"/>
                          </a:solidFill>
                        </a:rPr>
                        <a:t>سَمْكَهَا </a:t>
                      </a:r>
                      <a:r>
                        <a:rPr lang="ar-EG" sz="2000" b="1" dirty="0" smtClean="0">
                          <a:solidFill>
                            <a:srgbClr val="FFFF00"/>
                          </a:solidFill>
                        </a:rPr>
                        <a:t>فَسَوَّاهَا} النازعات28</a:t>
                      </a:r>
                    </a:p>
                    <a:p>
                      <a:pPr algn="l" rtl="0"/>
                      <a:endParaRPr lang="ar-EG" sz="2000" b="1" dirty="0">
                        <a:solidFill>
                          <a:srgbClr val="FFFF00"/>
                        </a:solidFill>
                      </a:endParaRPr>
                    </a:p>
                  </a:txBody>
                  <a:tcPr anchor="ctr">
                    <a:lnL>
                      <a:noFill/>
                    </a:lnL>
                    <a:lnR>
                      <a:noFill/>
                    </a:lnR>
                    <a:lnT>
                      <a:noFill/>
                    </a:lnT>
                    <a:lnB>
                      <a:noFill/>
                    </a:lnB>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a:solidFill>
                            <a:srgbClr val="FF0000"/>
                          </a:solidFill>
                        </a:rPr>
                        <a:t>On high hath He raised its canopy, and He hath given it order and perfection. </a:t>
                      </a:r>
                      <a:r>
                        <a:rPr lang="en-US" sz="2000" b="1" dirty="0" smtClean="0">
                          <a:solidFill>
                            <a:srgbClr val="FFFF00"/>
                          </a:solidFill>
                        </a:rPr>
                        <a:t>An-Nazi'at28</a:t>
                      </a:r>
                    </a:p>
                    <a:p>
                      <a:pPr algn="l" rtl="0"/>
                      <a:endParaRPr lang="en-US" sz="2000" b="1" dirty="0">
                        <a:solidFill>
                          <a:srgbClr val="FF0000"/>
                        </a:solidFill>
                      </a:endParaRPr>
                    </a:p>
                  </a:txBody>
                  <a:tcPr anchor="ctr">
                    <a:lnL>
                      <a:noFill/>
                    </a:lnL>
                    <a:lnR>
                      <a:noFill/>
                    </a:lnR>
                    <a:lnT>
                      <a:noFill/>
                    </a:lnT>
                    <a:lnB>
                      <a:noFill/>
                    </a:lnB>
                  </a:tcPr>
                </a:tc>
              </a:tr>
              <a:tr h="0">
                <a:tc>
                  <a:txBody>
                    <a:bodyPr/>
                    <a:lstStyle/>
                    <a:p>
                      <a:r>
                        <a:rPr lang="ar-EG" sz="2000" b="1" dirty="0">
                          <a:solidFill>
                            <a:srgbClr val="FFFF00"/>
                          </a:solidFill>
                        </a:rPr>
                        <a:t>{29} وَأَغْطَشَ لَيْلَهَا وَأَخْرَجَ ضُحَاهَا </a:t>
                      </a:r>
                    </a:p>
                  </a:txBody>
                  <a:tcPr anchor="ctr">
                    <a:lnL>
                      <a:noFill/>
                    </a:lnL>
                    <a:lnR>
                      <a:noFill/>
                    </a:lnR>
                    <a:lnT>
                      <a:noFill/>
                    </a:lnT>
                    <a:lnB>
                      <a:noFill/>
                    </a:lnB>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a:solidFill>
                            <a:srgbClr val="FF0000"/>
                          </a:solidFill>
                        </a:rPr>
                        <a:t>Its night doth He endow with darkness, and its </a:t>
                      </a:r>
                      <a:r>
                        <a:rPr lang="en-US" sz="2000" b="1" dirty="0" err="1">
                          <a:solidFill>
                            <a:schemeClr val="tx1"/>
                          </a:solidFill>
                        </a:rPr>
                        <a:t>splendour</a:t>
                      </a:r>
                      <a:r>
                        <a:rPr lang="en-US" sz="2000" b="1" dirty="0">
                          <a:solidFill>
                            <a:schemeClr val="tx1"/>
                          </a:solidFill>
                        </a:rPr>
                        <a:t> </a:t>
                      </a:r>
                      <a:r>
                        <a:rPr lang="en-US" sz="2000" b="1" dirty="0">
                          <a:solidFill>
                            <a:srgbClr val="FF0000"/>
                          </a:solidFill>
                        </a:rPr>
                        <a:t>doth He bring out (with light). </a:t>
                      </a:r>
                      <a:r>
                        <a:rPr lang="en-US" sz="2000" b="1" dirty="0" smtClean="0"/>
                        <a:t>An-Nazi'at29</a:t>
                      </a:r>
                    </a:p>
                    <a:p>
                      <a:pPr algn="l" rtl="0"/>
                      <a:endParaRPr lang="en-US" sz="2000" b="1" dirty="0">
                        <a:solidFill>
                          <a:srgbClr val="FF0000"/>
                        </a:solidFill>
                      </a:endParaRPr>
                    </a:p>
                  </a:txBody>
                  <a:tcPr anchor="ctr">
                    <a:lnL>
                      <a:noFill/>
                    </a:lnL>
                    <a:lnR>
                      <a:noFill/>
                    </a:lnR>
                    <a:lnT>
                      <a:noFill/>
                    </a:lnT>
                    <a:lnB>
                      <a:noFill/>
                    </a:lnB>
                  </a:tcPr>
                </a:tc>
              </a:tr>
            </a:tbl>
          </a:graphicData>
        </a:graphic>
      </p:graphicFrame>
      <p:sp>
        <p:nvSpPr>
          <p:cNvPr id="42393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graphicFrame>
        <p:nvGraphicFramePr>
          <p:cNvPr id="9" name="Table 8"/>
          <p:cNvGraphicFramePr>
            <a:graphicFrameLocks noGrp="1"/>
          </p:cNvGraphicFramePr>
          <p:nvPr/>
        </p:nvGraphicFramePr>
        <p:xfrm>
          <a:off x="571472" y="2000240"/>
          <a:ext cx="6810380" cy="822960"/>
        </p:xfrm>
        <a:graphic>
          <a:graphicData uri="http://schemas.openxmlformats.org/drawingml/2006/table">
            <a:tbl>
              <a:tblPr/>
              <a:tblGrid>
                <a:gridCol w="6810380"/>
              </a:tblGrid>
              <a:tr h="0">
                <a:tc>
                  <a:txBody>
                    <a:bodyPr/>
                    <a:lstStyle/>
                    <a:p>
                      <a:r>
                        <a:rPr lang="ar-EG" sz="2400" b="1" dirty="0"/>
                        <a:t>{1} وَالضُّحَى </a:t>
                      </a:r>
                    </a:p>
                  </a:txBody>
                  <a:tcPr anchor="ctr">
                    <a:lnL>
                      <a:noFill/>
                    </a:lnL>
                    <a:lnR>
                      <a:noFill/>
                    </a:lnR>
                    <a:lnT>
                      <a:noFill/>
                    </a:lnT>
                    <a:lnB>
                      <a:noFill/>
                    </a:lnB>
                  </a:tcPr>
                </a:tc>
              </a:tr>
              <a:tr h="0">
                <a:tc>
                  <a:txBody>
                    <a:bodyPr/>
                    <a:lstStyle/>
                    <a:p>
                      <a:pPr algn="l" rtl="0"/>
                      <a:r>
                        <a:rPr lang="en-US" sz="1800" b="1" dirty="0">
                          <a:solidFill>
                            <a:srgbClr val="FF0000"/>
                          </a:solidFill>
                        </a:rPr>
                        <a:t>By the Glorious morning Light</a:t>
                      </a:r>
                      <a:r>
                        <a:rPr lang="en-US" sz="1800" b="1" dirty="0"/>
                        <a:t>, </a:t>
                      </a:r>
                    </a:p>
                  </a:txBody>
                  <a:tcPr anchor="ctr">
                    <a:lnL>
                      <a:noFill/>
                    </a:lnL>
                    <a:lnR>
                      <a:noFill/>
                    </a:lnR>
                    <a:lnT>
                      <a:noFill/>
                    </a:lnT>
                    <a:lnB>
                      <a:noFill/>
                    </a:lnB>
                  </a:tcPr>
                </a:tc>
              </a:tr>
            </a:tbl>
          </a:graphicData>
        </a:graphic>
      </p:graphicFrame>
      <p:sp>
        <p:nvSpPr>
          <p:cNvPr id="42393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 name="صورة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00108"/>
            <a:ext cx="8215370" cy="5857892"/>
          </a:xfrm>
          <a:prstGeom prst="rect">
            <a:avLst/>
          </a:prstGeom>
          <a:noFill/>
          <a:ln w="9525">
            <a:noFill/>
            <a:miter lim="800000"/>
            <a:headEnd/>
            <a:tailEnd/>
          </a:ln>
          <a:effectLst/>
        </p:spPr>
      </p:pic>
      <p:pic>
        <p:nvPicPr>
          <p:cNvPr id="3" name="Picture 25" descr="1109.jpg                                                       0000D14EOS9 disk                       B98E62DA:"/>
          <p:cNvPicPr>
            <a:picLocks noChangeAspect="1" noChangeArrowheads="1"/>
          </p:cNvPicPr>
          <p:nvPr/>
        </p:nvPicPr>
        <p:blipFill>
          <a:blip r:embed="rId4"/>
          <a:srcRect l="636" t="1508" r="969" b="6592"/>
          <a:stretch>
            <a:fillRect/>
          </a:stretch>
        </p:blipFill>
        <p:spPr bwMode="auto">
          <a:xfrm>
            <a:off x="4071934" y="1000108"/>
            <a:ext cx="3964579" cy="2359214"/>
          </a:xfrm>
          <a:prstGeom prst="rect">
            <a:avLst/>
          </a:prstGeom>
          <a:noFill/>
          <a:ln w="9525">
            <a:noFill/>
            <a:miter lim="800000"/>
            <a:headEnd/>
            <a:tailEnd/>
          </a:ln>
        </p:spPr>
      </p:pic>
      <p:pic>
        <p:nvPicPr>
          <p:cNvPr id="4" name="Content Placeholder 4"/>
          <p:cNvPicPr>
            <a:picLocks/>
          </p:cNvPicPr>
          <p:nvPr/>
        </p:nvPicPr>
        <p:blipFill>
          <a:blip r:embed="rId5"/>
          <a:srcRect/>
          <a:stretch>
            <a:fillRect/>
          </a:stretch>
        </p:blipFill>
        <p:spPr>
          <a:xfrm>
            <a:off x="0" y="3643314"/>
            <a:ext cx="3857652" cy="3214686"/>
          </a:xfrm>
          <a:prstGeom prst="rect">
            <a:avLst/>
          </a:prstGeom>
        </p:spPr>
      </p:pic>
      <p:sp>
        <p:nvSpPr>
          <p:cNvPr id="5" name="Rectangle 4"/>
          <p:cNvSpPr/>
          <p:nvPr/>
        </p:nvSpPr>
        <p:spPr>
          <a:xfrm>
            <a:off x="3929058" y="3786190"/>
            <a:ext cx="4143372" cy="2246769"/>
          </a:xfrm>
          <a:prstGeom prst="rect">
            <a:avLst/>
          </a:prstGeom>
        </p:spPr>
        <p:txBody>
          <a:bodyPr wrap="square">
            <a:spAutoFit/>
          </a:bodyPr>
          <a:lstStyle/>
          <a:p>
            <a:pPr algn="just"/>
            <a:r>
              <a:rPr lang="ar-EG" sz="2800" b="1" dirty="0" smtClean="0"/>
              <a:t>يصاحب احتراق</a:t>
            </a:r>
            <a:r>
              <a:rPr lang="ar-SA" sz="2800" b="1" dirty="0" smtClean="0"/>
              <a:t> الأيدروجين </a:t>
            </a:r>
            <a:r>
              <a:rPr lang="ar-EG" sz="2800" b="1" dirty="0" smtClean="0"/>
              <a:t>فى </a:t>
            </a:r>
            <a:r>
              <a:rPr lang="ar-SA" sz="2800" b="1" dirty="0" smtClean="0"/>
              <a:t>عملية الاندماج النووي فى قلب الشمس متحولا إلى هليوم انطلاق </a:t>
            </a:r>
            <a:r>
              <a:rPr lang="ar-SA" sz="2800" b="1" dirty="0" smtClean="0">
                <a:solidFill>
                  <a:srgbClr val="000066"/>
                </a:solidFill>
              </a:rPr>
              <a:t>4,6 مليون طن</a:t>
            </a:r>
            <a:r>
              <a:rPr lang="ar-SA" sz="2800" b="1" dirty="0" smtClean="0">
                <a:solidFill>
                  <a:srgbClr val="FF0000"/>
                </a:solidFill>
              </a:rPr>
              <a:t> </a:t>
            </a:r>
            <a:r>
              <a:rPr lang="ar-SA" sz="2800" b="1" dirty="0" smtClean="0"/>
              <a:t>من الطاقة كل ثانية</a:t>
            </a:r>
            <a:endParaRPr lang="ar-EG" sz="2800" b="1" dirty="0"/>
          </a:p>
        </p:txBody>
      </p:sp>
      <p:sp>
        <p:nvSpPr>
          <p:cNvPr id="6" name="Rectangle 5"/>
          <p:cNvSpPr/>
          <p:nvPr/>
        </p:nvSpPr>
        <p:spPr>
          <a:xfrm>
            <a:off x="0" y="1571612"/>
            <a:ext cx="3214678" cy="1815882"/>
          </a:xfrm>
          <a:prstGeom prst="rect">
            <a:avLst/>
          </a:prstGeom>
        </p:spPr>
        <p:txBody>
          <a:bodyPr wrap="square">
            <a:spAutoFit/>
          </a:bodyPr>
          <a:lstStyle/>
          <a:p>
            <a:pPr algn="justLow">
              <a:defRPr/>
            </a:pPr>
            <a:r>
              <a:rPr lang="ar-SA" sz="2800" b="1" dirty="0" smtClean="0"/>
              <a:t>ويستغرق خروج الطاقة من الشمس من قلبها إلى سطحها قرابة </a:t>
            </a:r>
            <a:r>
              <a:rPr lang="ar-SA" sz="2800" b="1" dirty="0" smtClean="0">
                <a:solidFill>
                  <a:srgbClr val="000066"/>
                </a:solidFill>
              </a:rPr>
              <a:t>المائة  ألف سنة</a:t>
            </a:r>
            <a:r>
              <a:rPr lang="ar-SA" sz="2800" b="1" dirty="0" smtClean="0"/>
              <a:t>.</a:t>
            </a:r>
            <a:endParaRPr lang="en-US" sz="2800" b="1" dirty="0" smtClean="0"/>
          </a:p>
        </p:txBody>
      </p:sp>
      <p:pic>
        <p:nvPicPr>
          <p:cNvPr id="7" name="صورة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762000" y="609600"/>
            <a:ext cx="7772400" cy="1371600"/>
          </a:xfrm>
        </p:spPr>
        <p:txBody>
          <a:bodyPr/>
          <a:lstStyle/>
          <a:p>
            <a:pPr marL="53975" eaLnBrk="1" hangingPunct="1"/>
            <a:r>
              <a:rPr lang="en-US" dirty="0" smtClean="0">
                <a:solidFill>
                  <a:srgbClr val="FF0000"/>
                </a:solidFill>
              </a:rPr>
              <a:t>Brightness and Luminosity</a:t>
            </a:r>
          </a:p>
        </p:txBody>
      </p:sp>
      <p:sp>
        <p:nvSpPr>
          <p:cNvPr id="25603" name="Text Box 3"/>
          <p:cNvSpPr txBox="1">
            <a:spLocks noChangeArrowheads="1"/>
          </p:cNvSpPr>
          <p:nvPr/>
        </p:nvSpPr>
        <p:spPr bwMode="auto">
          <a:xfrm>
            <a:off x="685800" y="2209800"/>
            <a:ext cx="7772400" cy="2893100"/>
          </a:xfrm>
          <a:prstGeom prst="rect">
            <a:avLst/>
          </a:prstGeom>
          <a:noFill/>
          <a:ln w="12700">
            <a:noFill/>
            <a:miter lim="800000"/>
            <a:headEnd type="none" w="sm" len="sm"/>
            <a:tailEnd type="none" w="sm" len="sm"/>
          </a:ln>
        </p:spPr>
        <p:txBody>
          <a:bodyPr wrap="square">
            <a:spAutoFit/>
          </a:bodyPr>
          <a:lstStyle/>
          <a:p>
            <a:pPr>
              <a:spcBef>
                <a:spcPct val="50000"/>
              </a:spcBef>
              <a:buFontTx/>
              <a:buChar char="•"/>
            </a:pPr>
            <a:r>
              <a:rPr lang="en-US" sz="2800" dirty="0"/>
              <a:t>Brightness: How bright a star appears</a:t>
            </a:r>
            <a:r>
              <a:rPr lang="en-US" sz="2800" dirty="0">
                <a:solidFill>
                  <a:schemeClr val="bg1"/>
                </a:solidFill>
              </a:rPr>
              <a:t>.</a:t>
            </a:r>
          </a:p>
          <a:p>
            <a:pPr>
              <a:spcBef>
                <a:spcPct val="50000"/>
              </a:spcBef>
            </a:pPr>
            <a:endParaRPr lang="en-US" sz="2800" dirty="0">
              <a:solidFill>
                <a:schemeClr val="bg1"/>
              </a:solidFill>
            </a:endParaRPr>
          </a:p>
          <a:p>
            <a:pPr>
              <a:spcBef>
                <a:spcPct val="50000"/>
              </a:spcBef>
              <a:buFontTx/>
              <a:buChar char="•"/>
            </a:pPr>
            <a:endParaRPr lang="en-US" sz="2800" dirty="0">
              <a:solidFill>
                <a:schemeClr val="bg1"/>
              </a:solidFill>
            </a:endParaRPr>
          </a:p>
          <a:p>
            <a:pPr>
              <a:spcBef>
                <a:spcPct val="50000"/>
              </a:spcBef>
              <a:buFontTx/>
              <a:buChar char="•"/>
            </a:pPr>
            <a:r>
              <a:rPr lang="en-US" sz="2800" dirty="0"/>
              <a:t>Luminosity: How much light the star is actually giving off.</a:t>
            </a:r>
            <a:endParaRPr lang="en-US" dirty="0"/>
          </a:p>
        </p:txBody>
      </p:sp>
      <p:sp>
        <p:nvSpPr>
          <p:cNvPr id="160772" name="Oval 4"/>
          <p:cNvSpPr>
            <a:spLocks noChangeArrowheads="1"/>
          </p:cNvSpPr>
          <p:nvPr/>
        </p:nvSpPr>
        <p:spPr bwMode="auto">
          <a:xfrm>
            <a:off x="457200" y="2057400"/>
            <a:ext cx="1981200" cy="762000"/>
          </a:xfrm>
          <a:prstGeom prst="ellipse">
            <a:avLst/>
          </a:prstGeom>
          <a:noFill/>
          <a:ln w="28575">
            <a:solidFill>
              <a:srgbClr val="FF3300"/>
            </a:solidFill>
            <a:round/>
            <a:headEnd type="none" w="sm" len="sm"/>
            <a:tailEnd type="none" w="sm" len="sm"/>
          </a:ln>
        </p:spPr>
        <p:txBody>
          <a:bodyPr wrap="none" anchor="ctr"/>
          <a:lstStyle/>
          <a:p>
            <a:endParaRPr lang="ar-EG"/>
          </a:p>
        </p:txBody>
      </p:sp>
      <p:grpSp>
        <p:nvGrpSpPr>
          <p:cNvPr id="2" name="Group 5"/>
          <p:cNvGrpSpPr>
            <a:grpSpLocks/>
          </p:cNvGrpSpPr>
          <p:nvPr/>
        </p:nvGrpSpPr>
        <p:grpSpPr bwMode="auto">
          <a:xfrm>
            <a:off x="2209800" y="2667000"/>
            <a:ext cx="5105400" cy="1458913"/>
            <a:chOff x="1392" y="1680"/>
            <a:chExt cx="3216" cy="919"/>
          </a:xfrm>
        </p:grpSpPr>
        <p:sp>
          <p:nvSpPr>
            <p:cNvPr id="25611" name="AutoShape 6"/>
            <p:cNvSpPr>
              <a:spLocks noChangeArrowheads="1"/>
            </p:cNvSpPr>
            <p:nvPr/>
          </p:nvSpPr>
          <p:spPr bwMode="auto">
            <a:xfrm flipV="1">
              <a:off x="1392" y="1680"/>
              <a:ext cx="672" cy="62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9 w 21600"/>
                <a:gd name="T13" fmla="*/ 5019 h 21600"/>
                <a:gd name="T14" fmla="*/ 20475 w 21600"/>
                <a:gd name="T15" fmla="*/ 7131 h 21600"/>
              </a:gdLst>
              <a:ahLst/>
              <a:cxnLst>
                <a:cxn ang="T8">
                  <a:pos x="T0" y="T1"/>
                </a:cxn>
                <a:cxn ang="T9">
                  <a:pos x="T2" y="T3"/>
                </a:cxn>
                <a:cxn ang="T10">
                  <a:pos x="T4" y="T5"/>
                </a:cxn>
                <a:cxn ang="T11">
                  <a:pos x="T6" y="T7"/>
                </a:cxn>
              </a:cxnLst>
              <a:rect l="T12" t="T13" r="T14" b="T15"/>
              <a:pathLst>
                <a:path w="21600" h="21600">
                  <a:moveTo>
                    <a:pt x="21600" y="6079"/>
                  </a:moveTo>
                  <a:lnTo>
                    <a:pt x="15107" y="0"/>
                  </a:lnTo>
                  <a:lnTo>
                    <a:pt x="15107" y="5019"/>
                  </a:lnTo>
                  <a:lnTo>
                    <a:pt x="12427" y="5019"/>
                  </a:lnTo>
                  <a:cubicBezTo>
                    <a:pt x="5564" y="5019"/>
                    <a:pt x="0" y="8215"/>
                    <a:pt x="0" y="12158"/>
                  </a:cubicBezTo>
                  <a:lnTo>
                    <a:pt x="0" y="21600"/>
                  </a:lnTo>
                  <a:lnTo>
                    <a:pt x="2167" y="21600"/>
                  </a:lnTo>
                  <a:lnTo>
                    <a:pt x="2167" y="12158"/>
                  </a:lnTo>
                  <a:cubicBezTo>
                    <a:pt x="2167" y="9386"/>
                    <a:pt x="6761" y="7139"/>
                    <a:pt x="12427" y="7139"/>
                  </a:cubicBezTo>
                  <a:lnTo>
                    <a:pt x="15107" y="7139"/>
                  </a:lnTo>
                  <a:lnTo>
                    <a:pt x="15107" y="12158"/>
                  </a:lnTo>
                  <a:close/>
                </a:path>
              </a:pathLst>
            </a:custGeom>
            <a:solidFill>
              <a:srgbClr val="FF3300"/>
            </a:solidFill>
            <a:ln w="12700">
              <a:solidFill>
                <a:srgbClr val="FF3300"/>
              </a:solidFill>
              <a:miter lim="800000"/>
              <a:headEnd type="none" w="sm" len="sm"/>
              <a:tailEnd type="none" w="sm" len="sm"/>
            </a:ln>
          </p:spPr>
          <p:txBody>
            <a:bodyPr wrap="none" anchor="ctr"/>
            <a:lstStyle/>
            <a:p>
              <a:endParaRPr lang="ar-EG"/>
            </a:p>
          </p:txBody>
        </p:sp>
        <p:sp>
          <p:nvSpPr>
            <p:cNvPr id="25612" name="Text Box 7"/>
            <p:cNvSpPr txBox="1">
              <a:spLocks noChangeArrowheads="1"/>
            </p:cNvSpPr>
            <p:nvPr/>
          </p:nvSpPr>
          <p:spPr bwMode="auto">
            <a:xfrm>
              <a:off x="2160" y="1920"/>
              <a:ext cx="2448" cy="679"/>
            </a:xfrm>
            <a:prstGeom prst="rect">
              <a:avLst/>
            </a:prstGeom>
            <a:noFill/>
            <a:ln w="12700">
              <a:noFill/>
              <a:miter lim="800000"/>
              <a:headEnd type="none" w="sm" len="sm"/>
              <a:tailEnd type="none" w="sm" len="sm"/>
            </a:ln>
          </p:spPr>
          <p:txBody>
            <a:bodyPr>
              <a:spAutoFit/>
            </a:bodyPr>
            <a:lstStyle/>
            <a:p>
              <a:pPr>
                <a:spcBef>
                  <a:spcPct val="50000"/>
                </a:spcBef>
              </a:pPr>
              <a:r>
                <a:rPr lang="en-US" sz="3200" b="1">
                  <a:solidFill>
                    <a:srgbClr val="002060"/>
                  </a:solidFill>
                </a:rPr>
                <a:t>Apparent Magnitude</a:t>
              </a:r>
              <a:endParaRPr lang="en-US" sz="3200">
                <a:solidFill>
                  <a:srgbClr val="002060"/>
                </a:solidFill>
              </a:endParaRPr>
            </a:p>
          </p:txBody>
        </p:sp>
      </p:grpSp>
      <p:sp>
        <p:nvSpPr>
          <p:cNvPr id="160776" name="Oval 8"/>
          <p:cNvSpPr>
            <a:spLocks noChangeArrowheads="1"/>
          </p:cNvSpPr>
          <p:nvPr/>
        </p:nvSpPr>
        <p:spPr bwMode="auto">
          <a:xfrm>
            <a:off x="457200" y="3962400"/>
            <a:ext cx="2057400" cy="685800"/>
          </a:xfrm>
          <a:prstGeom prst="ellipse">
            <a:avLst/>
          </a:prstGeom>
          <a:noFill/>
          <a:ln w="28575">
            <a:solidFill>
              <a:srgbClr val="FF3300"/>
            </a:solidFill>
            <a:round/>
            <a:headEnd type="none" w="sm" len="sm"/>
            <a:tailEnd type="none" w="sm" len="sm"/>
          </a:ln>
        </p:spPr>
        <p:txBody>
          <a:bodyPr wrap="none" anchor="ctr"/>
          <a:lstStyle/>
          <a:p>
            <a:endParaRPr lang="ar-EG"/>
          </a:p>
        </p:txBody>
      </p:sp>
      <p:grpSp>
        <p:nvGrpSpPr>
          <p:cNvPr id="3" name="Group 9"/>
          <p:cNvGrpSpPr>
            <a:grpSpLocks/>
          </p:cNvGrpSpPr>
          <p:nvPr/>
        </p:nvGrpSpPr>
        <p:grpSpPr bwMode="auto">
          <a:xfrm>
            <a:off x="2209800" y="4572000"/>
            <a:ext cx="5105400" cy="1458913"/>
            <a:chOff x="1392" y="2880"/>
            <a:chExt cx="3216" cy="919"/>
          </a:xfrm>
        </p:grpSpPr>
        <p:sp>
          <p:nvSpPr>
            <p:cNvPr id="25609" name="AutoShape 10"/>
            <p:cNvSpPr>
              <a:spLocks noChangeArrowheads="1"/>
            </p:cNvSpPr>
            <p:nvPr/>
          </p:nvSpPr>
          <p:spPr bwMode="auto">
            <a:xfrm flipV="1">
              <a:off x="1392" y="2880"/>
              <a:ext cx="672" cy="624"/>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5898240 60000 65536"/>
                <a:gd name="T10" fmla="*/ 5898240 60000 65536"/>
                <a:gd name="T11" fmla="*/ 0 60000 65536"/>
                <a:gd name="T12" fmla="*/ 12439 w 21600"/>
                <a:gd name="T13" fmla="*/ 5019 h 21600"/>
                <a:gd name="T14" fmla="*/ 20475 w 21600"/>
                <a:gd name="T15" fmla="*/ 7131 h 21600"/>
              </a:gdLst>
              <a:ahLst/>
              <a:cxnLst>
                <a:cxn ang="T8">
                  <a:pos x="T0" y="T1"/>
                </a:cxn>
                <a:cxn ang="T9">
                  <a:pos x="T2" y="T3"/>
                </a:cxn>
                <a:cxn ang="T10">
                  <a:pos x="T4" y="T5"/>
                </a:cxn>
                <a:cxn ang="T11">
                  <a:pos x="T6" y="T7"/>
                </a:cxn>
              </a:cxnLst>
              <a:rect l="T12" t="T13" r="T14" b="T15"/>
              <a:pathLst>
                <a:path w="21600" h="21600">
                  <a:moveTo>
                    <a:pt x="21600" y="6079"/>
                  </a:moveTo>
                  <a:lnTo>
                    <a:pt x="15107" y="0"/>
                  </a:lnTo>
                  <a:lnTo>
                    <a:pt x="15107" y="5019"/>
                  </a:lnTo>
                  <a:lnTo>
                    <a:pt x="12427" y="5019"/>
                  </a:lnTo>
                  <a:cubicBezTo>
                    <a:pt x="5564" y="5019"/>
                    <a:pt x="0" y="8215"/>
                    <a:pt x="0" y="12158"/>
                  </a:cubicBezTo>
                  <a:lnTo>
                    <a:pt x="0" y="21600"/>
                  </a:lnTo>
                  <a:lnTo>
                    <a:pt x="2167" y="21600"/>
                  </a:lnTo>
                  <a:lnTo>
                    <a:pt x="2167" y="12158"/>
                  </a:lnTo>
                  <a:cubicBezTo>
                    <a:pt x="2167" y="9386"/>
                    <a:pt x="6761" y="7139"/>
                    <a:pt x="12427" y="7139"/>
                  </a:cubicBezTo>
                  <a:lnTo>
                    <a:pt x="15107" y="7139"/>
                  </a:lnTo>
                  <a:lnTo>
                    <a:pt x="15107" y="12158"/>
                  </a:lnTo>
                  <a:close/>
                </a:path>
              </a:pathLst>
            </a:custGeom>
            <a:solidFill>
              <a:srgbClr val="FF3300"/>
            </a:solidFill>
            <a:ln w="12700">
              <a:solidFill>
                <a:srgbClr val="FF3300"/>
              </a:solidFill>
              <a:miter lim="800000"/>
              <a:headEnd type="none" w="sm" len="sm"/>
              <a:tailEnd type="none" w="sm" len="sm"/>
            </a:ln>
          </p:spPr>
          <p:txBody>
            <a:bodyPr wrap="none" anchor="ctr"/>
            <a:lstStyle/>
            <a:p>
              <a:endParaRPr lang="ar-EG"/>
            </a:p>
          </p:txBody>
        </p:sp>
        <p:sp>
          <p:nvSpPr>
            <p:cNvPr id="25610" name="Text Box 11"/>
            <p:cNvSpPr txBox="1">
              <a:spLocks noChangeArrowheads="1"/>
            </p:cNvSpPr>
            <p:nvPr/>
          </p:nvSpPr>
          <p:spPr bwMode="auto">
            <a:xfrm>
              <a:off x="2160" y="3120"/>
              <a:ext cx="2448" cy="679"/>
            </a:xfrm>
            <a:prstGeom prst="rect">
              <a:avLst/>
            </a:prstGeom>
            <a:noFill/>
            <a:ln w="12700">
              <a:noFill/>
              <a:miter lim="800000"/>
              <a:headEnd type="none" w="sm" len="sm"/>
              <a:tailEnd type="none" w="sm" len="sm"/>
            </a:ln>
          </p:spPr>
          <p:txBody>
            <a:bodyPr>
              <a:spAutoFit/>
            </a:bodyPr>
            <a:lstStyle/>
            <a:p>
              <a:pPr>
                <a:spcBef>
                  <a:spcPct val="50000"/>
                </a:spcBef>
              </a:pPr>
              <a:r>
                <a:rPr lang="en-US" sz="3200" b="1">
                  <a:solidFill>
                    <a:srgbClr val="002060"/>
                  </a:solidFill>
                </a:rPr>
                <a:t>Absolute Magnitude</a:t>
              </a:r>
              <a:endParaRPr lang="en-US" sz="3200">
                <a:solidFill>
                  <a:srgbClr val="002060"/>
                </a:solidFill>
              </a:endParaRPr>
            </a:p>
          </p:txBody>
        </p:sp>
      </p:grpSp>
      <p:sp>
        <p:nvSpPr>
          <p:cNvPr id="25608" name="Rectangle 11"/>
          <p:cNvSpPr>
            <a:spLocks noChangeArrowheads="1"/>
          </p:cNvSpPr>
          <p:nvPr/>
        </p:nvSpPr>
        <p:spPr bwMode="auto">
          <a:xfrm>
            <a:off x="2286000" y="1571625"/>
            <a:ext cx="5572125" cy="369888"/>
          </a:xfrm>
          <a:prstGeom prst="rect">
            <a:avLst/>
          </a:prstGeom>
          <a:noFill/>
          <a:ln w="9525">
            <a:noFill/>
            <a:miter lim="800000"/>
            <a:headEnd/>
            <a:tailEnd/>
          </a:ln>
        </p:spPr>
        <p:txBody>
          <a:bodyPr>
            <a:spAutoFit/>
          </a:bodyPr>
          <a:lstStyle/>
          <a:p>
            <a:r>
              <a:rPr lang="en-US" b="1">
                <a:solidFill>
                  <a:srgbClr val="002060"/>
                </a:solidFill>
              </a:rPr>
              <a:t>The sun is a standard reference: L</a:t>
            </a:r>
            <a:r>
              <a:rPr lang="en-US" b="1" baseline="-25000">
                <a:solidFill>
                  <a:srgbClr val="002060"/>
                </a:solidFill>
              </a:rPr>
              <a:t>sun</a:t>
            </a:r>
            <a:r>
              <a:rPr lang="en-US" b="1">
                <a:solidFill>
                  <a:srgbClr val="002060"/>
                </a:solidFill>
              </a:rPr>
              <a:t> = 4·10</a:t>
            </a:r>
            <a:r>
              <a:rPr lang="en-US" b="1" baseline="30000">
                <a:solidFill>
                  <a:srgbClr val="002060"/>
                </a:solidFill>
              </a:rPr>
              <a:t>26 </a:t>
            </a:r>
            <a:r>
              <a:rPr lang="en-US" b="1">
                <a:solidFill>
                  <a:srgbClr val="002060"/>
                </a:solidFill>
              </a:rPr>
              <a:t>J/s</a:t>
            </a:r>
            <a:endParaRPr lang="ar-EG" b="1">
              <a:solidFill>
                <a:srgbClr val="002060"/>
              </a:solidFill>
            </a:endParaRPr>
          </a:p>
        </p:txBody>
      </p:sp>
      <p:pic>
        <p:nvPicPr>
          <p:cNvPr id="13" name="صورة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07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607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animBg="1"/>
      <p:bldP spid="160776"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4"/>
          <a:srcRect/>
          <a:stretch>
            <a:fillRect/>
          </a:stretch>
        </p:blipFill>
        <p:spPr bwMode="auto">
          <a:xfrm>
            <a:off x="-142908" y="1071546"/>
            <a:ext cx="8244820" cy="5786454"/>
          </a:xfrm>
          <a:prstGeom prst="rect">
            <a:avLst/>
          </a:prstGeom>
          <a:noFill/>
          <a:ln w="9525">
            <a:noFill/>
            <a:miter lim="800000"/>
            <a:headEnd/>
            <a:tailEnd/>
          </a:ln>
          <a:effectLst/>
        </p:spPr>
      </p:pic>
      <p:graphicFrame>
        <p:nvGraphicFramePr>
          <p:cNvPr id="185346" name="Object 5"/>
          <p:cNvGraphicFramePr>
            <a:graphicFrameLocks noChangeAspect="1"/>
          </p:cNvGraphicFramePr>
          <p:nvPr/>
        </p:nvGraphicFramePr>
        <p:xfrm>
          <a:off x="1285852" y="3214686"/>
          <a:ext cx="4448175" cy="485775"/>
        </p:xfrm>
        <a:graphic>
          <a:graphicData uri="http://schemas.openxmlformats.org/presentationml/2006/ole">
            <mc:AlternateContent xmlns:mc="http://schemas.openxmlformats.org/markup-compatibility/2006">
              <mc:Choice xmlns:v="urn:schemas-microsoft-com:vml" Requires="v">
                <p:oleObj spid="_x0000_s185351" name="Package" r:id="rId5" imgW="4448160" imgH="485640" progId="Package">
                  <p:embed/>
                </p:oleObj>
              </mc:Choice>
              <mc:Fallback>
                <p:oleObj name="Package" r:id="rId5" imgW="4448160" imgH="485640" progId="Package">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5852" y="3214686"/>
                        <a:ext cx="44481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6"/>
          <p:cNvSpPr/>
          <p:nvPr/>
        </p:nvSpPr>
        <p:spPr>
          <a:xfrm>
            <a:off x="0" y="1928802"/>
            <a:ext cx="7858148" cy="1077218"/>
          </a:xfrm>
          <a:prstGeom prst="rect">
            <a:avLst/>
          </a:prstGeom>
        </p:spPr>
        <p:txBody>
          <a:bodyPr wrap="square">
            <a:spAutoFit/>
          </a:bodyPr>
          <a:lstStyle/>
          <a:p>
            <a:pPr algn="ctr"/>
            <a:r>
              <a:rPr lang="ar-EG" sz="3200" b="1" dirty="0" smtClean="0">
                <a:solidFill>
                  <a:srgbClr val="FFFF00"/>
                </a:solidFill>
              </a:rPr>
              <a:t>{وَالشَّمْسُ تَجْرِي لِمُسْتَقَرٍّ لَّهَا ذَلِكَ تَقْدِيرُ الْعَزِيزِ الْعَلِيمِ }</a:t>
            </a:r>
            <a:br>
              <a:rPr lang="ar-EG" sz="3200" b="1" dirty="0" smtClean="0">
                <a:solidFill>
                  <a:srgbClr val="FFFF00"/>
                </a:solidFill>
              </a:rPr>
            </a:br>
            <a:r>
              <a:rPr lang="ar-EG" sz="3200" b="1" dirty="0" smtClean="0">
                <a:solidFill>
                  <a:srgbClr val="FFFF00"/>
                </a:solidFill>
              </a:rPr>
              <a:t>يس38</a:t>
            </a:r>
            <a:endParaRPr lang="ar-EG" sz="3200" dirty="0">
              <a:solidFill>
                <a:srgbClr val="FFFF00"/>
              </a:solidFill>
            </a:endParaRPr>
          </a:p>
        </p:txBody>
      </p:sp>
      <p:sp>
        <p:nvSpPr>
          <p:cNvPr id="6" name="Rectangle 5"/>
          <p:cNvSpPr/>
          <p:nvPr/>
        </p:nvSpPr>
        <p:spPr>
          <a:xfrm>
            <a:off x="214282" y="4143380"/>
            <a:ext cx="7715304" cy="2062103"/>
          </a:xfrm>
          <a:prstGeom prst="rect">
            <a:avLst/>
          </a:prstGeom>
        </p:spPr>
        <p:txBody>
          <a:bodyPr wrap="square">
            <a:spAutoFit/>
          </a:bodyPr>
          <a:lstStyle/>
          <a:p>
            <a:pPr algn="just" rtl="0"/>
            <a:r>
              <a:rPr lang="en-US" sz="3200" b="1" dirty="0" smtClean="0">
                <a:solidFill>
                  <a:srgbClr val="0070C0"/>
                </a:solidFill>
              </a:rPr>
              <a:t>And the </a:t>
            </a:r>
            <a:r>
              <a:rPr lang="en-US" sz="3200" b="1" dirty="0" smtClean="0">
                <a:solidFill>
                  <a:srgbClr val="FFFF00"/>
                </a:solidFill>
              </a:rPr>
              <a:t>sun runs </a:t>
            </a:r>
            <a:r>
              <a:rPr lang="en-US" sz="3200" b="1" dirty="0" smtClean="0">
                <a:solidFill>
                  <a:srgbClr val="0070C0"/>
                </a:solidFill>
              </a:rPr>
              <a:t>its course for a period determined for it; that is the decree of (Him), the Exalted in Might, the All-Knowing.</a:t>
            </a:r>
            <a:endParaRPr lang="ar-EG" sz="3200" b="1" dirty="0">
              <a:solidFill>
                <a:srgbClr val="0070C0"/>
              </a:solidFill>
            </a:endParaRPr>
          </a:p>
        </p:txBody>
      </p:sp>
      <p:pic>
        <p:nvPicPr>
          <p:cNvPr id="8" name="صورة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5" descr="fullmoon1"/>
          <p:cNvPicPr>
            <a:picLocks noChangeAspect="1" noChangeArrowheads="1"/>
          </p:cNvPicPr>
          <p:nvPr/>
        </p:nvPicPr>
        <p:blipFill>
          <a:blip r:embed="rId3"/>
          <a:srcRect/>
          <a:stretch>
            <a:fillRect/>
          </a:stretch>
        </p:blipFill>
        <p:spPr bwMode="auto">
          <a:xfrm>
            <a:off x="0" y="1092143"/>
            <a:ext cx="6500826" cy="5765856"/>
          </a:xfrm>
          <a:prstGeom prst="rect">
            <a:avLst/>
          </a:prstGeom>
          <a:noFill/>
          <a:ln w="9525">
            <a:noFill/>
            <a:miter lim="800000"/>
            <a:headEnd/>
            <a:tailEnd/>
          </a:ln>
        </p:spPr>
      </p:pic>
      <p:sp>
        <p:nvSpPr>
          <p:cNvPr id="4" name="Rectangle 3"/>
          <p:cNvSpPr/>
          <p:nvPr/>
        </p:nvSpPr>
        <p:spPr>
          <a:xfrm>
            <a:off x="6500826" y="1142984"/>
            <a:ext cx="1571636" cy="138499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a:r>
              <a:rPr lang="ar-EG" sz="2800" b="1" dirty="0" smtClean="0">
                <a:cs typeface="Simplified Arabic" pitchFamily="2" charset="-78"/>
              </a:rPr>
              <a:t>{وَالْقَمَرِ إِذَا تَلَاهَا}</a:t>
            </a:r>
          </a:p>
          <a:p>
            <a:pPr algn="just"/>
            <a:r>
              <a:rPr lang="ar-EG" sz="2800" b="1" dirty="0" smtClean="0">
                <a:cs typeface="Simplified Arabic" pitchFamily="2" charset="-78"/>
              </a:rPr>
              <a:t>الشمس2</a:t>
            </a:r>
            <a:endParaRPr lang="ar-EG" sz="2800" dirty="0"/>
          </a:p>
        </p:txBody>
      </p:sp>
      <p:pic>
        <p:nvPicPr>
          <p:cNvPr id="5" name="Picture 2"/>
          <p:cNvPicPr>
            <a:picLocks noChangeAspect="1" noChangeArrowheads="1"/>
          </p:cNvPicPr>
          <p:nvPr/>
        </p:nvPicPr>
        <p:blipFill>
          <a:blip r:embed="rId4"/>
          <a:srcRect/>
          <a:stretch>
            <a:fillRect/>
          </a:stretch>
        </p:blipFill>
        <p:spPr bwMode="auto">
          <a:xfrm>
            <a:off x="1857356" y="2717062"/>
            <a:ext cx="6215106" cy="4140961"/>
          </a:xfrm>
          <a:prstGeom prst="rect">
            <a:avLst/>
          </a:prstGeom>
          <a:noFill/>
        </p:spPr>
      </p:pic>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3" descr="MoonPhases"/>
          <p:cNvPicPr>
            <a:picLocks noChangeAspect="1" noChangeArrowheads="1"/>
          </p:cNvPicPr>
          <p:nvPr/>
        </p:nvPicPr>
        <p:blipFill>
          <a:blip r:embed="rId4"/>
          <a:srcRect b="10588"/>
          <a:stretch>
            <a:fillRect/>
          </a:stretch>
        </p:blipFill>
        <p:spPr bwMode="auto">
          <a:xfrm>
            <a:off x="0" y="1428713"/>
            <a:ext cx="8095486" cy="5429287"/>
          </a:xfrm>
          <a:prstGeom prst="rect">
            <a:avLst/>
          </a:prstGeom>
          <a:noFill/>
          <a:ln w="9525">
            <a:noFill/>
            <a:miter lim="800000"/>
            <a:headEnd/>
            <a:tailEnd/>
          </a:ln>
        </p:spPr>
      </p:pic>
      <p:pic>
        <p:nvPicPr>
          <p:cNvPr id="3" name="Picture 3"/>
          <p:cNvPicPr>
            <a:picLocks noChangeAspect="1" noChangeArrowheads="1"/>
          </p:cNvPicPr>
          <p:nvPr/>
        </p:nvPicPr>
        <p:blipFill>
          <a:blip r:embed="rId5"/>
          <a:srcRect/>
          <a:stretch>
            <a:fillRect/>
          </a:stretch>
        </p:blipFill>
        <p:spPr bwMode="auto">
          <a:xfrm>
            <a:off x="4714876" y="1357298"/>
            <a:ext cx="3357586" cy="2773067"/>
          </a:xfrm>
          <a:prstGeom prst="rect">
            <a:avLst/>
          </a:prstGeom>
          <a:noFill/>
          <a:ln w="9525">
            <a:noFill/>
            <a:miter lim="800000"/>
            <a:headEnd/>
            <a:tailEnd/>
          </a:ln>
          <a:effectLst/>
        </p:spPr>
      </p:pic>
      <p:pic>
        <p:nvPicPr>
          <p:cNvPr id="4" name="Picture 2"/>
          <p:cNvPicPr>
            <a:picLocks noChangeAspect="1" noChangeArrowheads="1"/>
          </p:cNvPicPr>
          <p:nvPr/>
        </p:nvPicPr>
        <p:blipFill>
          <a:blip r:embed="rId6"/>
          <a:srcRect/>
          <a:stretch>
            <a:fillRect/>
          </a:stretch>
        </p:blipFill>
        <p:spPr bwMode="auto">
          <a:xfrm>
            <a:off x="4714876" y="4339834"/>
            <a:ext cx="3357586" cy="2518190"/>
          </a:xfrm>
          <a:prstGeom prst="rect">
            <a:avLst/>
          </a:prstGeom>
          <a:noFill/>
          <a:ln w="9525">
            <a:noFill/>
            <a:miter lim="800000"/>
            <a:headEnd/>
            <a:tailEnd/>
          </a:ln>
          <a:effectLst/>
        </p:spPr>
      </p:pic>
      <p:sp>
        <p:nvSpPr>
          <p:cNvPr id="5" name="Rectangle 4"/>
          <p:cNvSpPr/>
          <p:nvPr/>
        </p:nvSpPr>
        <p:spPr>
          <a:xfrm>
            <a:off x="142844" y="1428736"/>
            <a:ext cx="7715304" cy="584775"/>
          </a:xfrm>
          <a:prstGeom prst="rect">
            <a:avLst/>
          </a:prstGeom>
        </p:spPr>
        <p:txBody>
          <a:bodyPr wrap="square">
            <a:spAutoFit/>
          </a:bodyPr>
          <a:lstStyle/>
          <a:p>
            <a:pPr algn="just"/>
            <a:r>
              <a:rPr lang="ar-EG" sz="3200" b="1" dirty="0" smtClean="0">
                <a:solidFill>
                  <a:srgbClr val="FFFF00"/>
                </a:solidFill>
              </a:rPr>
              <a:t>{وَجَعَلَ الْقَمَرَ فِيهِنَّ نُوراً وَجَعَلَ الشَّمْسَ سِرَاجاً }نوح16</a:t>
            </a:r>
          </a:p>
        </p:txBody>
      </p:sp>
      <p:sp>
        <p:nvSpPr>
          <p:cNvPr id="6" name="Rectangle 5"/>
          <p:cNvSpPr/>
          <p:nvPr/>
        </p:nvSpPr>
        <p:spPr>
          <a:xfrm>
            <a:off x="714348" y="3187013"/>
            <a:ext cx="3571900" cy="1384995"/>
          </a:xfrm>
          <a:prstGeom prst="rect">
            <a:avLst/>
          </a:prstGeom>
        </p:spPr>
        <p:txBody>
          <a:bodyPr wrap="square">
            <a:spAutoFit/>
          </a:bodyPr>
          <a:lstStyle/>
          <a:p>
            <a:pPr algn="just"/>
            <a:r>
              <a:rPr lang="ar-EG" sz="2800" b="1" dirty="0" smtClean="0">
                <a:solidFill>
                  <a:schemeClr val="bg1"/>
                </a:solidFill>
              </a:rPr>
              <a:t>قال ابن عباس وابن عمر: وجه يضىء لأهل الأرض وظهره يضىء لأهل السماء.</a:t>
            </a:r>
          </a:p>
        </p:txBody>
      </p:sp>
      <p:graphicFrame>
        <p:nvGraphicFramePr>
          <p:cNvPr id="186370" name="Object 2"/>
          <p:cNvGraphicFramePr>
            <a:graphicFrameLocks noChangeAspect="1"/>
          </p:cNvGraphicFramePr>
          <p:nvPr/>
        </p:nvGraphicFramePr>
        <p:xfrm>
          <a:off x="1357290" y="4357694"/>
          <a:ext cx="2286000" cy="528639"/>
        </p:xfrm>
        <a:graphic>
          <a:graphicData uri="http://schemas.openxmlformats.org/presentationml/2006/ole">
            <mc:AlternateContent xmlns:mc="http://schemas.openxmlformats.org/markup-compatibility/2006">
              <mc:Choice xmlns:v="urn:schemas-microsoft-com:vml" Requires="v">
                <p:oleObj spid="_x0000_s186375" name="Package" r:id="rId7" imgW="2286000" imgH="485640" progId="Package">
                  <p:embed/>
                </p:oleObj>
              </mc:Choice>
              <mc:Fallback>
                <p:oleObj name="Package" r:id="rId7" imgW="2286000" imgH="485640" progId="Package">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7290" y="4357694"/>
                        <a:ext cx="2286000" cy="528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ctangle 7"/>
          <p:cNvSpPr/>
          <p:nvPr/>
        </p:nvSpPr>
        <p:spPr>
          <a:xfrm>
            <a:off x="857224" y="2097937"/>
            <a:ext cx="6929486" cy="830997"/>
          </a:xfrm>
          <a:prstGeom prst="rect">
            <a:avLst/>
          </a:prstGeom>
        </p:spPr>
        <p:txBody>
          <a:bodyPr wrap="square">
            <a:spAutoFit/>
          </a:bodyPr>
          <a:lstStyle/>
          <a:p>
            <a:pPr algn="just" rtl="0"/>
            <a:r>
              <a:rPr lang="en-US" sz="2400" b="1" dirty="0" smtClean="0">
                <a:solidFill>
                  <a:srgbClr val="FF0000"/>
                </a:solidFill>
              </a:rPr>
              <a:t>"`And made the moon a light in their midst, and made the sun as a (Glorious) Lamp? Noah 16</a:t>
            </a:r>
            <a:endParaRPr lang="ar-EG" sz="2400" b="1" dirty="0">
              <a:solidFill>
                <a:srgbClr val="FF0000"/>
              </a:solidFill>
            </a:endParaRPr>
          </a:p>
        </p:txBody>
      </p:sp>
      <p:pic>
        <p:nvPicPr>
          <p:cNvPr id="9" name="صورة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graphicFrame>
        <p:nvGraphicFramePr>
          <p:cNvPr id="184323" name="Object 2"/>
          <p:cNvGraphicFramePr>
            <a:graphicFrameLocks noChangeAspect="1"/>
          </p:cNvGraphicFramePr>
          <p:nvPr/>
        </p:nvGraphicFramePr>
        <p:xfrm>
          <a:off x="5357818" y="1142984"/>
          <a:ext cx="2630484" cy="2059263"/>
        </p:xfrm>
        <a:graphic>
          <a:graphicData uri="http://schemas.openxmlformats.org/presentationml/2006/ole">
            <mc:AlternateContent xmlns:mc="http://schemas.openxmlformats.org/markup-compatibility/2006">
              <mc:Choice xmlns:v="urn:schemas-microsoft-com:vml" Requires="v">
                <p:oleObj spid="_x0000_s184346" name="Bitmap Image" r:id="rId4" imgW="2019048" imgH="1580952" progId="PBrush">
                  <p:embed/>
                </p:oleObj>
              </mc:Choice>
              <mc:Fallback>
                <p:oleObj name="Bitmap Image" r:id="rId4" imgW="2019048" imgH="1580952" progId="PBrush">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7818" y="1142984"/>
                        <a:ext cx="2630484" cy="2059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 name="Picture 2" descr="51_447_Moon_Origin5Hrs"/>
          <p:cNvPicPr>
            <a:picLocks noChangeAspect="1" noChangeArrowheads="1"/>
          </p:cNvPicPr>
          <p:nvPr/>
        </p:nvPicPr>
        <p:blipFill>
          <a:blip r:embed="rId6"/>
          <a:srcRect/>
          <a:stretch>
            <a:fillRect/>
          </a:stretch>
        </p:blipFill>
        <p:spPr bwMode="auto">
          <a:xfrm>
            <a:off x="71406" y="1140468"/>
            <a:ext cx="3000396" cy="2288532"/>
          </a:xfrm>
          <a:prstGeom prst="rect">
            <a:avLst/>
          </a:prstGeom>
          <a:noFill/>
          <a:ln w="9525">
            <a:noFill/>
            <a:miter lim="800000"/>
            <a:headEnd/>
            <a:tailEnd/>
          </a:ln>
        </p:spPr>
      </p:pic>
      <p:pic>
        <p:nvPicPr>
          <p:cNvPr id="5" name="Picture 5" descr="fullmoon1"/>
          <p:cNvPicPr>
            <a:picLocks noChangeAspect="1" noChangeArrowheads="1"/>
          </p:cNvPicPr>
          <p:nvPr/>
        </p:nvPicPr>
        <p:blipFill>
          <a:blip r:embed="rId7"/>
          <a:srcRect/>
          <a:stretch>
            <a:fillRect/>
          </a:stretch>
        </p:blipFill>
        <p:spPr bwMode="auto">
          <a:xfrm>
            <a:off x="5357818" y="4071942"/>
            <a:ext cx="2743200" cy="2738437"/>
          </a:xfrm>
          <a:prstGeom prst="rect">
            <a:avLst/>
          </a:prstGeom>
          <a:noFill/>
          <a:ln w="9525">
            <a:noFill/>
            <a:miter lim="800000"/>
            <a:headEnd/>
            <a:tailEnd/>
          </a:ln>
        </p:spPr>
      </p:pic>
      <p:graphicFrame>
        <p:nvGraphicFramePr>
          <p:cNvPr id="184324" name="Object 2"/>
          <p:cNvGraphicFramePr>
            <a:graphicFrameLocks noChangeAspect="1"/>
          </p:cNvGraphicFramePr>
          <p:nvPr/>
        </p:nvGraphicFramePr>
        <p:xfrm>
          <a:off x="-32" y="4170386"/>
          <a:ext cx="3924300" cy="2616200"/>
        </p:xfrm>
        <a:graphic>
          <a:graphicData uri="http://schemas.openxmlformats.org/presentationml/2006/ole">
            <mc:AlternateContent xmlns:mc="http://schemas.openxmlformats.org/markup-compatibility/2006">
              <mc:Choice xmlns:v="urn:schemas-microsoft-com:vml" Requires="v">
                <p:oleObj spid="_x0000_s184347" name="Bitmap Image" r:id="rId8" imgW="7314286" imgH="4877481" progId="PBrush">
                  <p:embed/>
                </p:oleObj>
              </mc:Choice>
              <mc:Fallback>
                <p:oleObj name="Bitmap Image" r:id="rId8" imgW="7314286" imgH="4877481" progId="PBrush">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 y="4170386"/>
                        <a:ext cx="3924300" cy="261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Rectangle 6"/>
          <p:cNvSpPr/>
          <p:nvPr/>
        </p:nvSpPr>
        <p:spPr>
          <a:xfrm>
            <a:off x="71438" y="2792552"/>
            <a:ext cx="8001024" cy="70788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sz="2000" b="1" dirty="0" smtClean="0"/>
              <a:t>{وَجَعَلْنَا اللَّيْلَ وَالنَّهَارَ آيَتَيْنِ </a:t>
            </a:r>
            <a:r>
              <a:rPr lang="ar-EG" sz="2000" b="1" dirty="0" smtClean="0">
                <a:solidFill>
                  <a:srgbClr val="0000CC"/>
                </a:solidFill>
              </a:rPr>
              <a:t>فَمَحَوْنَا آيَةَ اللَّيْلِ</a:t>
            </a:r>
            <a:r>
              <a:rPr lang="ar-EG" sz="2000" b="1" dirty="0" smtClean="0"/>
              <a:t> وَجَعَلْنَا آيَةَ النَّهَارِ مُبْصِرَةً لِتَبْتَغُواْ فَضْلاً مِّن رَّبِّكُمْ وَلِتَعْلَمُواْ عَدَدَ السِّنِينَ وَالْحِسَابَ وَكُلَّ شَيْءٍ فَصَّلْنَاهُ تَفْصِيلاً } </a:t>
            </a:r>
            <a:r>
              <a:rPr lang="ar-EG" sz="2000" b="1" dirty="0" smtClean="0">
                <a:solidFill>
                  <a:srgbClr val="FF0000"/>
                </a:solidFill>
              </a:rPr>
              <a:t>الإسراء12</a:t>
            </a:r>
            <a:endParaRPr lang="ar-EG" sz="2000" dirty="0"/>
          </a:p>
        </p:txBody>
      </p:sp>
      <p:pic>
        <p:nvPicPr>
          <p:cNvPr id="184325" name="Picture 5"/>
          <p:cNvPicPr>
            <a:picLocks noChangeAspect="1" noChangeArrowheads="1"/>
          </p:cNvPicPr>
          <p:nvPr/>
        </p:nvPicPr>
        <p:blipFill>
          <a:blip r:embed="rId10"/>
          <a:srcRect/>
          <a:stretch>
            <a:fillRect/>
          </a:stretch>
        </p:blipFill>
        <p:spPr bwMode="auto">
          <a:xfrm>
            <a:off x="3071802" y="1142983"/>
            <a:ext cx="2286016" cy="1259949"/>
          </a:xfrm>
          <a:prstGeom prst="rect">
            <a:avLst/>
          </a:prstGeom>
          <a:noFill/>
          <a:ln w="9525">
            <a:noFill/>
            <a:miter lim="800000"/>
            <a:headEnd/>
            <a:tailEnd/>
          </a:ln>
          <a:effectLst/>
        </p:spPr>
      </p:pic>
      <p:pic>
        <p:nvPicPr>
          <p:cNvPr id="184326" name="Picture 6"/>
          <p:cNvPicPr>
            <a:picLocks noChangeAspect="1" noChangeArrowheads="1"/>
          </p:cNvPicPr>
          <p:nvPr/>
        </p:nvPicPr>
        <p:blipFill>
          <a:blip r:embed="rId11"/>
          <a:srcRect/>
          <a:stretch>
            <a:fillRect/>
          </a:stretch>
        </p:blipFill>
        <p:spPr bwMode="auto">
          <a:xfrm>
            <a:off x="3929058" y="4196004"/>
            <a:ext cx="1428760" cy="1052484"/>
          </a:xfrm>
          <a:prstGeom prst="rect">
            <a:avLst/>
          </a:prstGeom>
          <a:noFill/>
          <a:ln w="9525">
            <a:noFill/>
            <a:miter lim="800000"/>
            <a:headEnd/>
            <a:tailEnd/>
          </a:ln>
          <a:effectLst/>
        </p:spPr>
      </p:pic>
      <p:pic>
        <p:nvPicPr>
          <p:cNvPr id="184327" name="Picture 7"/>
          <p:cNvPicPr>
            <a:picLocks noChangeAspect="1" noChangeArrowheads="1"/>
          </p:cNvPicPr>
          <p:nvPr/>
        </p:nvPicPr>
        <p:blipFill>
          <a:blip r:embed="rId12"/>
          <a:srcRect/>
          <a:stretch>
            <a:fillRect/>
          </a:stretch>
        </p:blipFill>
        <p:spPr bwMode="auto">
          <a:xfrm>
            <a:off x="3929058" y="5705485"/>
            <a:ext cx="1440644" cy="1152515"/>
          </a:xfrm>
          <a:prstGeom prst="rect">
            <a:avLst/>
          </a:prstGeom>
          <a:noFill/>
          <a:ln w="9525">
            <a:noFill/>
            <a:miter lim="800000"/>
            <a:headEnd/>
            <a:tailEnd/>
          </a:ln>
          <a:effectLst/>
        </p:spPr>
      </p:pic>
      <p:sp>
        <p:nvSpPr>
          <p:cNvPr id="11" name="Rectangle 4"/>
          <p:cNvSpPr>
            <a:spLocks noChangeArrowheads="1"/>
          </p:cNvSpPr>
          <p:nvPr/>
        </p:nvSpPr>
        <p:spPr bwMode="auto">
          <a:xfrm>
            <a:off x="71438" y="5791818"/>
            <a:ext cx="3786182" cy="923330"/>
          </a:xfrm>
          <a:prstGeom prst="rect">
            <a:avLst/>
          </a:prstGeom>
          <a:noFill/>
          <a:ln w="9525">
            <a:noFill/>
            <a:miter lim="800000"/>
            <a:headEnd/>
            <a:tailEnd/>
          </a:ln>
        </p:spPr>
        <p:txBody>
          <a:bodyPr wrap="square" anchor="ctr">
            <a:spAutoFit/>
          </a:bodyPr>
          <a:lstStyle/>
          <a:p>
            <a:pPr algn="just" rtl="1"/>
            <a:r>
              <a:rPr lang="ar-EG" b="1" dirty="0">
                <a:latin typeface="Calibri" pitchFamily="34" charset="0"/>
                <a:ea typeface="Times New Roman" pitchFamily="18" charset="0"/>
                <a:cs typeface="Arial" pitchFamily="34" charset="0"/>
              </a:rPr>
              <a:t>ظهور المناطق الغامقة  (المنخفضة) بعد أن كانت مملوءة بالحمم دلليل على أن القمر كان مشتعلا فى الماضى</a:t>
            </a:r>
            <a:endParaRPr lang="ar-EG" b="1" dirty="0">
              <a:ea typeface="Times New Roman" pitchFamily="18" charset="0"/>
              <a:cs typeface="Arial" pitchFamily="34" charset="0"/>
            </a:endParaRPr>
          </a:p>
        </p:txBody>
      </p:sp>
      <p:graphicFrame>
        <p:nvGraphicFramePr>
          <p:cNvPr id="184328" name="Object 8"/>
          <p:cNvGraphicFramePr>
            <a:graphicFrameLocks noChangeAspect="1"/>
          </p:cNvGraphicFramePr>
          <p:nvPr/>
        </p:nvGraphicFramePr>
        <p:xfrm>
          <a:off x="3286116" y="2500306"/>
          <a:ext cx="1866900" cy="485775"/>
        </p:xfrm>
        <a:graphic>
          <a:graphicData uri="http://schemas.openxmlformats.org/presentationml/2006/ole">
            <mc:AlternateContent xmlns:mc="http://schemas.openxmlformats.org/markup-compatibility/2006">
              <mc:Choice xmlns:v="urn:schemas-microsoft-com:vml" Requires="v">
                <p:oleObj spid="_x0000_s184348" name="Package" r:id="rId13" imgW="1866960" imgH="485640" progId="Package">
                  <p:embed/>
                </p:oleObj>
              </mc:Choice>
              <mc:Fallback>
                <p:oleObj name="Package" r:id="rId13" imgW="1866960" imgH="485640" progId="Package">
                  <p:embed/>
                  <p:pic>
                    <p:nvPicPr>
                      <p:cNvPr id="0" name="Picture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86116" y="2500306"/>
                        <a:ext cx="18669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84329" name="Object 9"/>
          <p:cNvGraphicFramePr>
            <a:graphicFrameLocks noChangeAspect="1"/>
          </p:cNvGraphicFramePr>
          <p:nvPr/>
        </p:nvGraphicFramePr>
        <p:xfrm>
          <a:off x="4071934" y="2428868"/>
          <a:ext cx="857256" cy="414337"/>
        </p:xfrm>
        <a:graphic>
          <a:graphicData uri="http://schemas.openxmlformats.org/presentationml/2006/ole">
            <mc:AlternateContent xmlns:mc="http://schemas.openxmlformats.org/markup-compatibility/2006">
              <mc:Choice xmlns:v="urn:schemas-microsoft-com:vml" Requires="v">
                <p:oleObj spid="_x0000_s184349" name="Package" r:id="rId15" imgW="685800" imgH="485640" progId="Package">
                  <p:embed/>
                </p:oleObj>
              </mc:Choice>
              <mc:Fallback>
                <p:oleObj name="Package" r:id="rId15" imgW="685800" imgH="485640" progId="Package">
                  <p:embed/>
                  <p:pic>
                    <p:nvPicPr>
                      <p:cNvPr id="0" name="Picture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71934" y="2428868"/>
                        <a:ext cx="857256"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Rectangle 12"/>
          <p:cNvSpPr/>
          <p:nvPr/>
        </p:nvSpPr>
        <p:spPr>
          <a:xfrm>
            <a:off x="0" y="3583734"/>
            <a:ext cx="8001024" cy="1631216"/>
          </a:xfrm>
          <a:prstGeom prst="rect">
            <a:avLst/>
          </a:prstGeom>
        </p:spPr>
        <p:txBody>
          <a:bodyPr wrap="square">
            <a:spAutoFit/>
          </a:bodyPr>
          <a:lstStyle/>
          <a:p>
            <a:pPr algn="l" rtl="0"/>
            <a:r>
              <a:rPr lang="en-US" sz="2000" b="1" dirty="0" smtClean="0">
                <a:solidFill>
                  <a:srgbClr val="FF0000"/>
                </a:solidFill>
              </a:rPr>
              <a:t>We have made the Night and the Day as two (of Our) Signs; the Sign of the Night have We obscured, while the Sign of the Day We have made to enlighten you; that ye may seek bounty from your Lord, and that ye may know the number and count of the years: all things have We explained in detail.</a:t>
            </a:r>
            <a:endParaRPr lang="ar-EG" sz="2000" b="1" dirty="0">
              <a:solidFill>
                <a:srgbClr val="FF0000"/>
              </a:solidFill>
            </a:endParaRPr>
          </a:p>
        </p:txBody>
      </p:sp>
      <p:pic>
        <p:nvPicPr>
          <p:cNvPr id="14" name="صورة 1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4"/>
          <a:srcRect/>
          <a:stretch>
            <a:fillRect/>
          </a:stretch>
        </p:blipFill>
        <p:spPr bwMode="auto">
          <a:xfrm>
            <a:off x="5286380" y="1071546"/>
            <a:ext cx="2786082" cy="2143978"/>
          </a:xfrm>
          <a:prstGeom prst="rect">
            <a:avLst/>
          </a:prstGeom>
          <a:noFill/>
          <a:ln w="9525">
            <a:noFill/>
            <a:miter lim="800000"/>
            <a:headEnd/>
            <a:tailEnd/>
          </a:ln>
          <a:effectLst/>
        </p:spPr>
      </p:pic>
      <p:pic>
        <p:nvPicPr>
          <p:cNvPr id="3" name="Picture 4"/>
          <p:cNvPicPr>
            <a:picLocks noChangeAspect="1" noChangeArrowheads="1"/>
          </p:cNvPicPr>
          <p:nvPr/>
        </p:nvPicPr>
        <p:blipFill>
          <a:blip r:embed="rId5"/>
          <a:srcRect/>
          <a:stretch>
            <a:fillRect/>
          </a:stretch>
        </p:blipFill>
        <p:spPr bwMode="auto">
          <a:xfrm>
            <a:off x="5286380" y="3286124"/>
            <a:ext cx="2786082" cy="1857387"/>
          </a:xfrm>
          <a:prstGeom prst="rect">
            <a:avLst/>
          </a:prstGeom>
          <a:noFill/>
          <a:ln w="9525">
            <a:noFill/>
            <a:miter lim="800000"/>
            <a:headEnd/>
            <a:tailEnd/>
          </a:ln>
          <a:effectLst/>
        </p:spPr>
      </p:pic>
      <p:pic>
        <p:nvPicPr>
          <p:cNvPr id="4" name="Picture 3"/>
          <p:cNvPicPr>
            <a:picLocks noChangeAspect="1" noChangeArrowheads="1"/>
          </p:cNvPicPr>
          <p:nvPr/>
        </p:nvPicPr>
        <p:blipFill>
          <a:blip r:embed="rId6"/>
          <a:srcRect/>
          <a:stretch>
            <a:fillRect/>
          </a:stretch>
        </p:blipFill>
        <p:spPr bwMode="auto">
          <a:xfrm>
            <a:off x="5286380" y="5214950"/>
            <a:ext cx="2773282" cy="1643074"/>
          </a:xfrm>
          <a:prstGeom prst="rect">
            <a:avLst/>
          </a:prstGeom>
          <a:noFill/>
          <a:ln w="9525">
            <a:noFill/>
            <a:miter lim="800000"/>
            <a:headEnd/>
            <a:tailEnd/>
          </a:ln>
          <a:effectLst/>
        </p:spPr>
      </p:pic>
      <p:sp>
        <p:nvSpPr>
          <p:cNvPr id="5" name="Rectangle 4"/>
          <p:cNvSpPr/>
          <p:nvPr/>
        </p:nvSpPr>
        <p:spPr>
          <a:xfrm>
            <a:off x="142844" y="1285860"/>
            <a:ext cx="4929190" cy="113877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rtl="0"/>
            <a:r>
              <a:rPr lang="ar-EG" dirty="0" smtClean="0"/>
              <a:t> </a:t>
            </a:r>
            <a:r>
              <a:rPr lang="ar-EG" sz="2000" b="1" dirty="0" smtClean="0"/>
              <a:t>{فَإِذَا انشَقَّتِ السَّمَاء فَكَانَتْ وَرْدَةً كَالدِّهَانِ }الرحمن 37 </a:t>
            </a:r>
            <a:r>
              <a:rPr lang="en-US" sz="2400" dirty="0" smtClean="0"/>
              <a:t>When the sky is rent asunder, and it becomes red like ointment:</a:t>
            </a:r>
            <a:endParaRPr lang="ar-EG" sz="2400" b="1" dirty="0"/>
          </a:p>
        </p:txBody>
      </p:sp>
      <p:sp>
        <p:nvSpPr>
          <p:cNvPr id="6" name="Rectangle 5"/>
          <p:cNvSpPr/>
          <p:nvPr/>
        </p:nvSpPr>
        <p:spPr>
          <a:xfrm>
            <a:off x="5286380" y="3286124"/>
            <a:ext cx="2786082" cy="4001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sz="2000" b="1" dirty="0" smtClean="0"/>
              <a:t> {إِذَا الشَّمْسُ كُوِّرَتْ }التكوير1</a:t>
            </a:r>
            <a:endParaRPr lang="ar-EG" sz="2000" b="1" dirty="0"/>
          </a:p>
        </p:txBody>
      </p:sp>
      <p:pic>
        <p:nvPicPr>
          <p:cNvPr id="7" name="Picture 2"/>
          <p:cNvPicPr>
            <a:picLocks noChangeArrowheads="1"/>
          </p:cNvPicPr>
          <p:nvPr/>
        </p:nvPicPr>
        <p:blipFill>
          <a:blip r:embed="rId7"/>
          <a:srcRect/>
          <a:stretch>
            <a:fillRect/>
          </a:stretch>
        </p:blipFill>
        <p:spPr bwMode="auto">
          <a:xfrm>
            <a:off x="0" y="2786058"/>
            <a:ext cx="4643438" cy="4071942"/>
          </a:xfrm>
          <a:prstGeom prst="rect">
            <a:avLst/>
          </a:prstGeom>
          <a:noFill/>
          <a:ln w="12700">
            <a:noFill/>
            <a:miter lim="800000"/>
            <a:headEnd/>
            <a:tailEnd/>
          </a:ln>
        </p:spPr>
      </p:pic>
      <p:graphicFrame>
        <p:nvGraphicFramePr>
          <p:cNvPr id="187394" name="Object 3"/>
          <p:cNvGraphicFramePr>
            <a:graphicFrameLocks noChangeAspect="1"/>
          </p:cNvGraphicFramePr>
          <p:nvPr/>
        </p:nvGraphicFramePr>
        <p:xfrm>
          <a:off x="3286116" y="3429000"/>
          <a:ext cx="1714500" cy="485775"/>
        </p:xfrm>
        <a:graphic>
          <a:graphicData uri="http://schemas.openxmlformats.org/presentationml/2006/ole">
            <mc:AlternateContent xmlns:mc="http://schemas.openxmlformats.org/markup-compatibility/2006">
              <mc:Choice xmlns:v="urn:schemas-microsoft-com:vml" Requires="v">
                <p:oleObj spid="_x0000_s187399" name="Package" r:id="rId8" imgW="3286080" imgH="485640" progId="Package">
                  <p:embed/>
                </p:oleObj>
              </mc:Choice>
              <mc:Fallback>
                <p:oleObj name="Package" r:id="rId8" imgW="3286080" imgH="485640" progId="Package">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6116" y="3429000"/>
                        <a:ext cx="17145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Rectangle 8"/>
          <p:cNvSpPr/>
          <p:nvPr/>
        </p:nvSpPr>
        <p:spPr>
          <a:xfrm>
            <a:off x="5357818" y="3929066"/>
            <a:ext cx="2714644" cy="1200329"/>
          </a:xfrm>
          <a:prstGeom prst="rect">
            <a:avLst/>
          </a:prstGeom>
        </p:spPr>
        <p:txBody>
          <a:bodyPr wrap="square">
            <a:spAutoFit/>
          </a:bodyPr>
          <a:lstStyle/>
          <a:p>
            <a:pPr algn="l" rtl="0"/>
            <a:r>
              <a:rPr lang="en-US" sz="2400" dirty="0" smtClean="0">
                <a:solidFill>
                  <a:srgbClr val="FFFF00"/>
                </a:solidFill>
              </a:rPr>
              <a:t>When the sun (with its spacious light) is folded up; </a:t>
            </a:r>
            <a:endParaRPr lang="ar-EG" sz="2400" dirty="0">
              <a:solidFill>
                <a:srgbClr val="FFFF00"/>
              </a:solidFill>
            </a:endParaRPr>
          </a:p>
        </p:txBody>
      </p:sp>
      <p:pic>
        <p:nvPicPr>
          <p:cNvPr id="10" name="صورة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Birth of the world</a:t>
            </a:r>
            <a:endParaRPr lang="ar-EG" dirty="0"/>
          </a:p>
        </p:txBody>
      </p:sp>
      <p:sp>
        <p:nvSpPr>
          <p:cNvPr id="3" name="Content Placeholder 2"/>
          <p:cNvSpPr>
            <a:spLocks noGrp="1"/>
          </p:cNvSpPr>
          <p:nvPr>
            <p:ph idx="1"/>
          </p:nvPr>
        </p:nvSpPr>
        <p:spPr/>
        <p:style>
          <a:lnRef idx="2">
            <a:schemeClr val="dk1">
              <a:shade val="50000"/>
            </a:schemeClr>
          </a:lnRef>
          <a:fillRef idx="1">
            <a:schemeClr val="dk1"/>
          </a:fillRef>
          <a:effectRef idx="0">
            <a:schemeClr val="dk1"/>
          </a:effectRef>
          <a:fontRef idx="minor">
            <a:schemeClr val="lt1"/>
          </a:fontRef>
        </p:style>
        <p:txBody>
          <a:bodyPr/>
          <a:lstStyle/>
          <a:p>
            <a:pPr algn="l" rtl="0"/>
            <a:r>
              <a:rPr lang="ar-EG" b="1" dirty="0" smtClean="0">
                <a:solidFill>
                  <a:schemeClr val="bg1"/>
                </a:solidFill>
              </a:rPr>
              <a:t>{30} أَوَلَمْ يَرَ الَّذِينَ كَفَرُوا أَنَّ السَّمَاوَاتِ وَالْأَرْضَ كَانَتَا رَتْقًا فَفَتَقْنَاهُمَا وَجَعَلْنَا مِنَ الْمَاءِ كُلَّ شَيْءٍ حَيٍّ أَفَلَا يُؤْمِنُونَ </a:t>
            </a:r>
            <a:endParaRPr lang="en-US" b="1" dirty="0" smtClean="0">
              <a:solidFill>
                <a:schemeClr val="bg1"/>
              </a:solidFill>
            </a:endParaRPr>
          </a:p>
          <a:p>
            <a:pPr algn="just" rtl="0"/>
            <a:r>
              <a:rPr lang="en-US" dirty="0" smtClean="0">
                <a:solidFill>
                  <a:schemeClr val="bg1"/>
                </a:solidFill>
              </a:rPr>
              <a:t>Do not the Unbelievers see that the heavens and the earth were joined together (as one unit of Creation), before We clove them asunder? We made from water every living thing. Will they not then believe? </a:t>
            </a:r>
            <a:r>
              <a:rPr lang="en-US" b="1" dirty="0" smtClean="0">
                <a:solidFill>
                  <a:srgbClr val="FFFF00"/>
                </a:solidFill>
              </a:rPr>
              <a:t>Al-Anbiyaa30</a:t>
            </a:r>
          </a:p>
          <a:p>
            <a:pPr algn="just" rtl="0"/>
            <a:endParaRPr lang="en-US" dirty="0" smtClean="0">
              <a:solidFill>
                <a:schemeClr val="bg1"/>
              </a:solidFill>
            </a:endParaRPr>
          </a:p>
          <a:p>
            <a:pPr algn="l" rtl="0"/>
            <a:endParaRPr lang="ar-EG"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6" name="Picture 3" descr="CrabNebula"/>
          <p:cNvPicPr>
            <a:picLocks noChangeAspect="1" noChangeArrowheads="1"/>
          </p:cNvPicPr>
          <p:nvPr/>
        </p:nvPicPr>
        <p:blipFill>
          <a:blip r:embed="rId4"/>
          <a:srcRect/>
          <a:stretch>
            <a:fillRect/>
          </a:stretch>
        </p:blipFill>
        <p:spPr bwMode="auto">
          <a:xfrm>
            <a:off x="0" y="1285860"/>
            <a:ext cx="8072462" cy="5413639"/>
          </a:xfrm>
          <a:prstGeom prst="rect">
            <a:avLst/>
          </a:prstGeom>
          <a:noFill/>
          <a:ln w="9525">
            <a:solidFill>
              <a:schemeClr val="tx1"/>
            </a:solidFill>
            <a:miter lim="800000"/>
            <a:headEnd/>
            <a:tailEnd/>
          </a:ln>
        </p:spPr>
      </p:pic>
      <p:pic>
        <p:nvPicPr>
          <p:cNvPr id="9" name="Picture 5"/>
          <p:cNvPicPr>
            <a:picLocks noChangeAspect="1" noChangeArrowheads="1"/>
          </p:cNvPicPr>
          <p:nvPr/>
        </p:nvPicPr>
        <p:blipFill>
          <a:blip r:embed="rId5"/>
          <a:srcRect/>
          <a:stretch>
            <a:fillRect/>
          </a:stretch>
        </p:blipFill>
        <p:spPr bwMode="auto">
          <a:xfrm>
            <a:off x="497818" y="2223085"/>
            <a:ext cx="7003139" cy="3920559"/>
          </a:xfrm>
          <a:prstGeom prst="rect">
            <a:avLst/>
          </a:prstGeom>
          <a:noFill/>
          <a:ln w="9525">
            <a:noFill/>
            <a:miter lim="800000"/>
            <a:headEnd/>
            <a:tailEnd/>
          </a:ln>
        </p:spPr>
      </p:pic>
      <p:pic>
        <p:nvPicPr>
          <p:cNvPr id="7" name="صورة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0" y="1181522"/>
            <a:ext cx="8001024" cy="5462162"/>
          </a:xfrm>
          <a:prstGeom prst="rect">
            <a:avLst/>
          </a:prstGeom>
          <a:noFill/>
          <a:ln w="9525">
            <a:noFill/>
            <a:miter lim="800000"/>
            <a:headEnd/>
            <a:tailEnd/>
          </a:ln>
          <a:effectLst/>
        </p:spPr>
      </p:pic>
      <p:sp>
        <p:nvSpPr>
          <p:cNvPr id="1030" name="Rectangle 6"/>
          <p:cNvSpPr>
            <a:spLocks noChangeArrowheads="1"/>
          </p:cNvSpPr>
          <p:nvPr/>
        </p:nvSpPr>
        <p:spPr bwMode="auto">
          <a:xfrm>
            <a:off x="0" y="1571612"/>
            <a:ext cx="7858148"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1" eaLnBrk="1" fontAlgn="base" latinLnBrk="0" hangingPunct="1">
              <a:lnSpc>
                <a:spcPct val="100000"/>
              </a:lnSpc>
              <a:spcBef>
                <a:spcPct val="0"/>
              </a:spcBef>
              <a:spcAft>
                <a:spcPct val="0"/>
              </a:spcAft>
              <a:buClrTx/>
              <a:buSzTx/>
              <a:buFontTx/>
              <a:buNone/>
              <a:tabLst/>
            </a:pP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 يتساءل سسكند  الآن عما إذا كان فهم الحقيقة هو فى مقدور الفيزيائيين. </a:t>
            </a:r>
            <a:endParaRPr kumimoji="0" lang="en-US" sz="24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ويساوره القلق فى أن الحقيقة قد تتجاوز قدرتنا المحدودة على تخيلها.</a:t>
            </a:r>
            <a:endParaRPr kumimoji="0" lang="en-US" sz="24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tabLst/>
            </a:pP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a:t>
            </a:r>
            <a:r>
              <a:rPr kumimoji="0" lang="ar-EG" sz="2400" b="1" i="0" u="none" strike="noStrike" cap="none" normalizeH="0" dirty="0" smtClean="0">
                <a:ln>
                  <a:noFill/>
                </a:ln>
                <a:solidFill>
                  <a:srgbClr val="FFC000"/>
                </a:solidFill>
                <a:effectLst/>
                <a:latin typeface="Calibri" pitchFamily="34" charset="0"/>
                <a:ea typeface="Times New Roman" pitchFamily="18" charset="0"/>
                <a:cs typeface="Arial" pitchFamily="34" charset="0"/>
              </a:rPr>
              <a:t> </a:t>
            </a: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فبينما يرى الواقعيون من مؤسسى الميكانيكا الكمومى ومنهم أينشتين وغيره أن هدف الفيزياء كله التوصل إلى نوع من الصورة الذهنية, مهما كانت غير مكتملة حول الحقيقة الموضوعية.</a:t>
            </a:r>
            <a:endParaRPr kumimoji="0" lang="en-US" sz="2400" b="0" i="0" u="none" strike="noStrike" cap="none" normalizeH="0" baseline="0" dirty="0" smtClean="0">
              <a:ln>
                <a:noFill/>
              </a:ln>
              <a:solidFill>
                <a:srgbClr val="FFC000"/>
              </a:solidFill>
              <a:effectLst/>
              <a:latin typeface="Arial" pitchFamily="34" charset="0"/>
              <a:cs typeface="Arial" pitchFamily="34" charset="0"/>
            </a:endParaRPr>
          </a:p>
          <a:p>
            <a:pPr lvl="0" algn="just" eaLnBrk="0" fontAlgn="base" hangingPunct="0">
              <a:spcBef>
                <a:spcPct val="0"/>
              </a:spcBef>
              <a:spcAft>
                <a:spcPct val="0"/>
              </a:spcAft>
            </a:pPr>
            <a:r>
              <a:rPr lang="ar-EG" sz="2400" b="1" dirty="0" smtClean="0">
                <a:solidFill>
                  <a:srgbClr val="FFC000"/>
                </a:solidFill>
                <a:latin typeface="Calibri" pitchFamily="34" charset="0"/>
                <a:ea typeface="Times New Roman" pitchFamily="18" charset="0"/>
                <a:cs typeface="Arial" pitchFamily="34" charset="0"/>
              </a:rPr>
              <a:t>* </a:t>
            </a: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يرى اللاواقعيون </a:t>
            </a:r>
            <a:r>
              <a:rPr lang="ar-EG" sz="2400" b="1" dirty="0" smtClean="0">
                <a:solidFill>
                  <a:srgbClr val="FFC000"/>
                </a:solidFill>
                <a:latin typeface="Calibri" pitchFamily="34" charset="0"/>
                <a:ea typeface="Times New Roman" pitchFamily="18" charset="0"/>
                <a:cs typeface="Arial" pitchFamily="34" charset="0"/>
              </a:rPr>
              <a:t>من مؤسسى الميكانيك الكمومى مثل بوهر الذى يقول:</a:t>
            </a: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 إن</a:t>
            </a:r>
            <a:r>
              <a:rPr kumimoji="0" lang="ar-EG" sz="2400" b="1" i="0" u="none" strike="noStrike" cap="none" normalizeH="0" dirty="0" smtClean="0">
                <a:ln>
                  <a:noFill/>
                </a:ln>
                <a:solidFill>
                  <a:srgbClr val="FFC000"/>
                </a:solidFill>
                <a:effectLst/>
                <a:latin typeface="Calibri" pitchFamily="34" charset="0"/>
                <a:ea typeface="Times New Roman" pitchFamily="18" charset="0"/>
                <a:cs typeface="Arial" pitchFamily="34" charset="0"/>
              </a:rPr>
              <a:t> </a:t>
            </a:r>
            <a:r>
              <a:rPr lang="ar-EG" sz="2400" b="1" dirty="0" smtClean="0">
                <a:solidFill>
                  <a:srgbClr val="FFC000"/>
                </a:solidFill>
                <a:latin typeface="Calibri" pitchFamily="34" charset="0"/>
                <a:ea typeface="Times New Roman" pitchFamily="18" charset="0"/>
                <a:cs typeface="Arial" pitchFamily="34" charset="0"/>
              </a:rPr>
              <a:t>الصور ا لذهنية تحمل فى طياتها  بعض المخاطر، فعلى </a:t>
            </a:r>
            <a:r>
              <a:rPr kumimoji="0" lang="ar-EG" sz="24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العلماء أن يحصروا عملهم فى بناء واختبار التنبؤات القائمة على التجربة.</a:t>
            </a:r>
          </a:p>
          <a:p>
            <a:pPr lvl="0" algn="just" eaLnBrk="0" fontAlgn="base" hangingPunct="0">
              <a:spcBef>
                <a:spcPct val="0"/>
              </a:spcBef>
              <a:spcAft>
                <a:spcPct val="0"/>
              </a:spcAft>
              <a:buFont typeface="Arial" pitchFamily="34" charset="0"/>
              <a:buChar char="•"/>
            </a:pPr>
            <a:endParaRPr kumimoji="0" lang="en-US" sz="2400" b="0" i="0" u="none" strike="noStrike" cap="none" normalizeH="0" baseline="0" dirty="0" smtClean="0">
              <a:ln>
                <a:noFill/>
              </a:ln>
              <a:solidFill>
                <a:srgbClr val="FFC000"/>
              </a:solidFill>
              <a:effectLst/>
              <a:latin typeface="Arial" pitchFamily="34" charset="0"/>
              <a:cs typeface="Arial" pitchFamily="34" charset="0"/>
            </a:endParaRPr>
          </a:p>
          <a:p>
            <a:pPr marL="0" marR="0" lvl="0" indent="0" algn="just" defTabSz="914400" rtl="1" eaLnBrk="0" fontAlgn="base" latinLnBrk="0" hangingPunct="0">
              <a:lnSpc>
                <a:spcPct val="100000"/>
              </a:lnSpc>
              <a:spcBef>
                <a:spcPct val="0"/>
              </a:spcBef>
              <a:spcAft>
                <a:spcPct val="0"/>
              </a:spcAft>
              <a:buClrTx/>
              <a:buSzTx/>
              <a:buFontTx/>
              <a:buNone/>
            </a:pPr>
            <a:r>
              <a:rPr kumimoji="0" lang="ar-EG" sz="28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 يقول سسكند إن  الناس لديهم تصور بأن للعلم قواعد واضحة وجاهزة: تقوم بإجراء التجارب فتحصل على النتائج ثم تفسرها؛ وفى النهاية لديك شىء.إلا أن العملية الفعلية للعلم هى إنسانية وشواشية </a:t>
            </a:r>
            <a:r>
              <a:rPr kumimoji="0" lang="en-US" sz="28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(chaotic)</a:t>
            </a:r>
            <a:r>
              <a:rPr kumimoji="0" lang="ar-EG" sz="2800" b="1" i="0" u="none" strike="noStrike" cap="none" normalizeH="0" baseline="0" dirty="0" smtClean="0">
                <a:ln>
                  <a:noFill/>
                </a:ln>
                <a:solidFill>
                  <a:srgbClr val="FFC000"/>
                </a:solidFill>
                <a:effectLst/>
                <a:latin typeface="Calibri" pitchFamily="34" charset="0"/>
                <a:ea typeface="Times New Roman" pitchFamily="18" charset="0"/>
                <a:cs typeface="Arial" pitchFamily="34" charset="0"/>
              </a:rPr>
              <a:t> وقابلة للجدل</a:t>
            </a:r>
            <a:r>
              <a:rPr kumimoji="0" lang="en-US" sz="1400"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(Scientific American, vol.28, no. 2/1,</a:t>
            </a:r>
            <a:r>
              <a:rPr kumimoji="0" lang="en-US" sz="1400" i="0" u="none" strike="noStrike" cap="none" normalizeH="0" dirty="0" smtClean="0">
                <a:ln>
                  <a:noFill/>
                </a:ln>
                <a:solidFill>
                  <a:srgbClr val="FF0000"/>
                </a:solidFill>
                <a:effectLst/>
                <a:latin typeface="Calibri" pitchFamily="34" charset="0"/>
                <a:ea typeface="Times New Roman" pitchFamily="18" charset="0"/>
                <a:cs typeface="Arial" pitchFamily="34" charset="0"/>
              </a:rPr>
              <a:t> 2012) </a:t>
            </a:r>
            <a:endParaRPr kumimoji="0" lang="ar-EG" sz="1400" i="0" u="none" strike="noStrike" cap="none" normalizeH="0" baseline="0" dirty="0" smtClean="0">
              <a:ln>
                <a:noFill/>
              </a:ln>
              <a:solidFill>
                <a:srgbClr val="FF0000"/>
              </a:solidFill>
              <a:effectLst/>
              <a:latin typeface="Arial" pitchFamily="34" charset="0"/>
              <a:cs typeface="Arial" pitchFamily="34" charset="0"/>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6" name="Picture 3" descr="SagStarField"/>
          <p:cNvPicPr>
            <a:picLocks noChangeAspect="1" noChangeArrowheads="1"/>
          </p:cNvPicPr>
          <p:nvPr/>
        </p:nvPicPr>
        <p:blipFill>
          <a:blip r:embed="rId3"/>
          <a:srcRect l="4195" t="9998" r="4166" b="16685"/>
          <a:stretch>
            <a:fillRect/>
          </a:stretch>
        </p:blipFill>
        <p:spPr bwMode="auto">
          <a:xfrm>
            <a:off x="0" y="1099476"/>
            <a:ext cx="8072462" cy="5758524"/>
          </a:xfrm>
          <a:prstGeom prst="rect">
            <a:avLst/>
          </a:prstGeom>
          <a:noFill/>
        </p:spPr>
      </p:pic>
      <p:pic>
        <p:nvPicPr>
          <p:cNvPr id="7" name="Picture 2"/>
          <p:cNvPicPr>
            <a:picLocks noChangeAspect="1" noChangeArrowheads="1"/>
          </p:cNvPicPr>
          <p:nvPr/>
        </p:nvPicPr>
        <p:blipFill>
          <a:blip r:embed="rId4"/>
          <a:srcRect/>
          <a:stretch>
            <a:fillRect/>
          </a:stretch>
        </p:blipFill>
        <p:spPr bwMode="auto">
          <a:xfrm>
            <a:off x="3500431" y="1105736"/>
            <a:ext cx="4572032" cy="5533172"/>
          </a:xfrm>
          <a:prstGeom prst="rect">
            <a:avLst/>
          </a:prstGeom>
          <a:noFill/>
          <a:ln w="9525">
            <a:noFill/>
            <a:miter lim="800000"/>
            <a:headEnd/>
            <a:tailEnd/>
          </a:ln>
          <a:effectLst/>
        </p:spPr>
      </p:pic>
      <p:sp>
        <p:nvSpPr>
          <p:cNvPr id="8" name="Rectangle 7"/>
          <p:cNvSpPr/>
          <p:nvPr/>
        </p:nvSpPr>
        <p:spPr>
          <a:xfrm>
            <a:off x="0" y="1071546"/>
            <a:ext cx="3643338" cy="1200329"/>
          </a:xfrm>
          <a:prstGeom prst="rect">
            <a:avLst/>
          </a:prstGeom>
        </p:spPr>
        <p:txBody>
          <a:bodyPr wrap="square">
            <a:spAutoFit/>
          </a:bodyPr>
          <a:lstStyle/>
          <a:p>
            <a:pPr algn="just" rtl="0"/>
            <a:r>
              <a:rPr lang="en-US" dirty="0" smtClean="0">
                <a:solidFill>
                  <a:schemeClr val="bg1"/>
                </a:solidFill>
                <a:effectLst>
                  <a:outerShdw blurRad="38100" dist="38100" dir="2700000" algn="tl">
                    <a:srgbClr val="000000"/>
                  </a:outerShdw>
                </a:effectLst>
                <a:latin typeface="Arial"/>
              </a:rPr>
              <a:t>“</a:t>
            </a:r>
            <a:r>
              <a:rPr lang="en-US" b="1" dirty="0" smtClean="0">
                <a:solidFill>
                  <a:schemeClr val="bg1"/>
                </a:solidFill>
                <a:effectLst>
                  <a:outerShdw blurRad="38100" dist="38100" dir="2700000" algn="tl">
                    <a:srgbClr val="000000"/>
                  </a:outerShdw>
                </a:effectLst>
                <a:latin typeface="Comic Sans MS" pitchFamily="66" charset="0"/>
              </a:rPr>
              <a:t>Standard Model</a:t>
            </a:r>
            <a:r>
              <a:rPr lang="en-US" b="1" dirty="0" smtClean="0">
                <a:solidFill>
                  <a:schemeClr val="bg1"/>
                </a:solidFill>
                <a:effectLst>
                  <a:outerShdw blurRad="38100" dist="38100" dir="2700000" algn="tl">
                    <a:srgbClr val="000000"/>
                  </a:outerShdw>
                </a:effectLst>
                <a:latin typeface="Arial"/>
              </a:rPr>
              <a:t>”</a:t>
            </a:r>
            <a:r>
              <a:rPr lang="en-US" b="1" dirty="0" smtClean="0">
                <a:solidFill>
                  <a:schemeClr val="bg1"/>
                </a:solidFill>
                <a:effectLst>
                  <a:outerShdw blurRad="38100" dist="38100" dir="2700000" algn="tl">
                    <a:srgbClr val="000000"/>
                  </a:outerShdw>
                </a:effectLst>
                <a:latin typeface="Comic Sans MS" pitchFamily="66" charset="0"/>
              </a:rPr>
              <a:t> of the </a:t>
            </a:r>
            <a:r>
              <a:rPr lang="en-US" b="1" dirty="0" err="1" smtClean="0">
                <a:solidFill>
                  <a:schemeClr val="bg1"/>
                </a:solidFill>
                <a:effectLst>
                  <a:outerShdw blurRad="38100" dist="38100" dir="2700000" algn="tl">
                    <a:srgbClr val="000000"/>
                  </a:outerShdw>
                </a:effectLst>
                <a:latin typeface="Comic Sans MS" pitchFamily="66" charset="0"/>
              </a:rPr>
              <a:t>Univers</a:t>
            </a:r>
            <a:r>
              <a:rPr lang="en-US" b="1" dirty="0" smtClean="0">
                <a:solidFill>
                  <a:schemeClr val="bg1"/>
                </a:solidFill>
                <a:effectLst>
                  <a:outerShdw blurRad="38100" dist="38100" dir="2700000" algn="tl">
                    <a:srgbClr val="000000"/>
                  </a:outerShdw>
                </a:effectLst>
                <a:latin typeface="Comic Sans MS" pitchFamily="66" charset="0"/>
              </a:rPr>
              <a:t> c.100AD-1600AD</a:t>
            </a:r>
            <a:br>
              <a:rPr lang="en-US" b="1" dirty="0" smtClean="0">
                <a:solidFill>
                  <a:schemeClr val="bg1"/>
                </a:solidFill>
                <a:effectLst>
                  <a:outerShdw blurRad="38100" dist="38100" dir="2700000" algn="tl">
                    <a:srgbClr val="000000"/>
                  </a:outerShdw>
                </a:effectLst>
                <a:latin typeface="Comic Sans MS" pitchFamily="66" charset="0"/>
              </a:rPr>
            </a:br>
            <a:r>
              <a:rPr lang="en-US" b="1" dirty="0" smtClean="0">
                <a:solidFill>
                  <a:schemeClr val="bg1"/>
                </a:solidFill>
                <a:effectLst>
                  <a:outerShdw blurRad="38100" dist="38100" dir="2700000" algn="tl">
                    <a:srgbClr val="000000"/>
                  </a:outerShdw>
                </a:effectLst>
                <a:latin typeface="Comic Sans MS" pitchFamily="66" charset="0"/>
              </a:rPr>
              <a:t>Geocentric (Earth-centered) Cosmological Model </a:t>
            </a:r>
            <a:endParaRPr lang="en-US" b="1" dirty="0">
              <a:solidFill>
                <a:schemeClr val="bg1"/>
              </a:solidFill>
              <a:effectLst>
                <a:outerShdw blurRad="38100" dist="38100" dir="2700000" algn="tl">
                  <a:srgbClr val="000000"/>
                </a:outerShdw>
              </a:effectLst>
              <a:latin typeface="Comic Sans MS" pitchFamily="66" charset="0"/>
            </a:endParaRPr>
          </a:p>
        </p:txBody>
      </p:sp>
      <p:pic>
        <p:nvPicPr>
          <p:cNvPr id="10" name="Picture 2" descr="R980164-Big_Bang-SPL"/>
          <p:cNvPicPr>
            <a:picLocks noChangeAspect="1" noChangeArrowheads="1"/>
          </p:cNvPicPr>
          <p:nvPr/>
        </p:nvPicPr>
        <p:blipFill>
          <a:blip r:embed="rId5"/>
          <a:srcRect/>
          <a:stretch>
            <a:fillRect/>
          </a:stretch>
        </p:blipFill>
        <p:spPr bwMode="auto">
          <a:xfrm>
            <a:off x="214282" y="2500306"/>
            <a:ext cx="2967040" cy="2967040"/>
          </a:xfrm>
          <a:prstGeom prst="rect">
            <a:avLst/>
          </a:prstGeom>
          <a:noFill/>
        </p:spPr>
      </p:pic>
      <p:sp>
        <p:nvSpPr>
          <p:cNvPr id="11" name="Rectangle 10"/>
          <p:cNvSpPr/>
          <p:nvPr/>
        </p:nvSpPr>
        <p:spPr>
          <a:xfrm>
            <a:off x="0" y="5640189"/>
            <a:ext cx="3500430" cy="646331"/>
          </a:xfrm>
          <a:prstGeom prst="rect">
            <a:avLst/>
          </a:prstGeom>
        </p:spPr>
        <p:txBody>
          <a:bodyPr wrap="square">
            <a:spAutoFit/>
          </a:bodyPr>
          <a:lstStyle/>
          <a:p>
            <a:pPr algn="l" rtl="0">
              <a:spcBef>
                <a:spcPct val="50000"/>
              </a:spcBef>
            </a:pPr>
            <a:r>
              <a:rPr lang="en-US" b="1" dirty="0" smtClean="0">
                <a:solidFill>
                  <a:srgbClr val="FFFF00"/>
                </a:solidFill>
                <a:latin typeface="Arial" pitchFamily="34" charset="0"/>
              </a:rPr>
              <a:t>And the Lord said, “Let there be light….” (Genesis 1:2)</a:t>
            </a:r>
            <a:endParaRPr lang="en-US" b="1" dirty="0">
              <a:solidFill>
                <a:srgbClr val="FFFF00"/>
              </a:solidFill>
              <a:latin typeface="Arial" pitchFamily="34" charset="0"/>
            </a:endParaRPr>
          </a:p>
        </p:txBody>
      </p:sp>
      <p:pic>
        <p:nvPicPr>
          <p:cNvPr id="9" name="صورة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inshaw_011205_Fig_1"/>
          <p:cNvPicPr>
            <a:picLocks noGrp="1" noChangeAspect="1" noChangeArrowheads="1"/>
          </p:cNvPicPr>
          <p:nvPr>
            <p:ph idx="1"/>
          </p:nvPr>
        </p:nvPicPr>
        <p:blipFill>
          <a:blip r:embed="rId2"/>
          <a:srcRect/>
          <a:stretch>
            <a:fillRect/>
          </a:stretch>
        </p:blipFill>
        <p:spPr bwMode="auto">
          <a:xfrm>
            <a:off x="1554691" y="1600200"/>
            <a:ext cx="6446333" cy="4834750"/>
          </a:xfrm>
          <a:prstGeom prst="rect">
            <a:avLst/>
          </a:prstGeom>
          <a:noFill/>
          <a:ln w="9525">
            <a:noFill/>
            <a:miter lim="800000"/>
            <a:headEnd/>
            <a:tailEnd/>
          </a:ln>
        </p:spPr>
      </p:pic>
      <p:sp>
        <p:nvSpPr>
          <p:cNvPr id="5" name="Title 4"/>
          <p:cNvSpPr>
            <a:spLocks noGrp="1"/>
          </p:cNvSpPr>
          <p:nvPr>
            <p:ph type="title"/>
          </p:nvPr>
        </p:nvSpPr>
        <p:spPr>
          <a:xfrm>
            <a:off x="457200" y="274638"/>
            <a:ext cx="8229600" cy="1015663"/>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rtl="0"/>
            <a:r>
              <a:rPr lang="en-US" sz="2000" dirty="0" smtClean="0">
                <a:solidFill>
                  <a:schemeClr val="tx1"/>
                </a:solidFill>
              </a:rPr>
              <a:t>Do not the Unbelievers see that the heavens and the earth were joined together (as one unit of Creation), before We clove them asunder? We made from water every living thing. Will they not then believe? </a:t>
            </a:r>
            <a:r>
              <a:rPr lang="en-US" sz="2000" b="1" dirty="0" smtClean="0">
                <a:solidFill>
                  <a:schemeClr val="tx1"/>
                </a:solidFill>
              </a:rPr>
              <a:t>Al-Anbiyaa30</a:t>
            </a: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out)">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SceneSaver\StarGaze\9544b.jpg"/>
          <p:cNvPicPr>
            <a:picLocks noGrp="1" noChangeAspect="1" noChangeArrowheads="1"/>
          </p:cNvPicPr>
          <p:nvPr>
            <p:ph idx="1"/>
          </p:nvPr>
        </p:nvPicPr>
        <p:blipFill>
          <a:blip r:embed="rId2"/>
          <a:srcRect/>
          <a:stretch>
            <a:fillRect/>
          </a:stretch>
        </p:blipFill>
        <p:spPr bwMode="auto">
          <a:xfrm>
            <a:off x="0" y="0"/>
            <a:ext cx="9119682" cy="6839761"/>
          </a:xfrm>
          <a:prstGeom prst="rect">
            <a:avLst/>
          </a:prstGeom>
          <a:noFill/>
          <a:ln w="9525">
            <a:noFill/>
            <a:miter lim="800000"/>
            <a:headEnd/>
            <a:tailEnd/>
          </a:ln>
        </p:spPr>
      </p:pic>
      <p:graphicFrame>
        <p:nvGraphicFramePr>
          <p:cNvPr id="5" name="Table 4"/>
          <p:cNvGraphicFramePr>
            <a:graphicFrameLocks noGrp="1"/>
          </p:cNvGraphicFramePr>
          <p:nvPr/>
        </p:nvGraphicFramePr>
        <p:xfrm>
          <a:off x="428596" y="4846320"/>
          <a:ext cx="8286808" cy="2011680"/>
        </p:xfrm>
        <a:graphic>
          <a:graphicData uri="http://schemas.openxmlformats.org/drawingml/2006/table">
            <a:tbl>
              <a:tblPr/>
              <a:tblGrid>
                <a:gridCol w="8286808"/>
              </a:tblGrid>
              <a:tr h="373420">
                <a:tc>
                  <a:txBody>
                    <a:bodyPr/>
                    <a:lstStyle/>
                    <a:p>
                      <a:pPr algn="just"/>
                      <a:endParaRPr lang="ar-EG" sz="2400" dirty="0">
                        <a:solidFill>
                          <a:schemeClr val="tx1"/>
                        </a:solidFill>
                      </a:endParaRPr>
                    </a:p>
                  </a:txBody>
                  <a:tcPr anchor="ctr">
                    <a:lnL>
                      <a:noFill/>
                    </a:lnL>
                    <a:lnR>
                      <a:noFill/>
                    </a:lnR>
                    <a:lnT>
                      <a:noFill/>
                    </a:lnT>
                    <a:lnB>
                      <a:noFill/>
                    </a:lnB>
                  </a:tcPr>
                </a:tc>
              </a:tr>
              <a:tr h="1269630">
                <a:tc>
                  <a:txBody>
                    <a:bodyPr/>
                    <a:lstStyle/>
                    <a:p>
                      <a:pPr algn="just" rtl="0"/>
                      <a:r>
                        <a:rPr lang="en-US" sz="2400" b="1" dirty="0">
                          <a:solidFill>
                            <a:srgbClr val="FFFF00"/>
                          </a:solidFill>
                        </a:rPr>
                        <a:t>Moreover, He comprehended in His design the sky, and it had been (as) smoke: He said to it and to the earth: "Come ye together, willingly or unwillingly." They said: "We do come (together), in willing obedience."</a:t>
                      </a:r>
                      <a:r>
                        <a:rPr lang="en-US" sz="1800" b="1" dirty="0">
                          <a:solidFill>
                            <a:srgbClr val="FF0000"/>
                          </a:solidFill>
                        </a:rPr>
                        <a:t> </a:t>
                      </a:r>
                    </a:p>
                  </a:txBody>
                  <a:tcPr anchor="ctr">
                    <a:lnL>
                      <a:noFill/>
                    </a:lnL>
                    <a:lnR>
                      <a:noFill/>
                    </a:lnR>
                    <a:lnT>
                      <a:noFill/>
                    </a:lnT>
                    <a:lnB>
                      <a:noFill/>
                    </a:lnB>
                  </a:tcPr>
                </a:tc>
              </a:tr>
            </a:tbl>
          </a:graphicData>
        </a:graphic>
      </p:graphicFrame>
      <p:sp>
        <p:nvSpPr>
          <p:cNvPr id="6" name="Rectangle 5"/>
          <p:cNvSpPr/>
          <p:nvPr/>
        </p:nvSpPr>
        <p:spPr>
          <a:xfrm>
            <a:off x="928662" y="1714488"/>
            <a:ext cx="7429552" cy="1077218"/>
          </a:xfrm>
          <a:prstGeom prst="rect">
            <a:avLst/>
          </a:prstGeom>
        </p:spPr>
        <p:txBody>
          <a:bodyPr wrap="square">
            <a:spAutoFit/>
          </a:bodyPr>
          <a:lstStyle/>
          <a:p>
            <a:pPr algn="just"/>
            <a:r>
              <a:rPr lang="ar-EG" sz="3200" b="1" dirty="0" smtClean="0">
                <a:solidFill>
                  <a:srgbClr val="FF0000"/>
                </a:solidFill>
              </a:rPr>
              <a:t>{11} ثُمَّ اسْتَوَى إِلَى السَّمَاءِ وَهِيَ دُخَانٌ فَقَالَ لَهَا وَلِلْأَرْضِ ائْتِيَا طَوْعًا أَوْ كَرْهًا قَالَتَا أَتَيْنَا طَائِعِينَ </a:t>
            </a:r>
            <a:endParaRPr lang="ar-EG" sz="3200" dirty="0">
              <a:solidFill>
                <a:srgbClr val="FF0000"/>
              </a:solidFill>
            </a:endParaRPr>
          </a:p>
        </p:txBody>
      </p:sp>
      <p:pic>
        <p:nvPicPr>
          <p:cNvPr id="7" name="صورة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68691" y="18752"/>
            <a:ext cx="927947" cy="625536"/>
          </a:xfrm>
          <a:prstGeom prst="rect">
            <a:avLst/>
          </a:prstGeom>
        </p:spPr>
      </p:pic>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3">
            <a:schemeClr val="lt1"/>
          </a:lnRef>
          <a:fillRef idx="1">
            <a:schemeClr val="accent1"/>
          </a:fillRef>
          <a:effectRef idx="1">
            <a:schemeClr val="accent1"/>
          </a:effectRef>
          <a:fontRef idx="minor">
            <a:schemeClr val="lt1"/>
          </a:fontRef>
        </p:style>
        <p:txBody>
          <a:bodyPr/>
          <a:lstStyle/>
          <a:p>
            <a:r>
              <a:rPr lang="en-US" dirty="0" smtClean="0"/>
              <a:t>Expanding Universe</a:t>
            </a:r>
            <a:endParaRPr lang="ar-EG" dirty="0"/>
          </a:p>
        </p:txBody>
      </p:sp>
      <p:sp>
        <p:nvSpPr>
          <p:cNvPr id="3" name="Content Placeholder 2"/>
          <p:cNvSpPr>
            <a:spLocks noGrp="1"/>
          </p:cNvSpPr>
          <p:nvPr>
            <p:ph idx="1"/>
          </p:nvPr>
        </p:nvSpPr>
        <p:spPr/>
        <p:style>
          <a:lnRef idx="2">
            <a:schemeClr val="dk1">
              <a:shade val="50000"/>
            </a:schemeClr>
          </a:lnRef>
          <a:fillRef idx="1">
            <a:schemeClr val="dk1"/>
          </a:fillRef>
          <a:effectRef idx="0">
            <a:schemeClr val="dk1"/>
          </a:effectRef>
          <a:fontRef idx="minor">
            <a:schemeClr val="lt1"/>
          </a:fontRef>
        </p:style>
        <p:txBody>
          <a:bodyPr>
            <a:normAutofit lnSpcReduction="10000"/>
          </a:bodyPr>
          <a:lstStyle/>
          <a:p>
            <a:pPr algn="ctr" rtl="0"/>
            <a:endParaRPr lang="ar-EG" sz="4000" b="1" dirty="0" smtClean="0"/>
          </a:p>
          <a:p>
            <a:pPr algn="ctr" rtl="0"/>
            <a:r>
              <a:rPr lang="ar-EG" sz="4000" b="1" dirty="0" smtClean="0"/>
              <a:t>{47} وَالسَّمَاءَ بَنَيْنَاهَا بِأَيْدٍ وَإِنَّا لَمُوسِعُونَ </a:t>
            </a:r>
          </a:p>
          <a:p>
            <a:pPr algn="l" rtl="0"/>
            <a:endParaRPr lang="en-US" b="1" dirty="0" smtClean="0"/>
          </a:p>
          <a:p>
            <a:pPr algn="just" rtl="0"/>
            <a:r>
              <a:rPr lang="en-US" sz="4000" b="1" dirty="0" smtClean="0">
                <a:solidFill>
                  <a:srgbClr val="FFFF00"/>
                </a:solidFill>
              </a:rPr>
              <a:t>With power and skill did We construct the Firmament: for it is We Who create the vastness of Space. </a:t>
            </a:r>
            <a:r>
              <a:rPr lang="en-US" sz="3600" b="1" dirty="0" smtClean="0">
                <a:solidFill>
                  <a:schemeClr val="bg1"/>
                </a:solidFill>
              </a:rPr>
              <a:t>(</a:t>
            </a:r>
            <a:r>
              <a:rPr lang="en-US" b="1" dirty="0" smtClean="0"/>
              <a:t>Az-Zariyat47)</a:t>
            </a:r>
          </a:p>
          <a:p>
            <a:pPr algn="just" rtl="0"/>
            <a:endParaRPr lang="en-US" dirty="0" smtClean="0">
              <a:solidFill>
                <a:srgbClr val="FFFF00"/>
              </a:solidFill>
            </a:endParaRPr>
          </a:p>
          <a:p>
            <a:pPr algn="l" rtl="0"/>
            <a:endParaRPr lang="ar-EG"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emp"/>
          <p:cNvPicPr>
            <a:picLocks noGrp="1" noChangeAspect="1" noChangeArrowheads="1"/>
          </p:cNvPicPr>
          <p:nvPr>
            <p:ph idx="1"/>
          </p:nvPr>
        </p:nvPicPr>
        <p:blipFill>
          <a:blip r:embed="rId2"/>
          <a:srcRect/>
          <a:stretch>
            <a:fillRect/>
          </a:stretch>
        </p:blipFill>
        <p:spPr bwMode="auto">
          <a:xfrm>
            <a:off x="857224" y="1785926"/>
            <a:ext cx="7529849" cy="4525963"/>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pic>
      <p:sp>
        <p:nvSpPr>
          <p:cNvPr id="5" name="Rectangle 4"/>
          <p:cNvSpPr/>
          <p:nvPr/>
        </p:nvSpPr>
        <p:spPr>
          <a:xfrm>
            <a:off x="928662" y="1597871"/>
            <a:ext cx="7286676" cy="830997"/>
          </a:xfrm>
          <a:prstGeom prst="rect">
            <a:avLst/>
          </a:prstGeom>
        </p:spPr>
        <p:txBody>
          <a:bodyPr wrap="square">
            <a:spAutoFit/>
          </a:bodyPr>
          <a:lstStyle/>
          <a:p>
            <a:pPr lvl="0" algn="just" rtl="0">
              <a:spcBef>
                <a:spcPct val="0"/>
              </a:spcBef>
              <a:defRPr/>
            </a:pPr>
            <a:r>
              <a:rPr lang="en-US" sz="2400" dirty="0" smtClean="0">
                <a:latin typeface="Times New Roman" pitchFamily="18" charset="0"/>
                <a:cs typeface="Times New Roman" pitchFamily="18" charset="0"/>
              </a:rPr>
              <a:t>The farther we look into space, the farther back in time we are seeing</a:t>
            </a:r>
          </a:p>
        </p:txBody>
      </p:sp>
      <p:sp>
        <p:nvSpPr>
          <p:cNvPr id="6" name="Title 5"/>
          <p:cNvSpPr>
            <a:spLocks noGrp="1"/>
          </p:cNvSpPr>
          <p:nvPr>
            <p:ph type="title"/>
          </p:nvPr>
        </p:nvSpPr>
        <p:spPr>
          <a:xfrm>
            <a:off x="457200" y="274638"/>
            <a:ext cx="8229600"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2400" b="1" dirty="0" smtClean="0"/>
              <a:t>With power and skill did We construct the Firmament: for it is We Who create the vastness of Space. (Az-Zariyat47)</a:t>
            </a:r>
          </a:p>
        </p:txBody>
      </p:sp>
      <p:pic>
        <p:nvPicPr>
          <p:cNvPr id="8" name="Picture 7" descr="coverScience"/>
          <p:cNvPicPr>
            <a:picLocks noChangeAspect="1" noChangeArrowheads="1"/>
          </p:cNvPicPr>
          <p:nvPr/>
        </p:nvPicPr>
        <p:blipFill>
          <a:blip r:embed="rId3"/>
          <a:srcRect/>
          <a:stretch>
            <a:fillRect/>
          </a:stretch>
        </p:blipFill>
        <p:spPr bwMode="auto">
          <a:xfrm>
            <a:off x="815332" y="5143512"/>
            <a:ext cx="2185032" cy="1714487"/>
          </a:xfrm>
          <a:prstGeom prst="rect">
            <a:avLst/>
          </a:prstGeom>
          <a:noFill/>
          <a:ln w="9525">
            <a:noFill/>
            <a:miter lim="800000"/>
            <a:headEnd/>
            <a:tailEnd/>
          </a:ln>
        </p:spPr>
      </p:pic>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out)">
                                      <p:cBhvr>
                                        <p:cTn id="7" dur="500"/>
                                        <p:tgtEl>
                                          <p:spTgt spid="8"/>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5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5929330"/>
            <a:ext cx="8072462" cy="1446550"/>
          </a:xfrm>
          <a:prstGeom prst="rect">
            <a:avLst/>
          </a:prstGeom>
        </p:spPr>
        <p:txBody>
          <a:bodyPr wrap="square">
            <a:spAutoFit/>
          </a:bodyPr>
          <a:lstStyle/>
          <a:p>
            <a:pPr algn="ctr"/>
            <a:endParaRPr lang="ar-EG" sz="4400" b="1" dirty="0" smtClean="0"/>
          </a:p>
          <a:p>
            <a:pPr algn="ctr"/>
            <a:endParaRPr lang="ar-EG" sz="4400" b="1" dirty="0" smtClean="0"/>
          </a:p>
        </p:txBody>
      </p:sp>
      <p:pic>
        <p:nvPicPr>
          <p:cNvPr id="5" name="Picture 4" descr="20-22"/>
          <p:cNvPicPr>
            <a:picLocks noChangeAspect="1" noChangeArrowheads="1"/>
          </p:cNvPicPr>
          <p:nvPr/>
        </p:nvPicPr>
        <p:blipFill>
          <a:blip r:embed="rId4" cstate="print"/>
          <a:srcRect/>
          <a:stretch>
            <a:fillRect/>
          </a:stretch>
        </p:blipFill>
        <p:spPr>
          <a:xfrm>
            <a:off x="6000760" y="1357298"/>
            <a:ext cx="2055795" cy="2161078"/>
          </a:xfrm>
          <a:prstGeom prst="rect">
            <a:avLst/>
          </a:prstGeom>
          <a:noFill/>
        </p:spPr>
      </p:pic>
      <p:pic>
        <p:nvPicPr>
          <p:cNvPr id="110593" name="Picture 1"/>
          <p:cNvPicPr>
            <a:picLocks noChangeAspect="1" noChangeArrowheads="1"/>
          </p:cNvPicPr>
          <p:nvPr/>
        </p:nvPicPr>
        <p:blipFill>
          <a:blip r:embed="rId5"/>
          <a:srcRect/>
          <a:stretch>
            <a:fillRect/>
          </a:stretch>
        </p:blipFill>
        <p:spPr bwMode="auto">
          <a:xfrm>
            <a:off x="-1" y="1071547"/>
            <a:ext cx="7929587" cy="5780939"/>
          </a:xfrm>
          <a:prstGeom prst="rect">
            <a:avLst/>
          </a:prstGeom>
          <a:noFill/>
          <a:ln w="9525">
            <a:noFill/>
            <a:miter lim="800000"/>
            <a:headEnd/>
            <a:tailEnd/>
          </a:ln>
          <a:effectLst/>
        </p:spPr>
      </p:pic>
      <p:pic>
        <p:nvPicPr>
          <p:cNvPr id="6" name="Picture 4" descr="20-22"/>
          <p:cNvPicPr>
            <a:picLocks noChangeAspect="1" noChangeArrowheads="1"/>
          </p:cNvPicPr>
          <p:nvPr/>
        </p:nvPicPr>
        <p:blipFill>
          <a:blip r:embed="rId6" cstate="print"/>
          <a:srcRect/>
          <a:stretch>
            <a:fillRect/>
          </a:stretch>
        </p:blipFill>
        <p:spPr>
          <a:xfrm>
            <a:off x="571472" y="4286256"/>
            <a:ext cx="1285884" cy="1071570"/>
          </a:xfrm>
          <a:prstGeom prst="rect">
            <a:avLst/>
          </a:prstGeom>
          <a:noFill/>
        </p:spPr>
      </p:pic>
      <p:pic>
        <p:nvPicPr>
          <p:cNvPr id="7" name="Picture 4" descr="MCj00831890000[1]"/>
          <p:cNvPicPr>
            <a:picLocks noChangeAspect="1" noChangeArrowheads="1"/>
          </p:cNvPicPr>
          <p:nvPr/>
        </p:nvPicPr>
        <p:blipFill>
          <a:blip r:embed="rId7"/>
          <a:srcRect/>
          <a:stretch>
            <a:fillRect/>
          </a:stretch>
        </p:blipFill>
        <p:spPr bwMode="auto">
          <a:xfrm rot="10800000">
            <a:off x="6000759" y="5572140"/>
            <a:ext cx="1654175" cy="1268410"/>
          </a:xfrm>
          <a:prstGeom prst="rect">
            <a:avLst/>
          </a:prstGeom>
          <a:noFill/>
          <a:ln w="9525">
            <a:noFill/>
            <a:miter lim="800000"/>
            <a:headEnd/>
            <a:tailEnd/>
          </a:ln>
        </p:spPr>
      </p:pic>
      <p:pic>
        <p:nvPicPr>
          <p:cNvPr id="8" name="Picture 4" descr="MCj00831890000[1]"/>
          <p:cNvPicPr>
            <a:picLocks noChangeAspect="1" noChangeArrowheads="1"/>
          </p:cNvPicPr>
          <p:nvPr/>
        </p:nvPicPr>
        <p:blipFill>
          <a:blip r:embed="rId7"/>
          <a:srcRect/>
          <a:stretch>
            <a:fillRect/>
          </a:stretch>
        </p:blipFill>
        <p:spPr bwMode="auto">
          <a:xfrm rot="10800000">
            <a:off x="5929322" y="1660524"/>
            <a:ext cx="1654175" cy="1625600"/>
          </a:xfrm>
          <a:prstGeom prst="rect">
            <a:avLst/>
          </a:prstGeom>
          <a:noFill/>
          <a:ln w="9525">
            <a:noFill/>
            <a:miter lim="800000"/>
            <a:headEnd/>
            <a:tailEnd/>
          </a:ln>
        </p:spPr>
      </p:pic>
      <p:pic>
        <p:nvPicPr>
          <p:cNvPr id="9" name="Picture 4" descr="MCj00831890000[1]"/>
          <p:cNvPicPr>
            <a:picLocks noChangeAspect="1" noChangeArrowheads="1"/>
          </p:cNvPicPr>
          <p:nvPr/>
        </p:nvPicPr>
        <p:blipFill>
          <a:blip r:embed="rId7"/>
          <a:srcRect/>
          <a:stretch>
            <a:fillRect/>
          </a:stretch>
        </p:blipFill>
        <p:spPr bwMode="auto">
          <a:xfrm rot="10800000">
            <a:off x="500034" y="5143512"/>
            <a:ext cx="1744625" cy="1714488"/>
          </a:xfrm>
          <a:prstGeom prst="rect">
            <a:avLst/>
          </a:prstGeom>
          <a:noFill/>
          <a:ln w="9525">
            <a:noFill/>
            <a:miter lim="800000"/>
            <a:headEnd/>
            <a:tailEnd/>
          </a:ln>
        </p:spPr>
      </p:pic>
      <p:pic>
        <p:nvPicPr>
          <p:cNvPr id="10" name="Picture 4" descr="MCj00831890000[1]"/>
          <p:cNvPicPr>
            <a:picLocks noChangeAspect="1" noChangeArrowheads="1"/>
          </p:cNvPicPr>
          <p:nvPr/>
        </p:nvPicPr>
        <p:blipFill>
          <a:blip r:embed="rId7"/>
          <a:srcRect/>
          <a:stretch>
            <a:fillRect/>
          </a:stretch>
        </p:blipFill>
        <p:spPr bwMode="auto">
          <a:xfrm rot="10800000">
            <a:off x="357158" y="1803400"/>
            <a:ext cx="1654175" cy="1625600"/>
          </a:xfrm>
          <a:prstGeom prst="rect">
            <a:avLst/>
          </a:prstGeom>
          <a:noFill/>
          <a:ln w="9525">
            <a:noFill/>
            <a:miter lim="800000"/>
            <a:headEnd/>
            <a:tailEnd/>
          </a:ln>
        </p:spPr>
      </p:pic>
      <p:sp>
        <p:nvSpPr>
          <p:cNvPr id="11" name="AutoShape 7"/>
          <p:cNvSpPr>
            <a:spLocks noChangeArrowheads="1"/>
          </p:cNvSpPr>
          <p:nvPr/>
        </p:nvSpPr>
        <p:spPr bwMode="auto">
          <a:xfrm rot="20591243">
            <a:off x="6899964" y="1954528"/>
            <a:ext cx="1152525" cy="460375"/>
          </a:xfrm>
          <a:prstGeom prst="rightArrow">
            <a:avLst>
              <a:gd name="adj1" fmla="val 50000"/>
              <a:gd name="adj2" fmla="val 62586"/>
            </a:avLst>
          </a:prstGeom>
          <a:solidFill>
            <a:srgbClr val="FF0000"/>
          </a:solidFill>
          <a:ln w="9525" algn="ctr">
            <a:noFill/>
            <a:miter lim="800000"/>
            <a:headEnd/>
            <a:tailEnd/>
          </a:ln>
        </p:spPr>
        <p:txBody>
          <a:bodyPr wrap="none" anchor="ctr"/>
          <a:lstStyle/>
          <a:p>
            <a:endParaRPr lang="en-US" b="0"/>
          </a:p>
        </p:txBody>
      </p:sp>
      <p:sp>
        <p:nvSpPr>
          <p:cNvPr id="12" name="AutoShape 7"/>
          <p:cNvSpPr>
            <a:spLocks noChangeArrowheads="1"/>
          </p:cNvSpPr>
          <p:nvPr/>
        </p:nvSpPr>
        <p:spPr bwMode="auto">
          <a:xfrm rot="1008757" flipH="1">
            <a:off x="41946" y="5586105"/>
            <a:ext cx="1152525" cy="460375"/>
          </a:xfrm>
          <a:prstGeom prst="rightArrow">
            <a:avLst>
              <a:gd name="adj1" fmla="val 50000"/>
              <a:gd name="adj2" fmla="val 62586"/>
            </a:avLst>
          </a:prstGeom>
          <a:solidFill>
            <a:srgbClr val="FF0000"/>
          </a:solidFill>
          <a:ln w="9525" algn="ctr">
            <a:noFill/>
            <a:miter lim="800000"/>
            <a:headEnd/>
            <a:tailEnd/>
          </a:ln>
        </p:spPr>
        <p:txBody>
          <a:bodyPr wrap="none" anchor="ctr"/>
          <a:lstStyle/>
          <a:p>
            <a:endParaRPr lang="en-US" b="0"/>
          </a:p>
        </p:txBody>
      </p:sp>
      <p:sp>
        <p:nvSpPr>
          <p:cNvPr id="14" name="AutoShape 7"/>
          <p:cNvSpPr>
            <a:spLocks noChangeArrowheads="1"/>
          </p:cNvSpPr>
          <p:nvPr/>
        </p:nvSpPr>
        <p:spPr bwMode="auto">
          <a:xfrm rot="20591243">
            <a:off x="6899965" y="5597866"/>
            <a:ext cx="1152525" cy="460375"/>
          </a:xfrm>
          <a:prstGeom prst="rightArrow">
            <a:avLst>
              <a:gd name="adj1" fmla="val 50000"/>
              <a:gd name="adj2" fmla="val 62586"/>
            </a:avLst>
          </a:prstGeom>
          <a:solidFill>
            <a:srgbClr val="FF0000"/>
          </a:solidFill>
          <a:ln w="9525" algn="ctr">
            <a:noFill/>
            <a:miter lim="800000"/>
            <a:headEnd/>
            <a:tailEnd/>
          </a:ln>
        </p:spPr>
        <p:txBody>
          <a:bodyPr wrap="none" anchor="ctr"/>
          <a:lstStyle/>
          <a:p>
            <a:endParaRPr lang="en-US" b="0"/>
          </a:p>
        </p:txBody>
      </p:sp>
      <p:sp>
        <p:nvSpPr>
          <p:cNvPr id="15" name="AutoShape 7"/>
          <p:cNvSpPr>
            <a:spLocks noChangeArrowheads="1"/>
          </p:cNvSpPr>
          <p:nvPr/>
        </p:nvSpPr>
        <p:spPr bwMode="auto">
          <a:xfrm rot="1008757" flipH="1">
            <a:off x="113355" y="1954528"/>
            <a:ext cx="1152525" cy="460375"/>
          </a:xfrm>
          <a:prstGeom prst="rightArrow">
            <a:avLst>
              <a:gd name="adj1" fmla="val 50000"/>
              <a:gd name="adj2" fmla="val 62586"/>
            </a:avLst>
          </a:prstGeom>
          <a:solidFill>
            <a:srgbClr val="FF0000"/>
          </a:solidFill>
          <a:ln w="9525" algn="ctr">
            <a:noFill/>
            <a:miter lim="800000"/>
            <a:headEnd/>
            <a:tailEnd/>
          </a:ln>
        </p:spPr>
        <p:txBody>
          <a:bodyPr wrap="none" anchor="ctr"/>
          <a:lstStyle/>
          <a:p>
            <a:endParaRPr lang="en-US" b="0"/>
          </a:p>
        </p:txBody>
      </p:sp>
      <p:pic>
        <p:nvPicPr>
          <p:cNvPr id="16" name="Picture 6" descr="MCj02321380000[1]"/>
          <p:cNvPicPr>
            <a:picLocks noChangeAspect="1" noChangeArrowheads="1"/>
          </p:cNvPicPr>
          <p:nvPr/>
        </p:nvPicPr>
        <p:blipFill>
          <a:blip r:embed="rId8"/>
          <a:srcRect/>
          <a:stretch>
            <a:fillRect/>
          </a:stretch>
        </p:blipFill>
        <p:spPr bwMode="auto">
          <a:xfrm>
            <a:off x="3694115" y="2928934"/>
            <a:ext cx="1306513" cy="1087438"/>
          </a:xfrm>
          <a:prstGeom prst="rect">
            <a:avLst/>
          </a:prstGeom>
          <a:noFill/>
          <a:ln w="9525">
            <a:noFill/>
            <a:miter lim="800000"/>
            <a:headEnd/>
            <a:tailEnd/>
          </a:ln>
        </p:spPr>
      </p:pic>
      <p:sp>
        <p:nvSpPr>
          <p:cNvPr id="19" name="Rectangle 18"/>
          <p:cNvSpPr/>
          <p:nvPr/>
        </p:nvSpPr>
        <p:spPr>
          <a:xfrm>
            <a:off x="5357818" y="3214686"/>
            <a:ext cx="2643206" cy="1354217"/>
          </a:xfrm>
          <a:prstGeom prst="rect">
            <a:avLst/>
          </a:prstGeom>
        </p:spPr>
        <p:txBody>
          <a:bodyPr wrap="square">
            <a:spAutoFit/>
          </a:bodyPr>
          <a:lstStyle/>
          <a:p>
            <a:r>
              <a:rPr lang="ar-EG" sz="3200" b="1" dirty="0" smtClean="0">
                <a:solidFill>
                  <a:srgbClr val="FFFF00"/>
                </a:solidFill>
              </a:rPr>
              <a:t>الحقيقة القرآنية: السماء الموسعة</a:t>
            </a:r>
          </a:p>
          <a:p>
            <a:endParaRPr lang="ar-EG" dirty="0"/>
          </a:p>
        </p:txBody>
      </p:sp>
      <p:sp>
        <p:nvSpPr>
          <p:cNvPr id="20" name="Rectangle 19"/>
          <p:cNvSpPr/>
          <p:nvPr/>
        </p:nvSpPr>
        <p:spPr>
          <a:xfrm>
            <a:off x="71406" y="3429000"/>
            <a:ext cx="3204469" cy="954107"/>
          </a:xfrm>
          <a:prstGeom prst="rect">
            <a:avLst/>
          </a:prstGeom>
        </p:spPr>
        <p:txBody>
          <a:bodyPr wrap="square">
            <a:spAutoFit/>
          </a:bodyPr>
          <a:lstStyle/>
          <a:p>
            <a:r>
              <a:rPr lang="ar-EG" sz="2800" b="1" dirty="0" smtClean="0">
                <a:solidFill>
                  <a:srgbClr val="FFC000"/>
                </a:solidFill>
              </a:rPr>
              <a:t>نحو الحقيقة  فى الفيزياء: اتساع الكون  وتسارعه</a:t>
            </a:r>
            <a:endParaRPr lang="ar-EG" sz="2800" dirty="0">
              <a:solidFill>
                <a:srgbClr val="FFC000"/>
              </a:solidFill>
            </a:endParaRPr>
          </a:p>
        </p:txBody>
      </p:sp>
      <p:pic>
        <p:nvPicPr>
          <p:cNvPr id="21" name="Picture 4" descr="coverScience"/>
          <p:cNvPicPr>
            <a:picLocks noChangeAspect="1" noChangeArrowheads="1"/>
          </p:cNvPicPr>
          <p:nvPr/>
        </p:nvPicPr>
        <p:blipFill>
          <a:blip r:embed="rId9"/>
          <a:srcRect/>
          <a:stretch>
            <a:fillRect/>
          </a:stretch>
        </p:blipFill>
        <p:spPr bwMode="auto">
          <a:xfrm>
            <a:off x="6072198" y="4214818"/>
            <a:ext cx="1857388" cy="1457401"/>
          </a:xfrm>
          <a:prstGeom prst="rect">
            <a:avLst/>
          </a:prstGeom>
          <a:noFill/>
          <a:ln w="9525">
            <a:noFill/>
            <a:miter lim="800000"/>
            <a:headEnd/>
            <a:tailEnd/>
          </a:ln>
        </p:spPr>
      </p:pic>
      <p:pic>
        <p:nvPicPr>
          <p:cNvPr id="22" name="Picture 3"/>
          <p:cNvPicPr>
            <a:picLocks noChangeAspect="1" noChangeArrowheads="1"/>
          </p:cNvPicPr>
          <p:nvPr/>
        </p:nvPicPr>
        <p:blipFill>
          <a:blip r:embed="rId10"/>
          <a:srcRect/>
          <a:stretch>
            <a:fillRect/>
          </a:stretch>
        </p:blipFill>
        <p:spPr>
          <a:xfrm>
            <a:off x="2143108" y="4802431"/>
            <a:ext cx="3714776" cy="2055569"/>
          </a:xfrm>
          <a:prstGeom prst="rect">
            <a:avLst/>
          </a:prstGeom>
          <a:noFill/>
        </p:spPr>
      </p:pic>
      <p:sp>
        <p:nvSpPr>
          <p:cNvPr id="23" name="Rectangle 22"/>
          <p:cNvSpPr/>
          <p:nvPr/>
        </p:nvSpPr>
        <p:spPr>
          <a:xfrm>
            <a:off x="777643" y="1344027"/>
            <a:ext cx="6723315" cy="584775"/>
          </a:xfrm>
          <a:prstGeom prst="rect">
            <a:avLst/>
          </a:prstGeom>
        </p:spPr>
        <p:txBody>
          <a:bodyPr wrap="none">
            <a:spAutoFit/>
          </a:bodyPr>
          <a:lstStyle/>
          <a:p>
            <a:r>
              <a:rPr lang="ar-EG" sz="3200" b="1" dirty="0" smtClean="0">
                <a:solidFill>
                  <a:srgbClr val="FF0000"/>
                </a:solidFill>
              </a:rPr>
              <a:t>{وَالسَّمَاء بَنَيْنَاهَا بِأَيْدٍ وَإِنَّا لَمُوسِعُونَ }الذاريات4</a:t>
            </a:r>
            <a:r>
              <a:rPr lang="ar-EG" sz="3200" b="1" dirty="0" smtClean="0">
                <a:solidFill>
                  <a:srgbClr val="FFFF00"/>
                </a:solidFill>
              </a:rPr>
              <a:t>7</a:t>
            </a:r>
            <a:endParaRPr lang="ar-EG" sz="3200" dirty="0"/>
          </a:p>
        </p:txBody>
      </p:sp>
      <p:pic>
        <p:nvPicPr>
          <p:cNvPr id="24" name="صورة 2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500"/>
                                        <p:tgtEl>
                                          <p:spTgt spid="21"/>
                                        </p:tgtEl>
                                      </p:cBhvr>
                                    </p:animEffec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500" fill="hold"/>
                                        <p:tgtEl>
                                          <p:spTgt spid="21"/>
                                        </p:tgtEl>
                                        <p:attrNameLst>
                                          <p:attrName>r</p:attrName>
                                        </p:attrNameLst>
                                      </p:cBhvr>
                                    </p:animRot>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dissolve">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fontScale="90000"/>
          </a:bodyPr>
          <a:lstStyle/>
          <a:p>
            <a:r>
              <a:rPr lang="en-US" dirty="0" smtClean="0">
                <a:solidFill>
                  <a:srgbClr val="FF0000"/>
                </a:solidFill>
              </a:rPr>
              <a:t>Stages of Creation of Heavens and Earth </a:t>
            </a:r>
            <a:endParaRPr lang="ar-EG" dirty="0">
              <a:solidFill>
                <a:srgbClr val="FF0000"/>
              </a:solidFill>
            </a:endParaRPr>
          </a:p>
        </p:txBody>
      </p:sp>
      <p:sp>
        <p:nvSpPr>
          <p:cNvPr id="3" name="Content Placeholder 2"/>
          <p:cNvSpPr>
            <a:spLocks noGrp="1"/>
          </p:cNvSpPr>
          <p:nvPr>
            <p:ph idx="1"/>
          </p:nvPr>
        </p:nvSpPr>
        <p:spPr/>
        <p:style>
          <a:lnRef idx="2">
            <a:schemeClr val="dk1">
              <a:shade val="50000"/>
            </a:schemeClr>
          </a:lnRef>
          <a:fillRef idx="1">
            <a:schemeClr val="dk1"/>
          </a:fillRef>
          <a:effectRef idx="0">
            <a:schemeClr val="dk1"/>
          </a:effectRef>
          <a:fontRef idx="minor">
            <a:schemeClr val="lt1"/>
          </a:fontRef>
        </p:style>
        <p:txBody>
          <a:bodyPr>
            <a:normAutofit fontScale="70000" lnSpcReduction="20000"/>
          </a:bodyPr>
          <a:lstStyle/>
          <a:p>
            <a:pPr algn="just" rtl="0"/>
            <a:r>
              <a:rPr lang="ar-EG" b="1" dirty="0" smtClean="0">
                <a:solidFill>
                  <a:schemeClr val="bg1"/>
                </a:solidFill>
              </a:rPr>
              <a:t>{9} قُلْ أَئِنَّكُمْ لَتَكْفُرُونَ بِالَّذِي خَلَقَ الْأَرْضَ فِي يَوْمَيْنِ وَتَجْعَلُونَ لَهُ أَنْدَادًا ذَلِكَ رَبُّ الْعَالَمِينَ </a:t>
            </a:r>
            <a:r>
              <a:rPr lang="en-US" dirty="0" smtClean="0">
                <a:solidFill>
                  <a:schemeClr val="bg1"/>
                </a:solidFill>
              </a:rPr>
              <a:t>Say: "Is it that ye deny Him Who created the earth in two Days? and do ye join equals with Him? He is the Lord of (all) the Worlds." </a:t>
            </a:r>
            <a:r>
              <a:rPr lang="en-US" b="1" dirty="0" err="1" smtClean="0">
                <a:solidFill>
                  <a:srgbClr val="FF0000"/>
                </a:solidFill>
              </a:rPr>
              <a:t>Fussilat</a:t>
            </a:r>
            <a:endParaRPr lang="en-US" b="1" dirty="0" smtClean="0">
              <a:solidFill>
                <a:srgbClr val="FF0000"/>
              </a:solidFill>
            </a:endParaRPr>
          </a:p>
          <a:p>
            <a:pPr algn="just" rtl="0"/>
            <a:endParaRPr lang="en-US" dirty="0" smtClean="0">
              <a:solidFill>
                <a:schemeClr val="bg1"/>
              </a:solidFill>
            </a:endParaRPr>
          </a:p>
          <a:p>
            <a:pPr algn="just" rtl="0"/>
            <a:r>
              <a:rPr lang="en-US" b="1" dirty="0" smtClean="0">
                <a:solidFill>
                  <a:schemeClr val="bg1"/>
                </a:solidFill>
              </a:rPr>
              <a:t>{10} </a:t>
            </a:r>
            <a:r>
              <a:rPr lang="ar-EG" b="1" dirty="0" smtClean="0">
                <a:solidFill>
                  <a:schemeClr val="bg1"/>
                </a:solidFill>
              </a:rPr>
              <a:t>وَجَعَلَ فِيهَا رَوَاسِيَ مِنْ فَوْقِهَا وَبَارَكَ فِيهَا وَقَدَّرَ فِيهَا أَقْوَاتَهَا فِي أَرْبَعَةِ أَيَّامٍ سَوَاءً لِلسَّائِلِينَ </a:t>
            </a:r>
            <a:r>
              <a:rPr lang="en-US" dirty="0" smtClean="0">
                <a:solidFill>
                  <a:schemeClr val="bg1"/>
                </a:solidFill>
              </a:rPr>
              <a:t>He set on the (earth). Mountains standing firm, high above it, and bestowed blessings on the earth, and measured therein all things to give them nourishment in due proportion, in four Days, in accordance with (the needs of) those who seek (sustenance). </a:t>
            </a:r>
          </a:p>
          <a:p>
            <a:pPr algn="just" rtl="0"/>
            <a:r>
              <a:rPr lang="en-US" b="1" dirty="0" smtClean="0">
                <a:solidFill>
                  <a:schemeClr val="bg1"/>
                </a:solidFill>
              </a:rPr>
              <a:t>{11} </a:t>
            </a:r>
            <a:r>
              <a:rPr lang="ar-EG" b="1" dirty="0" smtClean="0">
                <a:solidFill>
                  <a:schemeClr val="bg1"/>
                </a:solidFill>
              </a:rPr>
              <a:t>ثُمَّ اسْتَوَى إِلَى السَّمَاءِ وَهِيَ دُخَانٌ فَقَالَ لَهَا وَلِلْأَرْضِ ائْتِيَا طَوْعًا أَوْ كَرْهًا قَالَتَا أَتَيْنَا طَائِعِينَ </a:t>
            </a:r>
            <a:r>
              <a:rPr lang="en-US" dirty="0" smtClean="0">
                <a:solidFill>
                  <a:schemeClr val="bg1"/>
                </a:solidFill>
              </a:rPr>
              <a:t>Moreover, He comprehended in His design the sky, and it had been (as) smoke: He said to it and to the earth: "Come ye together, willingly or unwillingly." They said: "We do come (together), in willing obedience</a:t>
            </a:r>
            <a:r>
              <a:rPr lang="en-US" dirty="0" smtClean="0">
                <a:solidFill>
                  <a:srgbClr val="FF0000"/>
                </a:solidFill>
              </a:rPr>
              <a:t>." </a:t>
            </a:r>
            <a:r>
              <a:rPr lang="en-US" b="1" dirty="0" err="1" smtClean="0">
                <a:solidFill>
                  <a:srgbClr val="FF0000"/>
                </a:solidFill>
              </a:rPr>
              <a:t>Fussilat</a:t>
            </a:r>
            <a:endParaRPr lang="en-US" b="1" dirty="0" smtClean="0">
              <a:solidFill>
                <a:srgbClr val="FF0000"/>
              </a:solidFill>
            </a:endParaRPr>
          </a:p>
          <a:p>
            <a:pPr algn="just" rtl="0"/>
            <a:endParaRPr lang="en-US" dirty="0" smtClean="0">
              <a:solidFill>
                <a:schemeClr val="bg1"/>
              </a:solidFill>
            </a:endParaRPr>
          </a:p>
          <a:p>
            <a:endParaRPr lang="ar-EG"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Fate of the world</a:t>
            </a:r>
            <a:endParaRPr lang="ar-EG" dirty="0"/>
          </a:p>
        </p:txBody>
      </p:sp>
      <p:sp>
        <p:nvSpPr>
          <p:cNvPr id="3" name="Content Placeholder 2"/>
          <p:cNvSpPr>
            <a:spLocks noGrp="1"/>
          </p:cNvSpPr>
          <p:nvPr>
            <p:ph idx="1"/>
          </p:nvPr>
        </p:nvSpPr>
        <p:spPr/>
        <p:style>
          <a:lnRef idx="2">
            <a:schemeClr val="dk1">
              <a:shade val="50000"/>
            </a:schemeClr>
          </a:lnRef>
          <a:fillRef idx="1">
            <a:schemeClr val="dk1"/>
          </a:fillRef>
          <a:effectRef idx="0">
            <a:schemeClr val="dk1"/>
          </a:effectRef>
          <a:fontRef idx="minor">
            <a:schemeClr val="lt1"/>
          </a:fontRef>
        </p:style>
        <p:txBody>
          <a:bodyPr>
            <a:normAutofit fontScale="77500" lnSpcReduction="20000"/>
          </a:bodyPr>
          <a:lstStyle/>
          <a:p>
            <a:pPr algn="just"/>
            <a:endParaRPr lang="ar-EG" dirty="0" smtClean="0"/>
          </a:p>
          <a:p>
            <a:pPr algn="just">
              <a:buNone/>
            </a:pPr>
            <a:r>
              <a:rPr lang="ar-EG" sz="4200" b="1" dirty="0" smtClean="0">
                <a:solidFill>
                  <a:srgbClr val="FFFF00"/>
                </a:solidFill>
              </a:rPr>
              <a:t>  {104} يَوْمَ نَطْوِي السَّمَاءَ كَطَيِّ السِّجِلِّ لِلْكُتُبِ كَمَا بَدَأْنَا أَوَّلَ خَلْقٍ نُعِيدُهُ وَعْدًا عَلَيْنَا إِنَّا كُنَّا فَاعِلِينَ</a:t>
            </a:r>
          </a:p>
          <a:p>
            <a:pPr algn="just">
              <a:buNone/>
            </a:pPr>
            <a:r>
              <a:rPr lang="ar-EG" sz="4200" b="1" dirty="0" smtClean="0">
                <a:solidFill>
                  <a:srgbClr val="FFFF00"/>
                </a:solidFill>
              </a:rPr>
              <a:t> </a:t>
            </a:r>
            <a:endParaRPr lang="en-US" sz="4200" b="1" dirty="0" smtClean="0">
              <a:solidFill>
                <a:srgbClr val="FFFF00"/>
              </a:solidFill>
            </a:endParaRPr>
          </a:p>
          <a:p>
            <a:pPr algn="just" rtl="0"/>
            <a:r>
              <a:rPr lang="en-US" sz="3800" b="1" dirty="0" smtClean="0"/>
              <a:t>The Day that We roll up the heavens like a scroll rolled up for books (completed), even as We produced the first Creation, so shall We produce a new one: a promise We have undertaken: truly shall We </a:t>
            </a:r>
            <a:r>
              <a:rPr lang="en-US" sz="3800" b="1" dirty="0" err="1" smtClean="0"/>
              <a:t>fulfil</a:t>
            </a:r>
            <a:r>
              <a:rPr lang="en-US" sz="3800" b="1" dirty="0" smtClean="0"/>
              <a:t> it. (Al-Anbiyaa104)</a:t>
            </a:r>
          </a:p>
          <a:p>
            <a:pPr algn="just" rtl="0"/>
            <a:r>
              <a:rPr lang="en-US" sz="3800" dirty="0" smtClean="0"/>
              <a:t> </a:t>
            </a:r>
          </a:p>
          <a:p>
            <a:pPr algn="just" rtl="0"/>
            <a:endParaRPr lang="ar-EG"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descr="hinshaw_011205_Fig_1"/>
          <p:cNvPicPr>
            <a:picLocks noChangeAspect="1" noChangeArrowheads="1"/>
          </p:cNvPicPr>
          <p:nvPr/>
        </p:nvPicPr>
        <p:blipFill>
          <a:blip r:embed="rId3"/>
          <a:srcRect/>
          <a:stretch>
            <a:fillRect/>
          </a:stretch>
        </p:blipFill>
        <p:spPr bwMode="auto">
          <a:xfrm>
            <a:off x="4429124" y="928670"/>
            <a:ext cx="3619524" cy="2714644"/>
          </a:xfrm>
          <a:prstGeom prst="rect">
            <a:avLst/>
          </a:prstGeom>
          <a:noFill/>
          <a:ln w="9525">
            <a:noFill/>
            <a:miter lim="800000"/>
            <a:headEnd/>
            <a:tailEnd/>
          </a:ln>
        </p:spPr>
      </p:pic>
      <p:pic>
        <p:nvPicPr>
          <p:cNvPr id="3" name="Picture 3" descr="temp"/>
          <p:cNvPicPr>
            <a:picLocks noChangeAspect="1" noChangeArrowheads="1"/>
          </p:cNvPicPr>
          <p:nvPr/>
        </p:nvPicPr>
        <p:blipFill>
          <a:blip r:embed="rId4"/>
          <a:srcRect/>
          <a:stretch>
            <a:fillRect/>
          </a:stretch>
        </p:blipFill>
        <p:spPr bwMode="auto">
          <a:xfrm>
            <a:off x="142844" y="1571612"/>
            <a:ext cx="4166843" cy="2504032"/>
          </a:xfrm>
          <a:prstGeom prst="rect">
            <a:avLst/>
          </a:prstGeom>
          <a:noFill/>
          <a:ln w="9525">
            <a:noFill/>
            <a:miter lim="800000"/>
            <a:headEnd/>
            <a:tailEnd/>
          </a:ln>
        </p:spPr>
      </p:pic>
      <p:pic>
        <p:nvPicPr>
          <p:cNvPr id="4" name="Picture 2" descr="C:\SceneSaver\StarGaze\9544b.jpg"/>
          <p:cNvPicPr>
            <a:picLocks noChangeAspect="1" noChangeArrowheads="1"/>
          </p:cNvPicPr>
          <p:nvPr/>
        </p:nvPicPr>
        <p:blipFill>
          <a:blip r:embed="rId5"/>
          <a:srcRect/>
          <a:stretch>
            <a:fillRect/>
          </a:stretch>
        </p:blipFill>
        <p:spPr bwMode="auto">
          <a:xfrm>
            <a:off x="4500562" y="3958225"/>
            <a:ext cx="3643338" cy="2899775"/>
          </a:xfrm>
          <a:prstGeom prst="rect">
            <a:avLst/>
          </a:prstGeom>
          <a:noFill/>
          <a:ln w="9525">
            <a:noFill/>
            <a:miter lim="800000"/>
            <a:headEnd/>
            <a:tailEnd/>
          </a:ln>
        </p:spPr>
      </p:pic>
      <p:pic>
        <p:nvPicPr>
          <p:cNvPr id="5" name="Picture 4" descr="coverScience"/>
          <p:cNvPicPr>
            <a:picLocks noChangeAspect="1" noChangeArrowheads="1"/>
          </p:cNvPicPr>
          <p:nvPr/>
        </p:nvPicPr>
        <p:blipFill>
          <a:blip r:embed="rId6"/>
          <a:srcRect/>
          <a:stretch>
            <a:fillRect/>
          </a:stretch>
        </p:blipFill>
        <p:spPr bwMode="auto">
          <a:xfrm>
            <a:off x="0" y="3999253"/>
            <a:ext cx="3643338" cy="2858747"/>
          </a:xfrm>
          <a:prstGeom prst="rect">
            <a:avLst/>
          </a:prstGeom>
          <a:noFill/>
          <a:ln w="9525">
            <a:noFill/>
            <a:miter lim="800000"/>
            <a:headEnd/>
            <a:tailEnd/>
          </a:ln>
        </p:spPr>
      </p:pic>
      <p:sp>
        <p:nvSpPr>
          <p:cNvPr id="6" name="Rectangle 5"/>
          <p:cNvSpPr/>
          <p:nvPr/>
        </p:nvSpPr>
        <p:spPr>
          <a:xfrm>
            <a:off x="0" y="1142984"/>
            <a:ext cx="4214810" cy="461665"/>
          </a:xfrm>
          <a:prstGeom prst="rect">
            <a:avLst/>
          </a:prstGeom>
        </p:spPr>
        <p:txBody>
          <a:bodyPr wrap="square">
            <a:spAutoFit/>
          </a:bodyPr>
          <a:lstStyle/>
          <a:p>
            <a:pPr lvl="0" algn="l" rtl="0">
              <a:spcBef>
                <a:spcPct val="0"/>
              </a:spcBef>
              <a:defRPr/>
            </a:pPr>
            <a:r>
              <a:rPr lang="en-US" sz="1200" b="1" dirty="0" smtClean="0">
                <a:latin typeface="Times New Roman" pitchFamily="18" charset="0"/>
                <a:cs typeface="Times New Roman" pitchFamily="18" charset="0"/>
              </a:rPr>
              <a:t>The farther we look into space, the farther back in time we are seeing</a:t>
            </a:r>
          </a:p>
        </p:txBody>
      </p:sp>
      <p:graphicFrame>
        <p:nvGraphicFramePr>
          <p:cNvPr id="7" name="Table 6"/>
          <p:cNvGraphicFramePr>
            <a:graphicFrameLocks noGrp="1"/>
          </p:cNvGraphicFramePr>
          <p:nvPr/>
        </p:nvGraphicFramePr>
        <p:xfrm>
          <a:off x="3857620" y="4480560"/>
          <a:ext cx="4071966" cy="2377440"/>
        </p:xfrm>
        <a:graphic>
          <a:graphicData uri="http://schemas.openxmlformats.org/drawingml/2006/table">
            <a:tbl>
              <a:tblPr/>
              <a:tblGrid>
                <a:gridCol w="4071966"/>
              </a:tblGrid>
              <a:tr h="640080">
                <a:tc>
                  <a:txBody>
                    <a:bodyPr/>
                    <a:lstStyle/>
                    <a:p>
                      <a:pPr algn="just"/>
                      <a:r>
                        <a:rPr lang="ar-EG" b="1" dirty="0">
                          <a:solidFill>
                            <a:srgbClr val="FFFF00"/>
                          </a:solidFill>
                        </a:rPr>
                        <a:t>{11} ثُمَّ اسْتَوَى إِلَى السَّمَاءِ وَهِيَ </a:t>
                      </a:r>
                      <a:r>
                        <a:rPr lang="ar-EG" b="1" dirty="0">
                          <a:solidFill>
                            <a:srgbClr val="00B0F0"/>
                          </a:solidFill>
                        </a:rPr>
                        <a:t>دُخَانٌ فَقَالَ </a:t>
                      </a:r>
                      <a:r>
                        <a:rPr lang="ar-EG" b="1" dirty="0">
                          <a:solidFill>
                            <a:schemeClr val="tx1"/>
                          </a:solidFill>
                        </a:rPr>
                        <a:t>لَهَا </a:t>
                      </a:r>
                      <a:r>
                        <a:rPr lang="ar-EG" b="1" dirty="0">
                          <a:solidFill>
                            <a:srgbClr val="FFFF00"/>
                          </a:solidFill>
                        </a:rPr>
                        <a:t>وَلِلْأَرْضِ ائْتِيَا طَوْعًا أَوْ كَرْهًا قَالَتَا أَتَيْنَا طَائِعِينَ </a:t>
                      </a:r>
                      <a:endParaRPr lang="ar-EG" dirty="0">
                        <a:solidFill>
                          <a:srgbClr val="FFFF00"/>
                        </a:solidFill>
                      </a:endParaRPr>
                    </a:p>
                  </a:txBody>
                  <a:tcPr anchor="ctr">
                    <a:lnL>
                      <a:noFill/>
                    </a:lnL>
                    <a:lnR>
                      <a:noFill/>
                    </a:lnR>
                    <a:lnT>
                      <a:noFill/>
                    </a:lnT>
                    <a:lnB>
                      <a:noFill/>
                    </a:lnB>
                  </a:tcPr>
                </a:tc>
              </a:tr>
              <a:tr h="0">
                <a:tc>
                  <a:txBody>
                    <a:bodyPr/>
                    <a:lstStyle/>
                    <a:p>
                      <a:pPr algn="just" rtl="0"/>
                      <a:r>
                        <a:rPr lang="en-US" sz="1800" b="1" dirty="0">
                          <a:solidFill>
                            <a:srgbClr val="FF0000"/>
                          </a:solidFill>
                        </a:rPr>
                        <a:t>Moreover, He comprehended in His design the sky, and it had been (as) smoke: He said to it and to the earth: "Come ye together, willingly or unwillingly." They said: "We do come (together), in willing obedience." </a:t>
                      </a:r>
                    </a:p>
                  </a:txBody>
                  <a:tcPr anchor="ctr">
                    <a:lnL>
                      <a:noFill/>
                    </a:lnL>
                    <a:lnR>
                      <a:noFill/>
                    </a:lnR>
                    <a:lnT>
                      <a:noFill/>
                    </a:lnT>
                    <a:lnB>
                      <a:noFill/>
                    </a:lnB>
                  </a:tcPr>
                </a:tc>
              </a:tr>
            </a:tbl>
          </a:graphicData>
        </a:graphic>
      </p:graphicFrame>
      <p:sp>
        <p:nvSpPr>
          <p:cNvPr id="423937"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9" name="Rectangle 8"/>
          <p:cNvSpPr/>
          <p:nvPr/>
        </p:nvSpPr>
        <p:spPr>
          <a:xfrm>
            <a:off x="0" y="3577240"/>
            <a:ext cx="4429124" cy="923330"/>
          </a:xfrm>
          <a:prstGeom prst="rect">
            <a:avLst/>
          </a:prstGeom>
        </p:spPr>
        <p:txBody>
          <a:bodyPr wrap="square">
            <a:spAutoFit/>
          </a:bodyPr>
          <a:lstStyle/>
          <a:p>
            <a:pPr algn="just" rtl="0"/>
            <a:r>
              <a:rPr lang="en-US" b="1" dirty="0" smtClean="0"/>
              <a:t>With power and skill did We construct the Firmament: for it is We Who create the vastness of Space. </a:t>
            </a:r>
            <a:r>
              <a:rPr lang="en-US" sz="1600" b="1" dirty="0" smtClean="0"/>
              <a:t>(</a:t>
            </a:r>
            <a:r>
              <a:rPr lang="en-US" b="1" dirty="0" smtClean="0"/>
              <a:t>Az-Zariyat47)</a:t>
            </a:r>
          </a:p>
        </p:txBody>
      </p:sp>
      <p:sp>
        <p:nvSpPr>
          <p:cNvPr id="10" name="Rectangle 9"/>
          <p:cNvSpPr/>
          <p:nvPr/>
        </p:nvSpPr>
        <p:spPr>
          <a:xfrm>
            <a:off x="4500562" y="1500175"/>
            <a:ext cx="3571900" cy="2031325"/>
          </a:xfrm>
          <a:prstGeom prst="rect">
            <a:avLst/>
          </a:prstGeom>
        </p:spPr>
        <p:txBody>
          <a:bodyPr wrap="square">
            <a:spAutoFit/>
          </a:bodyPr>
          <a:lstStyle/>
          <a:p>
            <a:pPr algn="just" rtl="0"/>
            <a:r>
              <a:rPr lang="en-US" dirty="0" smtClean="0">
                <a:solidFill>
                  <a:schemeClr val="bg1"/>
                </a:solidFill>
              </a:rPr>
              <a:t>Do not the Unbelievers see that the heavens and the earth were joined together (as one unit of Creation), before We clove them asunder? We made from water every living thing. Will they not then believe? </a:t>
            </a:r>
            <a:r>
              <a:rPr lang="en-US" b="1" dirty="0" smtClean="0">
                <a:solidFill>
                  <a:srgbClr val="FFFF00"/>
                </a:solidFill>
              </a:rPr>
              <a:t>Al-Anbiyaa30</a:t>
            </a:r>
          </a:p>
        </p:txBody>
      </p:sp>
      <p:pic>
        <p:nvPicPr>
          <p:cNvPr id="11" name="صورة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out)">
                                      <p:cBhvr>
                                        <p:cTn id="7" dur="1000"/>
                                        <p:tgtEl>
                                          <p:spTgt spid="2"/>
                                        </p:tgtEl>
                                      </p:cBhvr>
                                    </p:animEffect>
                                  </p:childTnLst>
                                </p:cTn>
                              </p:par>
                            </p:childTnLst>
                          </p:cTn>
                        </p:par>
                        <p:par>
                          <p:cTn id="8" fill="hold">
                            <p:stCondLst>
                              <p:cond delay="1000"/>
                            </p:stCondLst>
                            <p:childTnLst>
                              <p:par>
                                <p:cTn id="9" presetID="4" presetClass="entr" presetSubtype="3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out)">
                                      <p:cBhvr>
                                        <p:cTn id="11" dur="500"/>
                                        <p:tgtEl>
                                          <p:spTgt spid="5"/>
                                        </p:tgtEl>
                                      </p:cBhvr>
                                    </p:animEffect>
                                  </p:childTnLst>
                                </p:cTn>
                              </p:par>
                            </p:childTnLst>
                          </p:cTn>
                        </p:par>
                        <p:par>
                          <p:cTn id="12" fill="hold">
                            <p:stCondLst>
                              <p:cond delay="1500"/>
                            </p:stCondLst>
                            <p:childTnLst>
                              <p:par>
                                <p:cTn id="13" presetID="8" presetClass="emph" presetSubtype="0" fill="hold" nodeType="afterEffect">
                                  <p:stCondLst>
                                    <p:cond delay="0"/>
                                  </p:stCondLst>
                                  <p:childTnLst>
                                    <p:animRot by="21600000">
                                      <p:cBhvr>
                                        <p:cTn id="14" dur="5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xfrm>
            <a:off x="685800" y="76200"/>
            <a:ext cx="7772400" cy="1143000"/>
          </a:xfrm>
        </p:spPr>
        <p:txBody>
          <a:bodyPr/>
          <a:lstStyle/>
          <a:p>
            <a:pPr eaLnBrk="1" hangingPunct="1"/>
            <a:r>
              <a:rPr lang="en-US" sz="3200" b="1" dirty="0" smtClean="0">
                <a:solidFill>
                  <a:srgbClr val="FFC000"/>
                </a:solidFill>
              </a:rPr>
              <a:t>Early Earth (4.5 </a:t>
            </a:r>
            <a:r>
              <a:rPr lang="en-US" sz="3200" b="1" dirty="0" err="1" smtClean="0">
                <a:solidFill>
                  <a:srgbClr val="FFC000"/>
                </a:solidFill>
              </a:rPr>
              <a:t>Byr</a:t>
            </a:r>
            <a:r>
              <a:rPr lang="en-US" sz="3200" b="1" dirty="0" smtClean="0">
                <a:solidFill>
                  <a:srgbClr val="FFC000"/>
                </a:solidFill>
              </a:rPr>
              <a:t> BP): </a:t>
            </a:r>
            <a:br>
              <a:rPr lang="en-US" sz="3200" b="1" dirty="0" smtClean="0">
                <a:solidFill>
                  <a:srgbClr val="FFC000"/>
                </a:solidFill>
              </a:rPr>
            </a:br>
            <a:r>
              <a:rPr lang="en-US" sz="3200" b="1" dirty="0" smtClean="0">
                <a:solidFill>
                  <a:srgbClr val="FFC000"/>
                </a:solidFill>
              </a:rPr>
              <a:t>Molten surface,  frequent large impacts</a:t>
            </a:r>
          </a:p>
        </p:txBody>
      </p:sp>
      <p:pic>
        <p:nvPicPr>
          <p:cNvPr id="61443" name="Picture 3" descr="primeva2.jpg (23130 bytes)"/>
          <p:cNvPicPr>
            <a:picLocks noChangeAspect="1" noChangeArrowheads="1"/>
          </p:cNvPicPr>
          <p:nvPr/>
        </p:nvPicPr>
        <p:blipFill>
          <a:blip r:embed="rId3"/>
          <a:srcRect/>
          <a:stretch>
            <a:fillRect/>
          </a:stretch>
        </p:blipFill>
        <p:spPr bwMode="auto">
          <a:xfrm>
            <a:off x="0" y="1371600"/>
            <a:ext cx="9144000" cy="5486400"/>
          </a:xfrm>
          <a:prstGeom prst="rect">
            <a:avLst/>
          </a:prstGeom>
          <a:noFill/>
          <a:ln w="57150" cmpd="thinThick">
            <a:solidFill>
              <a:srgbClr val="000000"/>
            </a:solidFill>
            <a:miter lim="800000"/>
            <a:headEnd/>
            <a:tailEnd/>
          </a:ln>
        </p:spPr>
      </p:pic>
      <p:sp>
        <p:nvSpPr>
          <p:cNvPr id="4" name="Rectangle 3"/>
          <p:cNvSpPr/>
          <p:nvPr/>
        </p:nvSpPr>
        <p:spPr>
          <a:xfrm>
            <a:off x="152400" y="1447800"/>
            <a:ext cx="8991600" cy="1323439"/>
          </a:xfrm>
          <a:prstGeom prst="rect">
            <a:avLst/>
          </a:prstGeom>
        </p:spPr>
        <p:txBody>
          <a:bodyPr wrap="square">
            <a:spAutoFit/>
          </a:bodyPr>
          <a:lstStyle/>
          <a:p>
            <a:pPr algn="just" rtl="1"/>
            <a:r>
              <a:rPr lang="ar-EG" sz="4000" dirty="0" smtClean="0"/>
              <a:t> </a:t>
            </a:r>
            <a:r>
              <a:rPr lang="ar-EG" sz="4000" dirty="0" smtClean="0">
                <a:solidFill>
                  <a:srgbClr val="FFFF00"/>
                </a:solidFill>
              </a:rPr>
              <a:t>{وَجَعَلَ فِيهَا رَوَاسِيَ مِن فَوْقِهَا وَبَارَكَ فِيهَا وَقَدَّرَ فِيهَا أَقْوَاتَهَا فِي أَرْبَعَةِ أَيَّامٍ سَوَاء لِّلسَّائِلِينَ }فصلت10</a:t>
            </a:r>
            <a:endParaRPr lang="ar-EG" sz="4000" dirty="0">
              <a:solidFill>
                <a:srgbClr val="FFFF00"/>
              </a:solidFill>
            </a:endParaRPr>
          </a:p>
        </p:txBody>
      </p:sp>
      <p:sp>
        <p:nvSpPr>
          <p:cNvPr id="5" name="Rectangle 4"/>
          <p:cNvSpPr/>
          <p:nvPr/>
        </p:nvSpPr>
        <p:spPr>
          <a:xfrm>
            <a:off x="0" y="2895600"/>
            <a:ext cx="8763000" cy="3970318"/>
          </a:xfrm>
          <a:prstGeom prst="rect">
            <a:avLst/>
          </a:prstGeom>
        </p:spPr>
        <p:txBody>
          <a:bodyPr wrap="square">
            <a:spAutoFit/>
          </a:bodyPr>
          <a:lstStyle/>
          <a:p>
            <a:pPr algn="just"/>
            <a:r>
              <a:rPr lang="en-US" sz="3600" dirty="0" smtClean="0">
                <a:solidFill>
                  <a:schemeClr val="bg1"/>
                </a:solidFill>
              </a:rPr>
              <a:t>He set on the (earth). Mountains standing firm, high above it, and bestowed blessings on the earth, and measured therein all things to give them nourishment in due proportion, in four Days, in accordance with (the needs of) those who seek (sustenance). </a:t>
            </a:r>
            <a:endParaRPr lang="ar-EG" sz="3600" dirty="0">
              <a:solidFill>
                <a:schemeClr val="bg1"/>
              </a:solidFill>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60069" y="6329546"/>
            <a:ext cx="783931" cy="5284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94242"/>
                                        </p:tgtEl>
                                        <p:attrNameLst>
                                          <p:attrName>style.visibility</p:attrName>
                                        </p:attrNameLst>
                                      </p:cBhvr>
                                      <p:to>
                                        <p:strVal val="visible"/>
                                      </p:to>
                                    </p:set>
                                    <p:anim calcmode="lin" valueType="num">
                                      <p:cBhvr>
                                        <p:cTn id="7" dur="500" fill="hold"/>
                                        <p:tgtEl>
                                          <p:spTgt spid="394242"/>
                                        </p:tgtEl>
                                        <p:attrNameLst>
                                          <p:attrName>ppt_w</p:attrName>
                                        </p:attrNameLst>
                                      </p:cBhvr>
                                      <p:tavLst>
                                        <p:tav tm="0">
                                          <p:val>
                                            <p:fltVal val="0"/>
                                          </p:val>
                                        </p:tav>
                                        <p:tav tm="100000">
                                          <p:val>
                                            <p:strVal val="#ppt_w"/>
                                          </p:val>
                                        </p:tav>
                                      </p:tavLst>
                                    </p:anim>
                                    <p:anim calcmode="lin" valueType="num">
                                      <p:cBhvr>
                                        <p:cTn id="8" dur="500" fill="hold"/>
                                        <p:tgtEl>
                                          <p:spTgt spid="3942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4"/>
          <a:srcRect/>
          <a:stretch>
            <a:fillRect/>
          </a:stretch>
        </p:blipFill>
        <p:spPr bwMode="auto">
          <a:xfrm>
            <a:off x="0" y="1110481"/>
            <a:ext cx="8072462" cy="5747519"/>
          </a:xfrm>
          <a:prstGeom prst="rect">
            <a:avLst/>
          </a:prstGeom>
          <a:noFill/>
          <a:ln w="9525">
            <a:solidFill>
              <a:schemeClr val="tx1"/>
            </a:solidFill>
            <a:miter lim="800000"/>
            <a:headEnd/>
            <a:tailEnd/>
          </a:ln>
        </p:spPr>
      </p:pic>
      <p:graphicFrame>
        <p:nvGraphicFramePr>
          <p:cNvPr id="6" name="Table 5"/>
          <p:cNvGraphicFramePr>
            <a:graphicFrameLocks noGrp="1"/>
          </p:cNvGraphicFramePr>
          <p:nvPr/>
        </p:nvGraphicFramePr>
        <p:xfrm>
          <a:off x="142844" y="1643050"/>
          <a:ext cx="7786742" cy="4937760"/>
        </p:xfrm>
        <a:graphic>
          <a:graphicData uri="http://schemas.openxmlformats.org/drawingml/2006/table">
            <a:tbl>
              <a:tblPr/>
              <a:tblGrid>
                <a:gridCol w="7786742"/>
              </a:tblGrid>
              <a:tr h="0">
                <a:tc>
                  <a:txBody>
                    <a:bodyPr/>
                    <a:lstStyle/>
                    <a:p>
                      <a:r>
                        <a:rPr lang="ar-EG" sz="2800" b="1" dirty="0"/>
                        <a:t>{25} وَلَبِثُوا فِي كَهْفِهِمْ ثَلَاثَ مِائَةٍ سِنِينَ وَازْدَادُوا تِسْعًا </a:t>
                      </a:r>
                    </a:p>
                  </a:txBody>
                  <a:tcPr anchor="ctr">
                    <a:lnL>
                      <a:noFill/>
                    </a:lnL>
                    <a:lnR>
                      <a:noFill/>
                    </a:lnR>
                    <a:lnT>
                      <a:noFill/>
                    </a:lnT>
                    <a:lnB>
                      <a:noFill/>
                    </a:lnB>
                  </a:tcPr>
                </a:tc>
              </a:tr>
              <a:tr h="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800" b="1" dirty="0">
                          <a:solidFill>
                            <a:srgbClr val="FFFF00"/>
                          </a:solidFill>
                        </a:rPr>
                        <a:t>So they stayed in their Cave three hundred years, and (some) add nine (more). </a:t>
                      </a:r>
                      <a:r>
                        <a:rPr lang="en-US" sz="2800" b="1" dirty="0" smtClean="0"/>
                        <a:t>Al-Kahf25</a:t>
                      </a:r>
                    </a:p>
                  </a:txBody>
                  <a:tcPr anchor="ctr">
                    <a:lnL>
                      <a:noFill/>
                    </a:lnL>
                    <a:lnR>
                      <a:noFill/>
                    </a:lnR>
                    <a:lnT>
                      <a:noFill/>
                    </a:lnT>
                    <a:lnB>
                      <a:noFill/>
                    </a:lnB>
                  </a:tcPr>
                </a:tc>
              </a:tr>
              <a:tr h="0">
                <a:tc>
                  <a:txBody>
                    <a:bodyPr/>
                    <a:lstStyle/>
                    <a:p>
                      <a:pPr algn="just"/>
                      <a:r>
                        <a:rPr lang="ar-EG" sz="2400" b="1" dirty="0" smtClean="0">
                          <a:solidFill>
                            <a:srgbClr val="000066"/>
                          </a:solidFill>
                        </a:rPr>
                        <a:t>{قُلِ </a:t>
                      </a:r>
                      <a:r>
                        <a:rPr lang="ar-EG" sz="2400" b="1" dirty="0">
                          <a:solidFill>
                            <a:srgbClr val="000066"/>
                          </a:solidFill>
                        </a:rPr>
                        <a:t>اللَّهُ أَعْلَمُ بِمَا لَبِثُوا لَهُ غَيْبُ السَّمَاوَاتِ وَالْأَرْضِ أَبْصِرْ بِهِ وَأَسْمِعْ مَا لَهُمْ مِنْ دُونِهِ مِنْ وَلِيٍّ وَلَا يُشْرِكُ فِي حُكْمِهِ </a:t>
                      </a:r>
                      <a:r>
                        <a:rPr lang="ar-EG" sz="2400" b="1" dirty="0" smtClean="0">
                          <a:solidFill>
                            <a:srgbClr val="000066"/>
                          </a:solidFill>
                        </a:rPr>
                        <a:t>أَحَدًا} الكهف26</a:t>
                      </a:r>
                      <a:endParaRPr lang="ar-EG" sz="2400" dirty="0">
                        <a:solidFill>
                          <a:srgbClr val="000066"/>
                        </a:solidFill>
                      </a:endParaRPr>
                    </a:p>
                  </a:txBody>
                  <a:tcPr anchor="ctr">
                    <a:lnL>
                      <a:noFill/>
                    </a:lnL>
                    <a:lnR>
                      <a:noFill/>
                    </a:lnR>
                    <a:lnT>
                      <a:noFill/>
                    </a:lnT>
                    <a:lnB>
                      <a:noFill/>
                    </a:lnB>
                  </a:tcPr>
                </a:tc>
              </a:tr>
              <a:tr h="0">
                <a:tc>
                  <a:txBody>
                    <a:bodyPr/>
                    <a:lstStyle/>
                    <a:p>
                      <a:pPr algn="just" rtl="0"/>
                      <a:r>
                        <a:rPr lang="en-US" sz="2800" b="1" dirty="0">
                          <a:solidFill>
                            <a:srgbClr val="FFFF00"/>
                          </a:solidFill>
                        </a:rPr>
                        <a:t>Say: "Allah knows best how long they stayed: with Him is (the knowledge of) the secrets of the heavens and the earth: how clearly He sees, how finely He hears (everything)! they have no protector other than Him; nor does He share His Command with any person whatsoever. </a:t>
                      </a:r>
                    </a:p>
                  </a:txBody>
                  <a:tcPr anchor="ctr">
                    <a:lnL>
                      <a:noFill/>
                    </a:lnL>
                    <a:lnR>
                      <a:noFill/>
                    </a:lnR>
                    <a:lnT>
                      <a:noFill/>
                    </a:lnT>
                    <a:lnB>
                      <a:noFill/>
                    </a:lnB>
                  </a:tcPr>
                </a:tc>
              </a:tr>
            </a:tbl>
          </a:graphicData>
        </a:graphic>
      </p:graphicFrame>
      <p:sp>
        <p:nvSpPr>
          <p:cNvPr id="42496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3" descr="primeva2.jpg (23130 bytes)"/>
          <p:cNvPicPr>
            <a:picLocks noChangeAspect="1" noChangeArrowheads="1"/>
          </p:cNvPicPr>
          <p:nvPr/>
        </p:nvPicPr>
        <p:blipFill>
          <a:blip r:embed="rId3"/>
          <a:srcRect/>
          <a:stretch>
            <a:fillRect/>
          </a:stretch>
        </p:blipFill>
        <p:spPr bwMode="auto">
          <a:xfrm>
            <a:off x="-9525" y="1304925"/>
            <a:ext cx="9144000" cy="5486400"/>
          </a:xfrm>
          <a:prstGeom prst="rect">
            <a:avLst/>
          </a:prstGeom>
          <a:noFill/>
          <a:ln w="57150" cmpd="thinThick">
            <a:solidFill>
              <a:srgbClr val="000000"/>
            </a:solidFill>
            <a:miter lim="800000"/>
            <a:headEnd/>
            <a:tailEnd/>
          </a:ln>
        </p:spPr>
      </p:pic>
      <p:pic>
        <p:nvPicPr>
          <p:cNvPr id="5" name="Picture 3" descr="Artist's concept of early Earth"/>
          <p:cNvPicPr>
            <a:picLocks noChangeAspect="1" noChangeArrowheads="1"/>
          </p:cNvPicPr>
          <p:nvPr/>
        </p:nvPicPr>
        <p:blipFill>
          <a:blip r:embed="rId4"/>
          <a:srcRect/>
          <a:stretch>
            <a:fillRect/>
          </a:stretch>
        </p:blipFill>
        <p:spPr bwMode="auto">
          <a:xfrm>
            <a:off x="2143108" y="2357430"/>
            <a:ext cx="4876800" cy="3238500"/>
          </a:xfrm>
          <a:prstGeom prst="rect">
            <a:avLst/>
          </a:prstGeom>
          <a:noFill/>
          <a:ln w="9525">
            <a:noFill/>
            <a:miter lim="800000"/>
            <a:headEnd/>
            <a:tailEnd/>
          </a:ln>
        </p:spPr>
      </p:pic>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p:txBody>
          <a:bodyPr/>
          <a:lstStyle/>
          <a:p>
            <a:pPr eaLnBrk="1" hangingPunct="1"/>
            <a:r>
              <a:rPr lang="en-US" sz="3200" b="1" dirty="0" smtClean="0"/>
              <a:t>Early Earth (4.5 </a:t>
            </a:r>
            <a:r>
              <a:rPr lang="en-US" sz="3200" b="1" dirty="0" err="1" smtClean="0"/>
              <a:t>Byr</a:t>
            </a:r>
            <a:r>
              <a:rPr lang="en-US" sz="3200" b="1" dirty="0" smtClean="0"/>
              <a:t> BP): </a:t>
            </a:r>
            <a:br>
              <a:rPr lang="en-US" sz="3200" b="1" dirty="0" smtClean="0"/>
            </a:br>
            <a:r>
              <a:rPr lang="en-US" sz="3200" b="1" dirty="0" smtClean="0"/>
              <a:t>Molten surface,  frequent large impacts</a:t>
            </a:r>
          </a:p>
        </p:txBody>
      </p:sp>
      <p:pic>
        <p:nvPicPr>
          <p:cNvPr id="61443" name="Picture 3" descr="primeva2.jpg (23130 bytes)"/>
          <p:cNvPicPr>
            <a:picLocks noChangeAspect="1" noChangeArrowheads="1"/>
          </p:cNvPicPr>
          <p:nvPr/>
        </p:nvPicPr>
        <p:blipFill>
          <a:blip r:embed="rId3"/>
          <a:srcRect/>
          <a:stretch>
            <a:fillRect/>
          </a:stretch>
        </p:blipFill>
        <p:spPr bwMode="auto">
          <a:xfrm>
            <a:off x="-285784" y="1371600"/>
            <a:ext cx="9144000" cy="5486400"/>
          </a:xfrm>
          <a:prstGeom prst="rect">
            <a:avLst/>
          </a:prstGeom>
          <a:noFill/>
          <a:ln w="57150" cmpd="thinThick">
            <a:solidFill>
              <a:srgbClr val="000000"/>
            </a:solidFill>
            <a:miter lim="800000"/>
            <a:headEnd/>
            <a:tailEnd/>
          </a:ln>
        </p:spPr>
      </p:pic>
      <p:pic>
        <p:nvPicPr>
          <p:cNvPr id="5" name="Picture 5" descr="G:\Dr HOsny\من فوقها\Copy of samar 1.jpg"/>
          <p:cNvPicPr>
            <a:picLocks noChangeAspect="1" noChangeArrowheads="1"/>
          </p:cNvPicPr>
          <p:nvPr/>
        </p:nvPicPr>
        <p:blipFill>
          <a:blip r:embed="rId4"/>
          <a:srcRect/>
          <a:stretch>
            <a:fillRect/>
          </a:stretch>
        </p:blipFill>
        <p:spPr bwMode="auto">
          <a:xfrm>
            <a:off x="71406" y="2285992"/>
            <a:ext cx="4143404" cy="3799938"/>
          </a:xfrm>
          <a:prstGeom prst="rect">
            <a:avLst/>
          </a:prstGeom>
          <a:noFill/>
          <a:ln w="9525">
            <a:noFill/>
            <a:miter lim="800000"/>
            <a:headEnd/>
            <a:tailEnd/>
          </a:ln>
        </p:spPr>
      </p:pic>
      <p:pic>
        <p:nvPicPr>
          <p:cNvPr id="6" name="Picture 4" descr="G:\Dr HOsny\من فوقها\Copy of samar 1 004.jpg"/>
          <p:cNvPicPr>
            <a:picLocks noChangeAspect="1" noChangeArrowheads="1"/>
          </p:cNvPicPr>
          <p:nvPr/>
        </p:nvPicPr>
        <p:blipFill>
          <a:blip r:embed="rId5"/>
          <a:srcRect/>
          <a:stretch>
            <a:fillRect/>
          </a:stretch>
        </p:blipFill>
        <p:spPr bwMode="auto">
          <a:xfrm>
            <a:off x="5715008" y="1540718"/>
            <a:ext cx="2298374" cy="5031554"/>
          </a:xfrm>
          <a:prstGeom prst="rect">
            <a:avLst/>
          </a:prstGeom>
          <a:ln>
            <a:headEnd/>
            <a:tailEnd/>
          </a:ln>
        </p:spPr>
        <p:style>
          <a:lnRef idx="3">
            <a:schemeClr val="lt1"/>
          </a:lnRef>
          <a:fillRef idx="1">
            <a:schemeClr val="accent2"/>
          </a:fillRef>
          <a:effectRef idx="1">
            <a:schemeClr val="accent2"/>
          </a:effectRef>
          <a:fontRef idx="minor">
            <a:schemeClr val="lt1"/>
          </a:fontRef>
        </p:style>
      </p:pic>
      <p:pic>
        <p:nvPicPr>
          <p:cNvPr id="7" name="صورة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86863" y="6289636"/>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94242"/>
                                        </p:tgtEl>
                                        <p:attrNameLst>
                                          <p:attrName>style.visibility</p:attrName>
                                        </p:attrNameLst>
                                      </p:cBhvr>
                                      <p:to>
                                        <p:strVal val="visible"/>
                                      </p:to>
                                    </p:set>
                                    <p:anim calcmode="lin" valueType="num">
                                      <p:cBhvr>
                                        <p:cTn id="7" dur="500" fill="hold"/>
                                        <p:tgtEl>
                                          <p:spTgt spid="394242"/>
                                        </p:tgtEl>
                                        <p:attrNameLst>
                                          <p:attrName>ppt_w</p:attrName>
                                        </p:attrNameLst>
                                      </p:cBhvr>
                                      <p:tavLst>
                                        <p:tav tm="0">
                                          <p:val>
                                            <p:fltVal val="0"/>
                                          </p:val>
                                        </p:tav>
                                        <p:tav tm="100000">
                                          <p:val>
                                            <p:strVal val="#ppt_w"/>
                                          </p:val>
                                        </p:tav>
                                      </p:tavLst>
                                    </p:anim>
                                    <p:anim calcmode="lin" valueType="num">
                                      <p:cBhvr>
                                        <p:cTn id="8" dur="500" fill="hold"/>
                                        <p:tgtEl>
                                          <p:spTgt spid="3942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p:bldLst>
  </p:timing>
</p:sld>
</file>

<file path=ppt/slides/slide15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8" descr="G:\Dr HOsny\من فوقها\samar 1 003.jpg"/>
          <p:cNvPicPr>
            <a:picLocks noChangeAspect="1" noChangeArrowheads="1"/>
          </p:cNvPicPr>
          <p:nvPr/>
        </p:nvPicPr>
        <p:blipFill>
          <a:blip r:embed="rId3"/>
          <a:srcRect/>
          <a:stretch>
            <a:fillRect/>
          </a:stretch>
        </p:blipFill>
        <p:spPr bwMode="auto">
          <a:xfrm>
            <a:off x="0" y="1175222"/>
            <a:ext cx="4143403" cy="5539926"/>
          </a:xfrm>
          <a:prstGeom prst="rect">
            <a:avLst/>
          </a:prstGeom>
          <a:noFill/>
          <a:ln w="9525">
            <a:noFill/>
            <a:miter lim="800000"/>
            <a:headEnd/>
            <a:tailEnd/>
          </a:ln>
        </p:spPr>
      </p:pic>
      <p:pic>
        <p:nvPicPr>
          <p:cNvPr id="3" name="Picture 12" descr="G:\Dr HOsny\من فوقها\samar 1.jpg"/>
          <p:cNvPicPr>
            <a:picLocks noChangeAspect="1" noChangeArrowheads="1"/>
          </p:cNvPicPr>
          <p:nvPr/>
        </p:nvPicPr>
        <p:blipFill>
          <a:blip r:embed="rId4"/>
          <a:srcRect/>
          <a:stretch>
            <a:fillRect/>
          </a:stretch>
        </p:blipFill>
        <p:spPr bwMode="auto">
          <a:xfrm>
            <a:off x="4214810" y="1142984"/>
            <a:ext cx="2214578" cy="1888454"/>
          </a:xfrm>
          <a:prstGeom prst="rect">
            <a:avLst/>
          </a:prstGeom>
          <a:noFill/>
          <a:ln w="9525">
            <a:noFill/>
            <a:miter lim="800000"/>
            <a:headEnd/>
            <a:tailEnd/>
          </a:ln>
        </p:spPr>
      </p:pic>
      <p:pic>
        <p:nvPicPr>
          <p:cNvPr id="4" name="Picture 12" descr="G:\Dr HOsny\من فوقها\samar 1.jpg"/>
          <p:cNvPicPr>
            <a:picLocks noChangeAspect="1" noChangeArrowheads="1"/>
          </p:cNvPicPr>
          <p:nvPr/>
        </p:nvPicPr>
        <p:blipFill>
          <a:blip r:embed="rId4"/>
          <a:srcRect/>
          <a:stretch>
            <a:fillRect/>
          </a:stretch>
        </p:blipFill>
        <p:spPr bwMode="auto">
          <a:xfrm>
            <a:off x="4214810" y="3035525"/>
            <a:ext cx="2225252" cy="1893673"/>
          </a:xfrm>
          <a:prstGeom prst="rect">
            <a:avLst/>
          </a:prstGeom>
          <a:noFill/>
          <a:ln w="9525">
            <a:noFill/>
            <a:miter lim="800000"/>
            <a:headEnd/>
            <a:tailEnd/>
          </a:ln>
        </p:spPr>
      </p:pic>
      <p:pic>
        <p:nvPicPr>
          <p:cNvPr id="5" name="Picture 3" descr="G:\Dr HOsny\من فوقها\Copy of samar 1 001.jpg"/>
          <p:cNvPicPr>
            <a:picLocks noChangeAspect="1" noChangeArrowheads="1"/>
          </p:cNvPicPr>
          <p:nvPr/>
        </p:nvPicPr>
        <p:blipFill>
          <a:blip r:embed="rId5"/>
          <a:srcRect/>
          <a:stretch>
            <a:fillRect/>
          </a:stretch>
        </p:blipFill>
        <p:spPr bwMode="auto">
          <a:xfrm>
            <a:off x="4214810" y="4990148"/>
            <a:ext cx="2214578" cy="1889462"/>
          </a:xfrm>
          <a:prstGeom prst="rect">
            <a:avLst/>
          </a:prstGeom>
          <a:noFill/>
          <a:ln w="9525">
            <a:noFill/>
            <a:miter lim="800000"/>
            <a:headEnd/>
            <a:tailEnd/>
          </a:ln>
        </p:spPr>
      </p:pic>
      <p:sp>
        <p:nvSpPr>
          <p:cNvPr id="7" name="Rectangle 6"/>
          <p:cNvSpPr/>
          <p:nvPr/>
        </p:nvSpPr>
        <p:spPr>
          <a:xfrm>
            <a:off x="6429388" y="1142984"/>
            <a:ext cx="1643058" cy="2893100"/>
          </a:xfrm>
          <a:prstGeom prst="rect">
            <a:avLst/>
          </a:prstGeom>
        </p:spPr>
        <p:txBody>
          <a:bodyPr wrap="square">
            <a:spAutoFit/>
          </a:bodyPr>
          <a:lstStyle/>
          <a:p>
            <a:pPr algn="just"/>
            <a:r>
              <a:rPr lang="ar-EG" dirty="0" smtClean="0"/>
              <a:t> </a:t>
            </a:r>
            <a:r>
              <a:rPr lang="ar-EG" sz="2400" b="1" dirty="0" smtClean="0">
                <a:solidFill>
                  <a:srgbClr val="FF0000"/>
                </a:solidFill>
              </a:rPr>
              <a:t>{وَجَعَلَ فِيهَا رَوَاسِيَ مِن فَوْقِهَا وَبَارَكَ فِيهَا وَقَدَّرَ فِيهَا أَقْوَاتَهَا فِي أَرْبَعَةِ أَيَّامٍ سَوَاءلِّلسَّائِلِينَ}</a:t>
            </a:r>
          </a:p>
          <a:p>
            <a:pPr algn="ctr"/>
            <a:r>
              <a:rPr lang="ar-EG" sz="1400" b="1" dirty="0" smtClean="0">
                <a:solidFill>
                  <a:srgbClr val="FF0000"/>
                </a:solidFill>
              </a:rPr>
              <a:t>فصلت10</a:t>
            </a:r>
            <a:endParaRPr lang="ar-EG" sz="1400" b="1" dirty="0">
              <a:solidFill>
                <a:srgbClr val="FF0000"/>
              </a:solidFill>
            </a:endParaRPr>
          </a:p>
        </p:txBody>
      </p:sp>
      <p:pic>
        <p:nvPicPr>
          <p:cNvPr id="8" name="Picture 7" descr="G:\Dr HOsny\من فوقها\samar 1 002.jpg"/>
          <p:cNvPicPr>
            <a:picLocks noChangeAspect="1" noChangeArrowheads="1"/>
          </p:cNvPicPr>
          <p:nvPr/>
        </p:nvPicPr>
        <p:blipFill>
          <a:blip r:embed="rId6" cstate="print"/>
          <a:srcRect/>
          <a:stretch>
            <a:fillRect/>
          </a:stretch>
        </p:blipFill>
        <p:spPr bwMode="auto">
          <a:xfrm>
            <a:off x="6500826" y="4603068"/>
            <a:ext cx="1571636" cy="2254956"/>
          </a:xfrm>
          <a:prstGeom prst="rect">
            <a:avLst/>
          </a:prstGeom>
          <a:noFill/>
          <a:ln w="9525">
            <a:noFill/>
            <a:miter lim="800000"/>
            <a:headEnd/>
            <a:tailEnd/>
          </a:ln>
        </p:spPr>
      </p:pic>
      <p:pic>
        <p:nvPicPr>
          <p:cNvPr id="9" name="صورة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MoonPhases"/>
          <p:cNvPicPr>
            <a:picLocks noChangeAspect="1" noChangeArrowheads="1"/>
          </p:cNvPicPr>
          <p:nvPr/>
        </p:nvPicPr>
        <p:blipFill>
          <a:blip r:embed="rId4"/>
          <a:srcRect b="10588"/>
          <a:stretch>
            <a:fillRect/>
          </a:stretch>
        </p:blipFill>
        <p:spPr bwMode="auto">
          <a:xfrm>
            <a:off x="0" y="1428713"/>
            <a:ext cx="8095486" cy="5429287"/>
          </a:xfrm>
          <a:prstGeom prst="rect">
            <a:avLst/>
          </a:prstGeom>
          <a:noFill/>
          <a:ln w="9525">
            <a:noFill/>
            <a:miter lim="800000"/>
            <a:headEnd/>
            <a:tailEnd/>
          </a:ln>
        </p:spPr>
      </p:pic>
      <p:pic>
        <p:nvPicPr>
          <p:cNvPr id="90114" name="Picture 2"/>
          <p:cNvPicPr>
            <a:picLocks noChangeAspect="1" noChangeArrowheads="1"/>
          </p:cNvPicPr>
          <p:nvPr/>
        </p:nvPicPr>
        <p:blipFill>
          <a:blip r:embed="rId5"/>
          <a:srcRect/>
          <a:stretch>
            <a:fillRect/>
          </a:stretch>
        </p:blipFill>
        <p:spPr bwMode="auto">
          <a:xfrm>
            <a:off x="4714876" y="4339834"/>
            <a:ext cx="3357586" cy="2518190"/>
          </a:xfrm>
          <a:prstGeom prst="rect">
            <a:avLst/>
          </a:prstGeom>
          <a:noFill/>
          <a:ln w="9525">
            <a:noFill/>
            <a:miter lim="800000"/>
            <a:headEnd/>
            <a:tailEnd/>
          </a:ln>
          <a:effectLst/>
        </p:spPr>
      </p:pic>
      <p:pic>
        <p:nvPicPr>
          <p:cNvPr id="90115" name="Picture 3"/>
          <p:cNvPicPr>
            <a:picLocks noChangeAspect="1" noChangeArrowheads="1"/>
          </p:cNvPicPr>
          <p:nvPr/>
        </p:nvPicPr>
        <p:blipFill>
          <a:blip r:embed="rId6"/>
          <a:srcRect/>
          <a:stretch>
            <a:fillRect/>
          </a:stretch>
        </p:blipFill>
        <p:spPr bwMode="auto">
          <a:xfrm>
            <a:off x="4714876" y="1357298"/>
            <a:ext cx="3357586" cy="2773067"/>
          </a:xfrm>
          <a:prstGeom prst="rect">
            <a:avLst/>
          </a:prstGeom>
          <a:noFill/>
          <a:ln w="9525">
            <a:noFill/>
            <a:miter lim="800000"/>
            <a:headEnd/>
            <a:tailEnd/>
          </a:ln>
          <a:effectLst/>
        </p:spPr>
      </p:pic>
      <p:sp>
        <p:nvSpPr>
          <p:cNvPr id="5" name="Rectangle 4"/>
          <p:cNvSpPr/>
          <p:nvPr/>
        </p:nvSpPr>
        <p:spPr>
          <a:xfrm>
            <a:off x="142844" y="1428736"/>
            <a:ext cx="7715304" cy="584775"/>
          </a:xfrm>
          <a:prstGeom prst="rect">
            <a:avLst/>
          </a:prstGeom>
        </p:spPr>
        <p:txBody>
          <a:bodyPr wrap="square">
            <a:spAutoFit/>
          </a:bodyPr>
          <a:lstStyle/>
          <a:p>
            <a:pPr algn="just"/>
            <a:r>
              <a:rPr lang="ar-EG" sz="3200" b="1" dirty="0" smtClean="0">
                <a:solidFill>
                  <a:srgbClr val="FFFF00"/>
                </a:solidFill>
              </a:rPr>
              <a:t>{وَجَعَلَ الْقَمَرَ فِيهِنَّ نُوراً وَجَعَلَ الشَّمْسَ سِرَاجاً }نوح16</a:t>
            </a:r>
          </a:p>
        </p:txBody>
      </p:sp>
      <p:sp>
        <p:nvSpPr>
          <p:cNvPr id="6" name="Rectangle 5"/>
          <p:cNvSpPr/>
          <p:nvPr/>
        </p:nvSpPr>
        <p:spPr>
          <a:xfrm>
            <a:off x="785786" y="2714621"/>
            <a:ext cx="3571900" cy="1384995"/>
          </a:xfrm>
          <a:prstGeom prst="rect">
            <a:avLst/>
          </a:prstGeom>
        </p:spPr>
        <p:txBody>
          <a:bodyPr wrap="square">
            <a:spAutoFit/>
          </a:bodyPr>
          <a:lstStyle/>
          <a:p>
            <a:pPr algn="just"/>
            <a:r>
              <a:rPr lang="ar-EG" sz="2800" b="1" dirty="0" smtClean="0">
                <a:solidFill>
                  <a:schemeClr val="bg1"/>
                </a:solidFill>
              </a:rPr>
              <a:t>قال ابن عباس وابن عمر: وجه يضىء لأهل الأرض وظهره يضىء لأهل السماء.</a:t>
            </a:r>
          </a:p>
        </p:txBody>
      </p:sp>
      <p:graphicFrame>
        <p:nvGraphicFramePr>
          <p:cNvPr id="90116" name="Object 4"/>
          <p:cNvGraphicFramePr>
            <a:graphicFrameLocks noChangeAspect="1"/>
          </p:cNvGraphicFramePr>
          <p:nvPr/>
        </p:nvGraphicFramePr>
        <p:xfrm>
          <a:off x="1428728" y="4286256"/>
          <a:ext cx="1866900" cy="485775"/>
        </p:xfrm>
        <a:graphic>
          <a:graphicData uri="http://schemas.openxmlformats.org/presentationml/2006/ole">
            <mc:AlternateContent xmlns:mc="http://schemas.openxmlformats.org/markup-compatibility/2006">
              <mc:Choice xmlns:v="urn:schemas-microsoft-com:vml" Requires="v">
                <p:oleObj spid="_x0000_s293895" name="Package" r:id="rId7" imgW="1866960" imgH="485640" progId="Package">
                  <p:embed/>
                </p:oleObj>
              </mc:Choice>
              <mc:Fallback>
                <p:oleObj name="Package" r:id="rId7" imgW="1866960" imgH="485640" progId="Package">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8728" y="4286256"/>
                        <a:ext cx="18669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 name="صورة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5" descr="\\WASHINGTON\SYS\COURSES\MSOFF2K2\PFiles\MSOffice\Clipart\WebArt\bd10892_.gif"/>
          <p:cNvPicPr>
            <a:picLocks noChangeAspect="1" noChangeArrowheads="1"/>
          </p:cNvPicPr>
          <p:nvPr/>
        </p:nvPicPr>
        <p:blipFill>
          <a:blip r:embed="rId4"/>
          <a:srcRect/>
          <a:stretch>
            <a:fillRect/>
          </a:stretch>
        </p:blipFill>
        <p:spPr>
          <a:xfrm>
            <a:off x="0" y="2190760"/>
            <a:ext cx="8116981" cy="4667264"/>
          </a:xfrm>
          <a:prstGeom prst="rect">
            <a:avLst/>
          </a:prstGeom>
          <a:noFill/>
          <a:ln/>
        </p:spPr>
      </p:pic>
      <p:sp>
        <p:nvSpPr>
          <p:cNvPr id="3" name="Rectangle 2"/>
          <p:cNvSpPr/>
          <p:nvPr/>
        </p:nvSpPr>
        <p:spPr>
          <a:xfrm>
            <a:off x="3214678" y="1558341"/>
            <a:ext cx="2017668" cy="584775"/>
          </a:xfrm>
          <a:prstGeom prst="rect">
            <a:avLst/>
          </a:prstGeom>
        </p:spPr>
        <p:txBody>
          <a:bodyPr wrap="none">
            <a:spAutoFit/>
          </a:bodyPr>
          <a:lstStyle/>
          <a:p>
            <a:r>
              <a:rPr lang="en-US" sz="3200" b="1" dirty="0" smtClean="0"/>
              <a:t>Hurricanes</a:t>
            </a:r>
            <a:endParaRPr lang="ar-EG" sz="3200" b="1" dirty="0"/>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4" name="Picture 13" descr="cumulonimbus5_big"/>
          <p:cNvPicPr>
            <a:picLocks noChangeAspect="1" noChangeArrowheads="1"/>
          </p:cNvPicPr>
          <p:nvPr/>
        </p:nvPicPr>
        <p:blipFill>
          <a:blip r:embed="rId3"/>
          <a:srcRect/>
          <a:stretch>
            <a:fillRect/>
          </a:stretch>
        </p:blipFill>
        <p:spPr bwMode="auto">
          <a:xfrm>
            <a:off x="0" y="1142217"/>
            <a:ext cx="8136563" cy="5715783"/>
          </a:xfrm>
          <a:prstGeom prst="rect">
            <a:avLst/>
          </a:prstGeom>
          <a:noFill/>
          <a:ln w="9525">
            <a:noFill/>
            <a:miter lim="800000"/>
            <a:headEnd/>
            <a:tailEnd/>
          </a:ln>
        </p:spPr>
      </p:pic>
      <p:sp>
        <p:nvSpPr>
          <p:cNvPr id="5" name="Rectangle 2" descr="Bouquet"/>
          <p:cNvSpPr txBox="1">
            <a:spLocks noChangeArrowheads="1"/>
          </p:cNvSpPr>
          <p:nvPr/>
        </p:nvSpPr>
        <p:spPr>
          <a:xfrm>
            <a:off x="214282" y="1928802"/>
            <a:ext cx="7215238" cy="785818"/>
          </a:xfrm>
          <a:prstGeom prst="rect">
            <a:avLst/>
          </a:prstGeom>
          <a:blipFill dpi="0" rotWithShape="1">
            <a:blip r:embed="rId4"/>
            <a:srcRect/>
            <a:tile tx="0" ty="0" sx="100000" sy="100000" flip="none" algn="tl"/>
          </a:blipFill>
          <a:ln w="38100">
            <a:solidFill>
              <a:schemeClr val="accent2"/>
            </a:solidFill>
          </a:ln>
        </p:spPr>
        <p:txBody>
          <a:bodyPr vert="horz" lIns="91440" tIns="45720" rIns="91440" bIns="45720" rtlCol="1" anchor="ctr">
            <a:normAutofit fontScale="70000" lnSpcReduction="20000"/>
          </a:bodyPr>
          <a:lstStyle/>
          <a:p>
            <a:pPr lvl="0">
              <a:spcBef>
                <a:spcPct val="0"/>
              </a:spcBef>
              <a:defRPr/>
            </a:pPr>
            <a:r>
              <a:rPr lang="ar-EG" sz="4000" dirty="0" smtClean="0">
                <a:latin typeface="+mj-lt"/>
                <a:ea typeface="+mj-ea"/>
                <a:cs typeface="+mj-cs"/>
              </a:rPr>
              <a:t>وَالذَّارِيَاتِ ذَرْواً{1} فَالْحَامِلَاتِ وِقْراً{2} فَالْجَارِيَاتِ يُسْراً{3} فَالْمُقَسِّمَاتِ أَمْراً{4}الذاريات 1-4</a:t>
            </a:r>
            <a:endParaRPr kumimoji="0" lang="en-US" sz="40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6" name="Rectangle 2" descr="Bouquet"/>
          <p:cNvSpPr txBox="1">
            <a:spLocks noChangeArrowheads="1"/>
          </p:cNvSpPr>
          <p:nvPr/>
        </p:nvSpPr>
        <p:spPr>
          <a:xfrm>
            <a:off x="285720" y="3357562"/>
            <a:ext cx="7143768" cy="1000132"/>
          </a:xfrm>
          <a:prstGeom prst="rect">
            <a:avLst/>
          </a:prstGeom>
          <a:blipFill dpi="0" rotWithShape="1">
            <a:blip r:embed="rId4"/>
            <a:srcRect/>
            <a:tile tx="0" ty="0" sx="100000" sy="100000" flip="none" algn="tl"/>
          </a:blipFill>
          <a:ln w="38100">
            <a:solidFill>
              <a:schemeClr val="accent2"/>
            </a:solidFill>
          </a:ln>
        </p:spPr>
        <p:txBody>
          <a:bodyPr vert="horz" lIns="91440" tIns="45720" rIns="91440" bIns="45720" rtlCol="1" anchor="ctr">
            <a:normAutofit fontScale="62500" lnSpcReduction="20000"/>
          </a:bodyPr>
          <a:lstStyle/>
          <a:p>
            <a:pPr lvl="0">
              <a:spcBef>
                <a:spcPct val="0"/>
              </a:spcBef>
              <a:defRPr/>
            </a:pPr>
            <a:r>
              <a:rPr lang="ar-SA" sz="4800" dirty="0" smtClean="0">
                <a:effectLst>
                  <a:outerShdw blurRad="38100" dist="38100" dir="2700000" algn="tl">
                    <a:srgbClr val="FFFFFF"/>
                  </a:outerShdw>
                </a:effectLst>
                <a:latin typeface="+mj-lt"/>
                <a:ea typeface="+mj-ea"/>
                <a:cs typeface="+mj-cs"/>
              </a:rPr>
              <a:t>وَالْمُرْسَلَاتِ عُرْفاً{1} فَالْعَاصِفَاتِ عَصْفاً{2} وَالنَّاشِرَاتِ نَشْراً{3} فَالْفَارِقَاتِ فَرْقاً{4}</a:t>
            </a:r>
            <a:r>
              <a:rPr lang="ar-EG" sz="4800" dirty="0" smtClean="0">
                <a:effectLst>
                  <a:outerShdw blurRad="38100" dist="38100" dir="2700000" algn="tl">
                    <a:srgbClr val="FFFFFF"/>
                  </a:outerShdw>
                </a:effectLst>
                <a:latin typeface="+mj-lt"/>
                <a:ea typeface="+mj-ea"/>
                <a:cs typeface="+mj-cs"/>
              </a:rPr>
              <a:t>المرسلات 1-4</a:t>
            </a:r>
            <a:endParaRPr kumimoji="0" lang="en-US" sz="400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7" name="Rectangle 2" descr="Bouquet"/>
          <p:cNvSpPr txBox="1">
            <a:spLocks noChangeArrowheads="1"/>
          </p:cNvSpPr>
          <p:nvPr/>
        </p:nvSpPr>
        <p:spPr>
          <a:xfrm>
            <a:off x="285720" y="5143512"/>
            <a:ext cx="7143768" cy="1214446"/>
          </a:xfrm>
          <a:prstGeom prst="rect">
            <a:avLst/>
          </a:prstGeom>
          <a:blipFill dpi="0" rotWithShape="1">
            <a:blip r:embed="rId4"/>
            <a:srcRect/>
            <a:tile tx="0" ty="0" sx="100000" sy="100000" flip="none" algn="tl"/>
          </a:blipFill>
          <a:ln w="38100">
            <a:solidFill>
              <a:schemeClr val="accent2"/>
            </a:solidFill>
          </a:ln>
        </p:spPr>
        <p:txBody>
          <a:bodyPr vert="horz" lIns="91440" tIns="45720" rIns="91440" bIns="45720" rtlCol="1" anchor="ctr">
            <a:normAutofit fontScale="62500" lnSpcReduction="20000"/>
          </a:bodyPr>
          <a:lstStyle/>
          <a:p>
            <a:pPr lvl="0">
              <a:spcBef>
                <a:spcPct val="0"/>
              </a:spcBef>
              <a:defRPr/>
            </a:pPr>
            <a:r>
              <a:rPr lang="ar-SA" sz="4800" dirty="0" smtClean="0">
                <a:effectLst>
                  <a:outerShdw blurRad="38100" dist="38100" dir="2700000" algn="tl">
                    <a:srgbClr val="FFFFFF"/>
                  </a:outerShdw>
                </a:effectLst>
                <a:latin typeface="+mj-lt"/>
                <a:ea typeface="+mj-ea"/>
                <a:cs typeface="+mj-cs"/>
              </a:rPr>
              <a:t>وَالنَّازِعَاتِ غَرْقاً{1} وَالنَّاشِطَاتِ نَشْطاً{2} وَالسَّابِحَاتِ سَبْحاً{3} فَالسَّابِقَاتِ سَبْقاً{4} فَالْمُدَبِّرَاتِ أَمْراً{5}</a:t>
            </a:r>
            <a:endParaRPr kumimoji="0" lang="en-US" sz="400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142984"/>
            <a:ext cx="8110086" cy="5715016"/>
          </a:xfrm>
          <a:prstGeom prst="rect">
            <a:avLst/>
          </a:prstGeom>
          <a:noFill/>
          <a:ln w="9525">
            <a:noFill/>
            <a:miter lim="800000"/>
            <a:headEnd/>
            <a:tailEnd/>
          </a:ln>
          <a:effectLst/>
        </p:spPr>
      </p:pic>
      <p:pic>
        <p:nvPicPr>
          <p:cNvPr id="3" name="Picture 2"/>
          <p:cNvPicPr>
            <a:picLocks noChangeAspect="1" noChangeArrowheads="1"/>
          </p:cNvPicPr>
          <p:nvPr/>
        </p:nvPicPr>
        <p:blipFill>
          <a:blip r:embed="rId4"/>
          <a:srcRect/>
          <a:stretch>
            <a:fillRect/>
          </a:stretch>
        </p:blipFill>
        <p:spPr bwMode="auto">
          <a:xfrm>
            <a:off x="1000100" y="2214554"/>
            <a:ext cx="6429375" cy="4357688"/>
          </a:xfrm>
          <a:prstGeom prst="rect">
            <a:avLst/>
          </a:prstGeom>
          <a:noFill/>
          <a:ln w="9525">
            <a:noFill/>
            <a:miter lim="800000"/>
            <a:headEnd/>
            <a:tailEnd/>
          </a:ln>
        </p:spPr>
      </p:pic>
      <p:sp>
        <p:nvSpPr>
          <p:cNvPr id="4" name="Rectangle 3"/>
          <p:cNvSpPr/>
          <p:nvPr/>
        </p:nvSpPr>
        <p:spPr>
          <a:xfrm>
            <a:off x="840368" y="2143116"/>
            <a:ext cx="6803466" cy="584775"/>
          </a:xfrm>
          <a:prstGeom prst="rect">
            <a:avLst/>
          </a:prstGeom>
        </p:spPr>
        <p:txBody>
          <a:bodyPr wrap="none">
            <a:spAutoFit/>
          </a:bodyPr>
          <a:lstStyle/>
          <a:p>
            <a:r>
              <a:rPr lang="ar-EG" sz="3200" b="1" dirty="0" smtClean="0">
                <a:solidFill>
                  <a:srgbClr val="FF0000"/>
                </a:solidFill>
              </a:rPr>
              <a:t>{وَالذَّارِيَاتِ ذَرْواً } {فَالْحَامِلَاتِ وِقْراً } الذاريات1-2</a:t>
            </a:r>
            <a:endParaRPr lang="ar-EG" sz="3200" dirty="0">
              <a:solidFill>
                <a:srgbClr val="FF0000"/>
              </a:solidFill>
            </a:endParaRPr>
          </a:p>
        </p:txBody>
      </p:sp>
      <p:sp>
        <p:nvSpPr>
          <p:cNvPr id="5" name="Rectangle 4"/>
          <p:cNvSpPr/>
          <p:nvPr/>
        </p:nvSpPr>
        <p:spPr>
          <a:xfrm>
            <a:off x="1363716" y="1571612"/>
            <a:ext cx="5708614" cy="584775"/>
          </a:xfrm>
          <a:prstGeom prst="rect">
            <a:avLst/>
          </a:prstGeom>
        </p:spPr>
        <p:txBody>
          <a:bodyPr wrap="none">
            <a:spAutoFit/>
          </a:bodyPr>
          <a:lstStyle/>
          <a:p>
            <a:r>
              <a:rPr lang="ar-EG" sz="3200" b="1" dirty="0" smtClean="0">
                <a:solidFill>
                  <a:srgbClr val="FFFF00"/>
                </a:solidFill>
              </a:rPr>
              <a:t>الخطوة الأولى والثانية فى تكوين الإعصار</a:t>
            </a:r>
            <a:endParaRPr lang="ar-EG" sz="3200" b="1" dirty="0">
              <a:solidFill>
                <a:srgbClr val="FFFF00"/>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142984"/>
            <a:ext cx="8110086" cy="5715016"/>
          </a:xfrm>
          <a:prstGeom prst="rect">
            <a:avLst/>
          </a:prstGeom>
          <a:noFill/>
          <a:ln w="9525">
            <a:noFill/>
            <a:miter lim="800000"/>
            <a:headEnd/>
            <a:tailEnd/>
          </a:ln>
          <a:effectLst/>
        </p:spPr>
      </p:pic>
      <p:pic>
        <p:nvPicPr>
          <p:cNvPr id="3" name="Picture 2"/>
          <p:cNvPicPr>
            <a:picLocks noChangeAspect="1" noChangeArrowheads="1"/>
          </p:cNvPicPr>
          <p:nvPr/>
        </p:nvPicPr>
        <p:blipFill>
          <a:blip r:embed="rId4"/>
          <a:srcRect/>
          <a:stretch>
            <a:fillRect/>
          </a:stretch>
        </p:blipFill>
        <p:spPr bwMode="auto">
          <a:xfrm>
            <a:off x="642910" y="2071678"/>
            <a:ext cx="6858000" cy="4572000"/>
          </a:xfrm>
          <a:prstGeom prst="rect">
            <a:avLst/>
          </a:prstGeom>
          <a:noFill/>
          <a:ln w="9525">
            <a:noFill/>
            <a:miter lim="800000"/>
            <a:headEnd/>
            <a:tailEnd/>
          </a:ln>
        </p:spPr>
      </p:pic>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32" y="1142984"/>
            <a:ext cx="8110207" cy="5715016"/>
          </a:xfrm>
          <a:prstGeom prst="rect">
            <a:avLst/>
          </a:prstGeom>
          <a:noFill/>
          <a:ln w="9525">
            <a:noFill/>
            <a:miter lim="800000"/>
            <a:headEnd/>
            <a:tailEnd/>
          </a:ln>
          <a:effectLst/>
        </p:spPr>
      </p:pic>
      <p:pic>
        <p:nvPicPr>
          <p:cNvPr id="4" name="Picture 3"/>
          <p:cNvPicPr>
            <a:picLocks noChangeAspect="1" noChangeArrowheads="1"/>
          </p:cNvPicPr>
          <p:nvPr/>
        </p:nvPicPr>
        <p:blipFill>
          <a:blip r:embed="rId4"/>
          <a:srcRect/>
          <a:stretch>
            <a:fillRect/>
          </a:stretch>
        </p:blipFill>
        <p:spPr bwMode="auto">
          <a:xfrm>
            <a:off x="642910" y="2000240"/>
            <a:ext cx="6858000" cy="4572000"/>
          </a:xfrm>
          <a:prstGeom prst="rect">
            <a:avLst/>
          </a:prstGeom>
          <a:noFill/>
          <a:ln w="9525">
            <a:noFill/>
            <a:miter lim="800000"/>
            <a:headEnd/>
            <a:tailEnd/>
          </a:ln>
        </p:spPr>
      </p:pic>
      <p:sp>
        <p:nvSpPr>
          <p:cNvPr id="6" name="Rectangle 5"/>
          <p:cNvSpPr/>
          <p:nvPr/>
        </p:nvSpPr>
        <p:spPr>
          <a:xfrm>
            <a:off x="1571604" y="1357298"/>
            <a:ext cx="4940776" cy="707886"/>
          </a:xfrm>
          <a:prstGeom prst="rect">
            <a:avLst/>
          </a:prstGeom>
        </p:spPr>
        <p:txBody>
          <a:bodyPr wrap="none">
            <a:spAutoFit/>
          </a:bodyPr>
          <a:lstStyle/>
          <a:p>
            <a:r>
              <a:rPr lang="ar-SA" sz="4000" b="1" dirty="0" smtClean="0">
                <a:solidFill>
                  <a:srgbClr val="FF6600"/>
                </a:solidFill>
              </a:rPr>
              <a:t>{فَالْجَارِيَاتِ يُسْراً }الذاريات3</a:t>
            </a:r>
            <a:r>
              <a:rPr lang="ar-SA" b="1" dirty="0" smtClean="0">
                <a:solidFill>
                  <a:srgbClr val="FF6600"/>
                </a:solidFill>
              </a:rPr>
              <a:t> </a:t>
            </a:r>
            <a:endParaRPr lang="ar-EG" dirty="0"/>
          </a:p>
        </p:txBody>
      </p:sp>
      <p:sp>
        <p:nvSpPr>
          <p:cNvPr id="5" name="Rectangle 4"/>
          <p:cNvSpPr/>
          <p:nvPr/>
        </p:nvSpPr>
        <p:spPr>
          <a:xfrm>
            <a:off x="1714480" y="5201679"/>
            <a:ext cx="4592924" cy="584775"/>
          </a:xfrm>
          <a:prstGeom prst="rect">
            <a:avLst/>
          </a:prstGeom>
        </p:spPr>
        <p:txBody>
          <a:bodyPr wrap="none">
            <a:spAutoFit/>
          </a:bodyPr>
          <a:lstStyle/>
          <a:p>
            <a:r>
              <a:rPr lang="ar-EG" sz="3200" b="1" dirty="0" smtClean="0">
                <a:solidFill>
                  <a:srgbClr val="FFFF00"/>
                </a:solidFill>
              </a:rPr>
              <a:t>الخطوة الثالثة فى تكوين الإعصار</a:t>
            </a:r>
            <a:endParaRPr lang="ar-EG" sz="3200" b="1" dirty="0">
              <a:solidFill>
                <a:srgbClr val="FFFF00"/>
              </a:solidFill>
            </a:endParaRPr>
          </a:p>
        </p:txBody>
      </p:sp>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0" y="1071522"/>
            <a:ext cx="8072462" cy="5786478"/>
          </a:xfrm>
          <a:prstGeom prst="rect">
            <a:avLst/>
          </a:prstGeom>
          <a:noFill/>
          <a:ln w="9525">
            <a:noFill/>
            <a:miter lim="800000"/>
            <a:headEnd/>
            <a:tailEnd/>
          </a:ln>
          <a:effectLst/>
        </p:spPr>
      </p:pic>
      <p:sp>
        <p:nvSpPr>
          <p:cNvPr id="3" name="Subtitle 2"/>
          <p:cNvSpPr>
            <a:spLocks noGrp="1"/>
          </p:cNvSpPr>
          <p:nvPr>
            <p:ph type="subTitle" idx="1"/>
          </p:nvPr>
        </p:nvSpPr>
        <p:spPr>
          <a:xfrm>
            <a:off x="1285852" y="2143116"/>
            <a:ext cx="5715020" cy="642942"/>
          </a:xfrm>
        </p:spPr>
        <p:txBody>
          <a:bodyPr>
            <a:normAutofit/>
          </a:bodyPr>
          <a:lstStyle/>
          <a:p>
            <a:pPr algn="just"/>
            <a:r>
              <a:rPr lang="ar-SA" sz="3600" b="1" dirty="0" smtClean="0">
                <a:solidFill>
                  <a:srgbClr val="FF6600"/>
                </a:solidFill>
              </a:rPr>
              <a:t> </a:t>
            </a:r>
            <a:endParaRPr lang="en-US" sz="4000" dirty="0" smtClean="0"/>
          </a:p>
        </p:txBody>
      </p:sp>
      <p:sp>
        <p:nvSpPr>
          <p:cNvPr id="6" name="Rectangle 2" descr="Bouquet"/>
          <p:cNvSpPr txBox="1">
            <a:spLocks noChangeArrowheads="1"/>
          </p:cNvSpPr>
          <p:nvPr/>
        </p:nvSpPr>
        <p:spPr>
          <a:xfrm>
            <a:off x="500034" y="1285860"/>
            <a:ext cx="7143768" cy="1000132"/>
          </a:xfrm>
          <a:prstGeom prst="rect">
            <a:avLst/>
          </a:prstGeom>
          <a:blipFill dpi="0" rotWithShape="1">
            <a:blip r:embed="rId4"/>
            <a:srcRect/>
            <a:tile tx="0" ty="0" sx="100000" sy="100000" flip="none" algn="tl"/>
          </a:blipFill>
          <a:ln w="38100">
            <a:solidFill>
              <a:schemeClr val="accent2"/>
            </a:solidFill>
          </a:ln>
        </p:spPr>
        <p:txBody>
          <a:bodyPr vert="horz" lIns="91440" tIns="45720" rIns="91440" bIns="45720" rtlCol="1" anchor="ctr">
            <a:normAutofit fontScale="62500" lnSpcReduction="20000"/>
          </a:bodyPr>
          <a:lstStyle/>
          <a:p>
            <a:pPr lvl="0">
              <a:spcBef>
                <a:spcPct val="0"/>
              </a:spcBef>
              <a:defRPr/>
            </a:pPr>
            <a:r>
              <a:rPr lang="ar-SA" sz="4800" dirty="0" smtClean="0">
                <a:effectLst>
                  <a:outerShdw blurRad="38100" dist="38100" dir="2700000" algn="tl">
                    <a:srgbClr val="FFFFFF"/>
                  </a:outerShdw>
                </a:effectLst>
                <a:latin typeface="+mj-lt"/>
                <a:ea typeface="+mj-ea"/>
                <a:cs typeface="+mj-cs"/>
              </a:rPr>
              <a:t>وَالْمُرْسَلَاتِ عُرْفاً{1} فَالْعَاصِفَاتِ عَصْفاً{2} وَالنَّاشِرَاتِ نَشْراً{3} فَالْفَارِقَاتِ فَرْقاً{4}</a:t>
            </a:r>
            <a:r>
              <a:rPr lang="ar-EG" sz="4800" dirty="0" smtClean="0">
                <a:effectLst>
                  <a:outerShdw blurRad="38100" dist="38100" dir="2700000" algn="tl">
                    <a:srgbClr val="FFFFFF"/>
                  </a:outerShdw>
                </a:effectLst>
                <a:latin typeface="+mj-lt"/>
                <a:ea typeface="+mj-ea"/>
                <a:cs typeface="+mj-cs"/>
              </a:rPr>
              <a:t>المرسلات 1-4</a:t>
            </a:r>
            <a:endParaRPr kumimoji="0" lang="en-US" sz="400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7" name="Picture 1"/>
          <p:cNvPicPr>
            <a:picLocks noChangeAspect="1" noChangeArrowheads="1"/>
          </p:cNvPicPr>
          <p:nvPr/>
        </p:nvPicPr>
        <p:blipFill>
          <a:blip r:embed="rId5"/>
          <a:srcRect/>
          <a:stretch>
            <a:fillRect/>
          </a:stretch>
        </p:blipFill>
        <p:spPr bwMode="auto">
          <a:xfrm>
            <a:off x="1428772" y="2290954"/>
            <a:ext cx="5214930" cy="4495631"/>
          </a:xfrm>
          <a:prstGeom prst="rect">
            <a:avLst/>
          </a:prstGeom>
          <a:noFill/>
          <a:ln w="9525">
            <a:noFill/>
            <a:miter lim="800000"/>
            <a:headEnd/>
            <a:tailEnd/>
          </a:ln>
        </p:spPr>
      </p:pic>
      <p:pic>
        <p:nvPicPr>
          <p:cNvPr id="8" name="صورة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4"/>
          <a:srcRect/>
          <a:stretch>
            <a:fillRect/>
          </a:stretch>
        </p:blipFill>
        <p:spPr bwMode="auto">
          <a:xfrm>
            <a:off x="0" y="1110481"/>
            <a:ext cx="8072462" cy="5747519"/>
          </a:xfrm>
          <a:prstGeom prst="rect">
            <a:avLst/>
          </a:prstGeom>
          <a:noFill/>
          <a:ln w="9525">
            <a:solidFill>
              <a:schemeClr val="tx1"/>
            </a:solidFill>
            <a:miter lim="800000"/>
            <a:headEnd/>
            <a:tailEnd/>
          </a:ln>
        </p:spPr>
      </p:pic>
      <p:sp>
        <p:nvSpPr>
          <p:cNvPr id="42496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graphicFrame>
        <p:nvGraphicFramePr>
          <p:cNvPr id="5" name="Table 4"/>
          <p:cNvGraphicFramePr>
            <a:graphicFrameLocks noGrp="1"/>
          </p:cNvGraphicFramePr>
          <p:nvPr/>
        </p:nvGraphicFramePr>
        <p:xfrm>
          <a:off x="285720" y="1357298"/>
          <a:ext cx="7653840" cy="5229018"/>
        </p:xfrm>
        <a:graphic>
          <a:graphicData uri="http://schemas.openxmlformats.org/drawingml/2006/table">
            <a:tbl>
              <a:tblPr/>
              <a:tblGrid>
                <a:gridCol w="7653840"/>
              </a:tblGrid>
              <a:tr h="361244">
                <a:tc>
                  <a:txBody>
                    <a:bodyPr/>
                    <a:lstStyle/>
                    <a:p>
                      <a:pPr algn="just"/>
                      <a:r>
                        <a:rPr lang="ar-EG" sz="2000" b="1" dirty="0" smtClean="0"/>
                        <a:t>{قَالَ </a:t>
                      </a:r>
                      <a:r>
                        <a:rPr lang="ar-EG" sz="2000" b="1" dirty="0"/>
                        <a:t>يَا أَيُّهَا الْمَلَأُ أَيُّكُمْ يَأْتِينِي بِعَرْشِهَا قَبْلَ أَنْ يَأْتُونِي </a:t>
                      </a:r>
                      <a:r>
                        <a:rPr lang="ar-EG" sz="2000" b="1" dirty="0" smtClean="0"/>
                        <a:t>مُسْلِمِينَ} النمل38</a:t>
                      </a:r>
                      <a:endParaRPr lang="ar-EG" sz="2000" b="1" dirty="0"/>
                    </a:p>
                  </a:txBody>
                  <a:tcPr marL="90311" marR="90311" marT="45156" marB="45156" anchor="ctr">
                    <a:lnL>
                      <a:noFill/>
                    </a:lnL>
                    <a:lnR>
                      <a:noFill/>
                    </a:lnR>
                    <a:lnT>
                      <a:noFill/>
                    </a:lnT>
                    <a:lnB>
                      <a:noFill/>
                    </a:lnB>
                  </a:tcPr>
                </a:tc>
              </a:tr>
              <a:tr h="51176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dirty="0">
                          <a:solidFill>
                            <a:srgbClr val="FFFF00"/>
                          </a:solidFill>
                        </a:rPr>
                        <a:t>He said (to his own men): "Ye Chiefs! which of you can bring me her throne before they come to me in submission?" </a:t>
                      </a:r>
                      <a:r>
                        <a:rPr lang="en-US" sz="2000" b="1" dirty="0" smtClean="0">
                          <a:solidFill>
                            <a:srgbClr val="FFFF00"/>
                          </a:solidFill>
                        </a:rPr>
                        <a:t>An-Naml38</a:t>
                      </a:r>
                    </a:p>
                    <a:p>
                      <a:pPr algn="just" rtl="0"/>
                      <a:endParaRPr lang="en-US" sz="1400" dirty="0"/>
                    </a:p>
                  </a:txBody>
                  <a:tcPr marL="90311" marR="90311" marT="45156" marB="45156" anchor="ctr">
                    <a:lnL>
                      <a:noFill/>
                    </a:lnL>
                    <a:lnR>
                      <a:noFill/>
                    </a:lnR>
                    <a:lnT>
                      <a:noFill/>
                    </a:lnT>
                    <a:lnB>
                      <a:noFill/>
                    </a:lnB>
                  </a:tcPr>
                </a:tc>
              </a:tr>
              <a:tr h="632178">
                <a:tc>
                  <a:txBody>
                    <a:bodyPr/>
                    <a:lstStyle/>
                    <a:p>
                      <a:pPr algn="just"/>
                      <a:r>
                        <a:rPr lang="ar-EG" sz="1800" b="1" dirty="0" smtClean="0"/>
                        <a:t>{قَالَ </a:t>
                      </a:r>
                      <a:r>
                        <a:rPr lang="ar-EG" sz="1800" b="1" dirty="0"/>
                        <a:t>عِفْريتٌ مِنَ الْجِنِّ أَنَا آتِيكَ بِهِ قَبْلَ أَنْ تَقُومَ مِنْ مَقَامِكَ وَإِنِّي عَلَيْهِ </a:t>
                      </a:r>
                      <a:r>
                        <a:rPr lang="ar-EG" sz="2800" b="1" dirty="0"/>
                        <a:t>لَقَوِيٌّ</a:t>
                      </a:r>
                      <a:r>
                        <a:rPr lang="ar-EG" sz="1800" b="1" dirty="0"/>
                        <a:t> </a:t>
                      </a:r>
                      <a:r>
                        <a:rPr lang="ar-EG" sz="1800" b="1" dirty="0" smtClean="0"/>
                        <a:t>أَمِينٌ} </a:t>
                      </a:r>
                      <a:endParaRPr lang="ar-EG" sz="1800" dirty="0"/>
                    </a:p>
                  </a:txBody>
                  <a:tcPr marL="90311" marR="90311" marT="45156" marB="45156" anchor="ctr">
                    <a:lnL>
                      <a:noFill/>
                    </a:lnL>
                    <a:lnR>
                      <a:noFill/>
                    </a:lnR>
                    <a:lnT>
                      <a:noFill/>
                    </a:lnT>
                    <a:lnB>
                      <a:noFill/>
                    </a:lnB>
                  </a:tcPr>
                </a:tc>
              </a:tr>
              <a:tr h="51176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000" b="1" dirty="0">
                          <a:solidFill>
                            <a:srgbClr val="FFFF00"/>
                          </a:solidFill>
                        </a:rPr>
                        <a:t>Said an '</a:t>
                      </a:r>
                      <a:r>
                        <a:rPr lang="en-US" sz="2000" b="1" dirty="0" err="1">
                          <a:solidFill>
                            <a:srgbClr val="FFFF00"/>
                          </a:solidFill>
                        </a:rPr>
                        <a:t>Ifrit</a:t>
                      </a:r>
                      <a:r>
                        <a:rPr lang="en-US" sz="2000" b="1" dirty="0">
                          <a:solidFill>
                            <a:srgbClr val="FFFF00"/>
                          </a:solidFill>
                        </a:rPr>
                        <a:t>, of the </a:t>
                      </a:r>
                      <a:r>
                        <a:rPr lang="en-US" sz="2000" b="1" dirty="0" err="1">
                          <a:solidFill>
                            <a:srgbClr val="FFFF00"/>
                          </a:solidFill>
                        </a:rPr>
                        <a:t>Jinns</a:t>
                      </a:r>
                      <a:r>
                        <a:rPr lang="en-US" sz="2000" b="1" dirty="0">
                          <a:solidFill>
                            <a:srgbClr val="FFFF00"/>
                          </a:solidFill>
                        </a:rPr>
                        <a:t>: "I will bring it to thee before thou rise from thy council: indeed I have full strength for the purpose, and may be trusted</a:t>
                      </a:r>
                      <a:r>
                        <a:rPr lang="en-US" sz="2000" b="1" dirty="0" smtClean="0">
                          <a:solidFill>
                            <a:srgbClr val="FFFF00"/>
                          </a:solidFill>
                        </a:rPr>
                        <a:t>."An-Naml39</a:t>
                      </a:r>
                    </a:p>
                    <a:p>
                      <a:pPr algn="just" rtl="0"/>
                      <a:r>
                        <a:rPr lang="en-US" sz="1400" dirty="0" smtClean="0"/>
                        <a:t> </a:t>
                      </a:r>
                      <a:endParaRPr lang="en-US" sz="1400" dirty="0"/>
                    </a:p>
                  </a:txBody>
                  <a:tcPr marL="90311" marR="90311" marT="45156" marB="45156" anchor="ctr">
                    <a:lnL>
                      <a:noFill/>
                    </a:lnL>
                    <a:lnR>
                      <a:noFill/>
                    </a:lnR>
                    <a:lnT>
                      <a:noFill/>
                    </a:lnT>
                    <a:lnB>
                      <a:noFill/>
                    </a:lnB>
                  </a:tcPr>
                </a:tc>
              </a:tr>
              <a:tr h="903111">
                <a:tc>
                  <a:txBody>
                    <a:bodyPr/>
                    <a:lstStyle/>
                    <a:p>
                      <a:pPr algn="just"/>
                      <a:r>
                        <a:rPr lang="ar-EG" sz="1800" b="1" dirty="0"/>
                        <a:t>{</a:t>
                      </a:r>
                      <a:r>
                        <a:rPr lang="ar-EG" sz="1800" b="1" dirty="0" smtClean="0"/>
                        <a:t>40 </a:t>
                      </a:r>
                      <a:r>
                        <a:rPr lang="ar-EG" sz="1800" b="1" dirty="0"/>
                        <a:t>قَالَ الَّذِي عِنْدَهُ عِلْمٌ مِنَ الْكِتَابِ أَنَا آتِيكَ بِهِ قَبْلَ أَنْ يَرْتَدَّ إِلَيْكَ طَرْفُكَ فَلَمَّا رَآهُ مُسْتَقِرًّا عِنْدَهُ قَالَ هَذَا مِنْ فَضْلِ رَبِّي لِيَبْلُوَنِي أَأَشْكُرُ أَمْ أَكْفُرُ وَمَنْ شَكَرَ فَإِنَّمَا يَشْكُرُ لِنَفْسِهِ وَمَنْ كَفَرَ فَإِنَّ رَبِّي غَنِيٌّ </a:t>
                      </a:r>
                      <a:r>
                        <a:rPr lang="ar-EG" sz="1800" b="1" dirty="0" smtClean="0"/>
                        <a:t>كَرِيمٌ} النمل40</a:t>
                      </a:r>
                      <a:endParaRPr lang="ar-EG" sz="1800" dirty="0"/>
                    </a:p>
                  </a:txBody>
                  <a:tcPr marL="90311" marR="90311" marT="45156" marB="45156" anchor="ctr">
                    <a:lnL>
                      <a:noFill/>
                    </a:lnL>
                    <a:lnR>
                      <a:noFill/>
                    </a:lnR>
                    <a:lnT>
                      <a:noFill/>
                    </a:lnT>
                    <a:lnB>
                      <a:noFill/>
                    </a:lnB>
                  </a:tcPr>
                </a:tc>
              </a:tr>
              <a:tr h="1143941">
                <a:tc>
                  <a:txBody>
                    <a:bodyPr/>
                    <a:lstStyle/>
                    <a:p>
                      <a:pPr algn="just" rtl="0"/>
                      <a:r>
                        <a:rPr lang="en-US" sz="1400" b="1" dirty="0"/>
                        <a:t>Said one who had knowledge of the Book: "I will bring it to thee within the twinkling of any eye!" Then when (</a:t>
                      </a:r>
                      <a:r>
                        <a:rPr lang="en-US" sz="1400" b="1" dirty="0" err="1"/>
                        <a:t>Sulaiman</a:t>
                      </a:r>
                      <a:r>
                        <a:rPr lang="en-US" sz="1400" b="1" dirty="0"/>
                        <a:t>) saw it placed firmly before him, he said: "This is by the grace of my Lord! to test me whether I am grateful or ungrateful! And if any is grateful, truly his gratitude is (a gain) for his own soul; but if any is ungrateful, truly my Lord is Free of All Needs, Supreme in </a:t>
                      </a:r>
                      <a:r>
                        <a:rPr lang="en-US" sz="1400" b="1" dirty="0" err="1"/>
                        <a:t>Honour</a:t>
                      </a:r>
                      <a:r>
                        <a:rPr lang="en-US" sz="1400" b="1" dirty="0" smtClean="0"/>
                        <a:t>!“An-</a:t>
                      </a:r>
                      <a:r>
                        <a:rPr lang="en-US" sz="1400" b="1" dirty="0" err="1" smtClean="0"/>
                        <a:t>Naml</a:t>
                      </a:r>
                      <a:r>
                        <a:rPr lang="en-US" sz="1400" b="1" dirty="0" smtClean="0"/>
                        <a:t> 40... </a:t>
                      </a:r>
                      <a:endParaRPr lang="en-US" sz="1400" b="1" dirty="0"/>
                    </a:p>
                  </a:txBody>
                  <a:tcPr marL="90311" marR="90311" marT="45156" marB="45156" anchor="ctr">
                    <a:lnL>
                      <a:noFill/>
                    </a:lnL>
                    <a:lnR>
                      <a:noFill/>
                    </a:lnR>
                    <a:lnT>
                      <a:noFill/>
                    </a:lnT>
                    <a:lnB>
                      <a:noFill/>
                    </a:lnB>
                  </a:tcPr>
                </a:tc>
              </a:tr>
            </a:tbl>
          </a:graphicData>
        </a:graphic>
      </p:graphicFrame>
      <p:sp>
        <p:nvSpPr>
          <p:cNvPr id="44544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0" y="1142984"/>
            <a:ext cx="8110086" cy="5715016"/>
          </a:xfrm>
          <a:prstGeom prst="rect">
            <a:avLst/>
          </a:prstGeom>
          <a:noFill/>
          <a:ln w="9525">
            <a:noFill/>
            <a:miter lim="800000"/>
            <a:headEnd/>
            <a:tailEnd/>
          </a:ln>
          <a:effectLst/>
        </p:spPr>
      </p:pic>
      <p:sp>
        <p:nvSpPr>
          <p:cNvPr id="8" name="Down Arrow 7"/>
          <p:cNvSpPr/>
          <p:nvPr/>
        </p:nvSpPr>
        <p:spPr>
          <a:xfrm>
            <a:off x="6572264" y="2428868"/>
            <a:ext cx="45719" cy="4571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dirty="0"/>
          </a:p>
        </p:txBody>
      </p:sp>
      <p:sp>
        <p:nvSpPr>
          <p:cNvPr id="9" name="Rectangle 8"/>
          <p:cNvSpPr/>
          <p:nvPr/>
        </p:nvSpPr>
        <p:spPr>
          <a:xfrm>
            <a:off x="2668752" y="6000768"/>
            <a:ext cx="2066591" cy="461665"/>
          </a:xfrm>
          <a:prstGeom prst="rect">
            <a:avLst/>
          </a:prstGeom>
        </p:spPr>
        <p:txBody>
          <a:bodyPr wrap="none">
            <a:spAutoFit/>
          </a:bodyPr>
          <a:lstStyle/>
          <a:p>
            <a:r>
              <a:rPr lang="ar-EG" sz="2400" b="1" dirty="0" smtClean="0"/>
              <a:t>{وَالذَّارِيَاتِ ذَرْواً } </a:t>
            </a:r>
            <a:endParaRPr lang="ar-EG" sz="2400" b="1" dirty="0"/>
          </a:p>
        </p:txBody>
      </p:sp>
      <p:sp>
        <p:nvSpPr>
          <p:cNvPr id="13" name="Rectangle 2" descr="Bouquet"/>
          <p:cNvSpPr txBox="1">
            <a:spLocks noChangeArrowheads="1"/>
          </p:cNvSpPr>
          <p:nvPr/>
        </p:nvSpPr>
        <p:spPr>
          <a:xfrm>
            <a:off x="428596" y="1500174"/>
            <a:ext cx="7143768" cy="1214446"/>
          </a:xfrm>
          <a:prstGeom prst="rect">
            <a:avLst/>
          </a:prstGeom>
          <a:blipFill dpi="0" rotWithShape="1">
            <a:blip r:embed="rId4"/>
            <a:srcRect/>
            <a:tile tx="0" ty="0" sx="100000" sy="100000" flip="none" algn="tl"/>
          </a:blipFill>
          <a:ln w="38100">
            <a:solidFill>
              <a:schemeClr val="accent2"/>
            </a:solidFill>
          </a:ln>
        </p:spPr>
        <p:txBody>
          <a:bodyPr vert="horz" lIns="91440" tIns="45720" rIns="91440" bIns="45720" rtlCol="1" anchor="ctr">
            <a:normAutofit fontScale="62500" lnSpcReduction="20000"/>
          </a:bodyPr>
          <a:lstStyle/>
          <a:p>
            <a:pPr lvl="0">
              <a:spcBef>
                <a:spcPct val="0"/>
              </a:spcBef>
              <a:defRPr/>
            </a:pPr>
            <a:r>
              <a:rPr lang="ar-SA" sz="4800" dirty="0" smtClean="0">
                <a:effectLst>
                  <a:outerShdw blurRad="38100" dist="38100" dir="2700000" algn="tl">
                    <a:srgbClr val="FFFFFF"/>
                  </a:outerShdw>
                </a:effectLst>
                <a:latin typeface="+mj-lt"/>
                <a:ea typeface="+mj-ea"/>
                <a:cs typeface="+mj-cs"/>
              </a:rPr>
              <a:t>وَالنَّازِعَاتِ غَرْقاً{1} وَالنَّاشِطَاتِ نَشْطاً{2} وَالسَّابِحَاتِ سَبْحاً{3} فَالسَّابِقَاتِ سَبْقاً{4} فَالْمُدَبِّرَاتِ أَمْراً{5}</a:t>
            </a:r>
            <a:endParaRPr kumimoji="0" lang="en-US" sz="4000" i="0" u="none" strike="noStrike" kern="1200" cap="none" spc="0" normalizeH="0" baseline="0" noProof="0" dirty="0" smtClean="0">
              <a:ln>
                <a:noFill/>
              </a:ln>
              <a:solidFill>
                <a:schemeClr val="tx1"/>
              </a:solidFill>
              <a:effectLst/>
              <a:uLnTx/>
              <a:uFillTx/>
              <a:latin typeface="+mj-lt"/>
              <a:ea typeface="+mj-ea"/>
              <a:cs typeface="+mj-cs"/>
            </a:endParaRPr>
          </a:p>
        </p:txBody>
      </p:sp>
      <p:pic>
        <p:nvPicPr>
          <p:cNvPr id="14" name="Picture 1"/>
          <p:cNvPicPr>
            <a:picLocks noChangeAspect="1" noChangeArrowheads="1"/>
          </p:cNvPicPr>
          <p:nvPr/>
        </p:nvPicPr>
        <p:blipFill>
          <a:blip r:embed="rId5"/>
          <a:srcRect/>
          <a:stretch>
            <a:fillRect/>
          </a:stretch>
        </p:blipFill>
        <p:spPr bwMode="auto">
          <a:xfrm>
            <a:off x="1428752" y="2722031"/>
            <a:ext cx="4714884" cy="4064555"/>
          </a:xfrm>
          <a:prstGeom prst="rect">
            <a:avLst/>
          </a:prstGeom>
          <a:noFill/>
          <a:ln w="9525">
            <a:noFill/>
            <a:miter lim="800000"/>
            <a:headEnd/>
            <a:tailEnd/>
          </a:ln>
        </p:spPr>
      </p:pic>
      <p:pic>
        <p:nvPicPr>
          <p:cNvPr id="7" name="صورة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urricane 1"/>
          <p:cNvPicPr>
            <a:picLocks noChangeAspect="1" noChangeArrowheads="1"/>
          </p:cNvPicPr>
          <p:nvPr/>
        </p:nvPicPr>
        <p:blipFill>
          <a:blip r:embed="rId3"/>
          <a:srcRect/>
          <a:stretch>
            <a:fillRect/>
          </a:stretch>
        </p:blipFill>
        <p:spPr>
          <a:xfrm>
            <a:off x="-428660" y="1213653"/>
            <a:ext cx="8215338" cy="5644347"/>
          </a:xfrm>
          <a:prstGeom prst="rect">
            <a:avLst/>
          </a:prstGeom>
          <a:noFill/>
          <a:ln/>
        </p:spPr>
      </p:pic>
      <p:pic>
        <p:nvPicPr>
          <p:cNvPr id="3" name="Picture 3"/>
          <p:cNvPicPr>
            <a:picLocks noChangeAspect="1" noChangeArrowheads="1"/>
          </p:cNvPicPr>
          <p:nvPr/>
        </p:nvPicPr>
        <p:blipFill>
          <a:blip r:embed="rId4"/>
          <a:srcRect/>
          <a:stretch>
            <a:fillRect/>
          </a:stretch>
        </p:blipFill>
        <p:spPr bwMode="auto">
          <a:xfrm>
            <a:off x="0" y="1571612"/>
            <a:ext cx="3500438" cy="4643437"/>
          </a:xfrm>
          <a:prstGeom prst="rect">
            <a:avLst/>
          </a:prstGeom>
          <a:noFill/>
          <a:ln w="9525">
            <a:noFill/>
            <a:miter lim="800000"/>
            <a:headEnd/>
            <a:tailEnd/>
          </a:ln>
        </p:spPr>
      </p:pic>
      <p:pic>
        <p:nvPicPr>
          <p:cNvPr id="4" name="Picture 1"/>
          <p:cNvPicPr>
            <a:picLocks noChangeAspect="1" noChangeArrowheads="1"/>
          </p:cNvPicPr>
          <p:nvPr/>
        </p:nvPicPr>
        <p:blipFill>
          <a:blip r:embed="rId5"/>
          <a:srcRect/>
          <a:stretch>
            <a:fillRect/>
          </a:stretch>
        </p:blipFill>
        <p:spPr bwMode="auto">
          <a:xfrm>
            <a:off x="4714876" y="1200150"/>
            <a:ext cx="3429024" cy="5157788"/>
          </a:xfrm>
          <a:prstGeom prst="rect">
            <a:avLst/>
          </a:prstGeom>
          <a:noFill/>
          <a:ln w="9525">
            <a:noFill/>
            <a:miter lim="800000"/>
            <a:headEnd/>
            <a:tailEnd/>
          </a:ln>
        </p:spPr>
      </p:pic>
      <p:pic>
        <p:nvPicPr>
          <p:cNvPr id="5" name="صورة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urricane 1"/>
          <p:cNvPicPr>
            <a:picLocks noChangeAspect="1" noChangeArrowheads="1"/>
          </p:cNvPicPr>
          <p:nvPr/>
        </p:nvPicPr>
        <p:blipFill>
          <a:blip r:embed="rId3"/>
          <a:srcRect/>
          <a:stretch>
            <a:fillRect/>
          </a:stretch>
        </p:blipFill>
        <p:spPr>
          <a:xfrm>
            <a:off x="-428660" y="1213653"/>
            <a:ext cx="8215338" cy="5644347"/>
          </a:xfrm>
          <a:prstGeom prst="rect">
            <a:avLst/>
          </a:prstGeom>
          <a:noFill/>
          <a:ln/>
        </p:spPr>
      </p:pic>
      <p:pic>
        <p:nvPicPr>
          <p:cNvPr id="3" name="Picture 3"/>
          <p:cNvPicPr>
            <a:picLocks noChangeAspect="1" noChangeArrowheads="1"/>
          </p:cNvPicPr>
          <p:nvPr/>
        </p:nvPicPr>
        <p:blipFill>
          <a:blip r:embed="rId4"/>
          <a:srcRect/>
          <a:stretch>
            <a:fillRect/>
          </a:stretch>
        </p:blipFill>
        <p:spPr bwMode="auto">
          <a:xfrm>
            <a:off x="0" y="1571612"/>
            <a:ext cx="3500438" cy="4643437"/>
          </a:xfrm>
          <a:prstGeom prst="rect">
            <a:avLst/>
          </a:prstGeom>
          <a:noFill/>
          <a:ln w="9525">
            <a:noFill/>
            <a:miter lim="800000"/>
            <a:headEnd/>
            <a:tailEnd/>
          </a:ln>
        </p:spPr>
      </p:pic>
      <p:pic>
        <p:nvPicPr>
          <p:cNvPr id="4" name="Picture 1"/>
          <p:cNvPicPr>
            <a:picLocks noChangeAspect="1" noChangeArrowheads="1"/>
          </p:cNvPicPr>
          <p:nvPr/>
        </p:nvPicPr>
        <p:blipFill>
          <a:blip r:embed="rId5"/>
          <a:srcRect/>
          <a:stretch>
            <a:fillRect/>
          </a:stretch>
        </p:blipFill>
        <p:spPr bwMode="auto">
          <a:xfrm>
            <a:off x="4714876" y="1200150"/>
            <a:ext cx="3429024" cy="5157788"/>
          </a:xfrm>
          <a:prstGeom prst="rect">
            <a:avLst/>
          </a:prstGeom>
          <a:noFill/>
          <a:ln w="9525">
            <a:noFill/>
            <a:miter lim="800000"/>
            <a:headEnd/>
            <a:tailEnd/>
          </a:ln>
        </p:spPr>
      </p:pic>
      <p:pic>
        <p:nvPicPr>
          <p:cNvPr id="5" name="صورة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6500826" y="1142984"/>
            <a:ext cx="2214578"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ar-EG" sz="2000" b="1" dirty="0" smtClean="0">
                <a:cs typeface="Simplified Arabic" pitchFamily="2" charset="-78"/>
              </a:rPr>
              <a:t>{وَالْقَمَرِ إِذَا تَلَاهَا} الشمس2</a:t>
            </a:r>
            <a:endParaRPr lang="ar-EG" sz="2000" dirty="0"/>
          </a:p>
        </p:txBody>
      </p:sp>
      <p:pic>
        <p:nvPicPr>
          <p:cNvPr id="16" name="Picture 5" descr="fullmoon1"/>
          <p:cNvPicPr>
            <a:picLocks noChangeAspect="1" noChangeArrowheads="1"/>
          </p:cNvPicPr>
          <p:nvPr/>
        </p:nvPicPr>
        <p:blipFill>
          <a:blip r:embed="rId3"/>
          <a:srcRect/>
          <a:stretch>
            <a:fillRect/>
          </a:stretch>
        </p:blipFill>
        <p:spPr bwMode="auto">
          <a:xfrm>
            <a:off x="0" y="1092144"/>
            <a:ext cx="6419832" cy="5765856"/>
          </a:xfrm>
          <a:prstGeom prst="rect">
            <a:avLst/>
          </a:prstGeom>
          <a:noFill/>
          <a:ln w="9525">
            <a:noFill/>
            <a:miter lim="800000"/>
            <a:headEnd/>
            <a:tailEnd/>
          </a:ln>
        </p:spPr>
      </p:pic>
      <p:pic>
        <p:nvPicPr>
          <p:cNvPr id="5" name="Picture 2"/>
          <p:cNvPicPr>
            <a:picLocks noChangeAspect="1" noChangeArrowheads="1"/>
          </p:cNvPicPr>
          <p:nvPr/>
        </p:nvPicPr>
        <p:blipFill>
          <a:blip r:embed="rId4"/>
          <a:srcRect/>
          <a:stretch>
            <a:fillRect/>
          </a:stretch>
        </p:blipFill>
        <p:spPr bwMode="auto">
          <a:xfrm>
            <a:off x="2357423" y="3071810"/>
            <a:ext cx="5786477" cy="3855377"/>
          </a:xfrm>
          <a:prstGeom prst="rect">
            <a:avLst/>
          </a:prstGeom>
          <a:noFill/>
        </p:spPr>
      </p:pic>
      <p:sp>
        <p:nvSpPr>
          <p:cNvPr id="6" name="Rectangle 5"/>
          <p:cNvSpPr/>
          <p:nvPr/>
        </p:nvSpPr>
        <p:spPr>
          <a:xfrm>
            <a:off x="6500826" y="2071678"/>
            <a:ext cx="2214578" cy="707886"/>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l" rtl="0"/>
            <a:r>
              <a:rPr lang="en-US" sz="2000" dirty="0" smtClean="0">
                <a:solidFill>
                  <a:srgbClr val="FF0000"/>
                </a:solidFill>
              </a:rPr>
              <a:t>By the Moon as it follows (the Sun);</a:t>
            </a:r>
            <a:endParaRPr lang="ar-EG" sz="2000" dirty="0">
              <a:solidFill>
                <a:srgbClr val="FF0000"/>
              </a:solidFill>
            </a:endParaRPr>
          </a:p>
        </p:txBody>
      </p:sp>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4"/>
          <a:srcRect/>
          <a:stretch>
            <a:fillRect/>
          </a:stretch>
        </p:blipFill>
        <p:spPr bwMode="auto">
          <a:xfrm>
            <a:off x="0" y="1142985"/>
            <a:ext cx="8108804" cy="5715015"/>
          </a:xfrm>
          <a:prstGeom prst="rect">
            <a:avLst/>
          </a:prstGeom>
          <a:noFill/>
          <a:ln w="9525">
            <a:noFill/>
            <a:miter lim="800000"/>
            <a:headEnd/>
            <a:tailEnd/>
          </a:ln>
          <a:effectLst/>
        </p:spPr>
      </p:pic>
      <p:sp>
        <p:nvSpPr>
          <p:cNvPr id="6963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The goldfish</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9637" name="Rectangle 5"/>
          <p:cNvSpPr>
            <a:spLocks noChangeArrowheads="1"/>
          </p:cNvSpPr>
          <p:nvPr/>
        </p:nvSpPr>
        <p:spPr bwMode="auto">
          <a:xfrm>
            <a:off x="0" y="1142984"/>
            <a:ext cx="8001024" cy="5715016"/>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48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The goldfish vision</a:t>
            </a:r>
            <a:endParaRPr kumimoji="0" lang="en-US" sz="48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EG" sz="3200" b="1" i="0" u="none" strike="noStrike" cap="none" normalizeH="0" baseline="0" dirty="0" smtClean="0">
                <a:ln>
                  <a:noFill/>
                </a:ln>
                <a:solidFill>
                  <a:srgbClr val="000066"/>
                </a:solidFill>
                <a:effectLst/>
                <a:latin typeface="Calibri" pitchFamily="34" charset="0"/>
                <a:ea typeface="Times New Roman" pitchFamily="18" charset="0"/>
                <a:cs typeface="Arial" pitchFamily="34" charset="0"/>
              </a:rPr>
              <a:t>قبل بضع سنوات منع مجلس مدينة مونزا الإيطالية أصحاب الحيوانات المدللة من حفظ </a:t>
            </a:r>
            <a:r>
              <a:rPr kumimoji="0" lang="ar-EG" sz="32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الأسماك الذهبية </a:t>
            </a:r>
            <a:r>
              <a:rPr kumimoji="0" lang="ar-EG" sz="3200" b="1" i="0" u="none" strike="noStrike" cap="none" normalizeH="0" baseline="0" dirty="0" smtClean="0">
                <a:ln>
                  <a:noFill/>
                </a:ln>
                <a:solidFill>
                  <a:srgbClr val="000066"/>
                </a:solidFill>
                <a:effectLst/>
                <a:latin typeface="Calibri" pitchFamily="34" charset="0"/>
                <a:ea typeface="Times New Roman" pitchFamily="18" charset="0"/>
                <a:cs typeface="Arial" pitchFamily="34" charset="0"/>
              </a:rPr>
              <a:t>فى الأحواض السمكية </a:t>
            </a:r>
            <a:r>
              <a:rPr kumimoji="0" lang="ar-EG" sz="32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المقعرة</a:t>
            </a:r>
            <a:r>
              <a:rPr kumimoji="0" lang="ar-EG" sz="3200" b="1" i="0" u="none" strike="noStrike" cap="none" normalizeH="0" baseline="0" dirty="0" smtClean="0">
                <a:ln>
                  <a:noFill/>
                </a:ln>
                <a:solidFill>
                  <a:srgbClr val="000066"/>
                </a:solidFill>
                <a:effectLst/>
                <a:latin typeface="Calibri" pitchFamily="34" charset="0"/>
                <a:ea typeface="Times New Roman" pitchFamily="18" charset="0"/>
                <a:cs typeface="Arial" pitchFamily="34" charset="0"/>
              </a:rPr>
              <a:t>. ويرد ذلك وفقا لمقدمى هذالإجراء, إلى أنه من القساوة بمكان حفظ سمكة فى حوض من هذه الأحواض لأن جوانبه المقوسة تزود السمكة </a:t>
            </a:r>
            <a:r>
              <a:rPr kumimoji="0" lang="ar-EG" sz="32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بمنظر مشوه عن الواقع</a:t>
            </a:r>
            <a:r>
              <a:rPr kumimoji="0" lang="ar-EG" sz="3200" b="1" i="0" u="none" strike="noStrike" cap="none" normalizeH="0" baseline="0" dirty="0" smtClean="0">
                <a:ln>
                  <a:noFill/>
                </a:ln>
                <a:solidFill>
                  <a:srgbClr val="000066"/>
                </a:solidFill>
                <a:effectLst/>
                <a:latin typeface="Calibri" pitchFamily="34" charset="0"/>
                <a:ea typeface="Times New Roman" pitchFamily="18" charset="0"/>
                <a:cs typeface="Arial" pitchFamily="34" charset="0"/>
              </a:rPr>
              <a:t>. وبغض النظر عن أهمية الإجراء بالنسبة إلى السمكة المسكينةإلا أن القصة تثير سؤالا فلسفيا ألا وهو: </a:t>
            </a:r>
            <a:r>
              <a:rPr kumimoji="0" lang="ar-EG" sz="32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كيف نعلم أن الواقع الذى ندركه هو حقيقى</a:t>
            </a:r>
            <a:r>
              <a:rPr kumimoji="0" lang="ar-EG" sz="3200" b="1" i="0" u="none" strike="noStrike" cap="none" normalizeH="0" baseline="0" dirty="0" smtClean="0">
                <a:ln>
                  <a:noFill/>
                </a:ln>
                <a:solidFill>
                  <a:srgbClr val="000066"/>
                </a:solidFill>
                <a:effectLst/>
                <a:latin typeface="Calibri" pitchFamily="34" charset="0"/>
                <a:ea typeface="Times New Roman" pitchFamily="18" charset="0"/>
                <a:cs typeface="Arial" pitchFamily="34" charset="0"/>
              </a:rPr>
              <a:t>؟ جميع ما نعرفه هو أننا أيضا قد نقضى حياتنا كلها محدقين بالعالم الخارجى </a:t>
            </a:r>
            <a:r>
              <a:rPr kumimoji="0" lang="ar-EG" sz="32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عبر عدسات مشوهة.</a:t>
            </a:r>
            <a:endParaRPr kumimoji="0" lang="ar-EG" sz="3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4"/>
          <a:srcRect/>
          <a:stretch>
            <a:fillRect/>
          </a:stretch>
        </p:blipFill>
        <p:spPr bwMode="auto">
          <a:xfrm>
            <a:off x="0" y="1142985"/>
            <a:ext cx="8108804" cy="5715015"/>
          </a:xfrm>
          <a:prstGeom prst="rect">
            <a:avLst/>
          </a:prstGeom>
          <a:noFill/>
          <a:ln w="9525">
            <a:noFill/>
            <a:miter lim="800000"/>
            <a:headEnd/>
            <a:tailEnd/>
          </a:ln>
          <a:effectLst/>
        </p:spPr>
      </p:pic>
      <p:sp>
        <p:nvSpPr>
          <p:cNvPr id="6963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The goldfish</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4"/>
          <p:cNvSpPr/>
          <p:nvPr/>
        </p:nvSpPr>
        <p:spPr>
          <a:xfrm>
            <a:off x="142844" y="1357298"/>
            <a:ext cx="1956946" cy="369332"/>
          </a:xfrm>
          <a:prstGeom prst="rect">
            <a:avLst/>
          </a:prstGeom>
        </p:spPr>
        <p:txBody>
          <a:bodyPr wrap="none">
            <a:spAutoFit/>
          </a:bodyPr>
          <a:lstStyle/>
          <a:p>
            <a:pPr lvl="0" algn="ctr" fontAlgn="base">
              <a:spcBef>
                <a:spcPct val="0"/>
              </a:spcBef>
              <a:spcAft>
                <a:spcPct val="0"/>
              </a:spcAft>
            </a:pPr>
            <a:r>
              <a:rPr lang="en-US" b="1" dirty="0" smtClean="0">
                <a:solidFill>
                  <a:srgbClr val="FF0000"/>
                </a:solidFill>
                <a:latin typeface="Calibri" pitchFamily="34" charset="0"/>
                <a:ea typeface="Times New Roman" pitchFamily="18" charset="0"/>
                <a:cs typeface="Arial" pitchFamily="34" charset="0"/>
              </a:rPr>
              <a:t>The goldfish vision</a:t>
            </a:r>
            <a:endParaRPr lang="en-US" dirty="0" smtClean="0">
              <a:solidFill>
                <a:srgbClr val="FF0000"/>
              </a:solidFill>
              <a:latin typeface="Arial" pitchFamily="34" charset="0"/>
              <a:cs typeface="Arial" pitchFamily="34" charset="0"/>
            </a:endParaRPr>
          </a:p>
        </p:txBody>
      </p:sp>
      <p:pic>
        <p:nvPicPr>
          <p:cNvPr id="429058" name="Picture 2"/>
          <p:cNvPicPr>
            <a:picLocks noChangeAspect="1" noChangeArrowheads="1"/>
          </p:cNvPicPr>
          <p:nvPr/>
        </p:nvPicPr>
        <p:blipFill>
          <a:blip r:embed="rId5"/>
          <a:srcRect/>
          <a:stretch>
            <a:fillRect/>
          </a:stretch>
        </p:blipFill>
        <p:spPr bwMode="auto">
          <a:xfrm>
            <a:off x="357158" y="2143116"/>
            <a:ext cx="7663237" cy="4140394"/>
          </a:xfrm>
          <a:prstGeom prst="rect">
            <a:avLst/>
          </a:prstGeom>
          <a:noFill/>
          <a:ln w="9525">
            <a:noFill/>
            <a:miter lim="800000"/>
            <a:headEnd/>
            <a:tailEnd/>
          </a:ln>
          <a:effectLst/>
        </p:spPr>
      </p:pic>
      <p:pic>
        <p:nvPicPr>
          <p:cNvPr id="429060" name="Picture 4"/>
          <p:cNvPicPr>
            <a:picLocks noChangeAspect="1" noChangeArrowheads="1"/>
          </p:cNvPicPr>
          <p:nvPr/>
        </p:nvPicPr>
        <p:blipFill>
          <a:blip r:embed="rId6"/>
          <a:srcRect/>
          <a:stretch>
            <a:fillRect/>
          </a:stretch>
        </p:blipFill>
        <p:spPr bwMode="auto">
          <a:xfrm>
            <a:off x="2357422" y="1428736"/>
            <a:ext cx="4781550" cy="209550"/>
          </a:xfrm>
          <a:prstGeom prst="rect">
            <a:avLst/>
          </a:prstGeom>
          <a:noFill/>
          <a:ln w="9525">
            <a:noFill/>
            <a:miter lim="800000"/>
            <a:headEnd/>
            <a:tailEnd/>
          </a:ln>
          <a:effectLst/>
        </p:spPr>
      </p:pic>
      <p:pic>
        <p:nvPicPr>
          <p:cNvPr id="429061" name="Picture 5"/>
          <p:cNvPicPr>
            <a:picLocks noChangeAspect="1" noChangeArrowheads="1"/>
          </p:cNvPicPr>
          <p:nvPr/>
        </p:nvPicPr>
        <p:blipFill>
          <a:blip r:embed="rId7"/>
          <a:srcRect/>
          <a:stretch>
            <a:fillRect/>
          </a:stretch>
        </p:blipFill>
        <p:spPr bwMode="auto">
          <a:xfrm>
            <a:off x="7143768" y="1500174"/>
            <a:ext cx="381000" cy="104775"/>
          </a:xfrm>
          <a:prstGeom prst="rect">
            <a:avLst/>
          </a:prstGeom>
          <a:noFill/>
          <a:ln w="9525">
            <a:noFill/>
            <a:miter lim="800000"/>
            <a:headEnd/>
            <a:tailEnd/>
          </a:ln>
          <a:effectLst/>
        </p:spPr>
      </p:pic>
      <p:pic>
        <p:nvPicPr>
          <p:cNvPr id="8" name="صورة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5" name="Picture 8" descr="471465979"/>
          <p:cNvPicPr>
            <a:picLocks noChangeAspect="1" noChangeArrowheads="1"/>
          </p:cNvPicPr>
          <p:nvPr/>
        </p:nvPicPr>
        <p:blipFill>
          <a:blip r:embed="rId4"/>
          <a:srcRect/>
          <a:stretch>
            <a:fillRect/>
          </a:stretch>
        </p:blipFill>
        <p:spPr bwMode="auto">
          <a:xfrm>
            <a:off x="0" y="1214422"/>
            <a:ext cx="8072461" cy="5643578"/>
          </a:xfrm>
          <a:prstGeom prst="rect">
            <a:avLst/>
          </a:prstGeom>
          <a:noFill/>
          <a:ln w="63500">
            <a:pattFill prst="wdUpDiag">
              <a:fgClr>
                <a:srgbClr val="FF1515"/>
              </a:fgClr>
              <a:bgClr>
                <a:srgbClr val="FFFF00"/>
              </a:bgClr>
            </a:pattFill>
            <a:miter lim="800000"/>
            <a:headEnd/>
            <a:tailEnd/>
          </a:ln>
        </p:spPr>
      </p:pic>
      <p:graphicFrame>
        <p:nvGraphicFramePr>
          <p:cNvPr id="6" name="Table 5"/>
          <p:cNvGraphicFramePr>
            <a:graphicFrameLocks noGrp="1"/>
          </p:cNvGraphicFramePr>
          <p:nvPr/>
        </p:nvGraphicFramePr>
        <p:xfrm>
          <a:off x="357158" y="1571612"/>
          <a:ext cx="7358114" cy="4889186"/>
        </p:xfrm>
        <a:graphic>
          <a:graphicData uri="http://schemas.openxmlformats.org/drawingml/2006/table">
            <a:tbl>
              <a:tblPr/>
              <a:tblGrid>
                <a:gridCol w="7358114"/>
              </a:tblGrid>
              <a:tr h="916722">
                <a:tc>
                  <a:txBody>
                    <a:bodyPr/>
                    <a:lstStyle/>
                    <a:p>
                      <a:pPr algn="just"/>
                      <a:r>
                        <a:rPr lang="ar-EG" sz="2400" b="1" dirty="0">
                          <a:solidFill>
                            <a:srgbClr val="002060"/>
                          </a:solidFill>
                        </a:rPr>
                        <a:t>{3} الَّذِي خَلَقَ سَبْعَ سَمَاوَاتٍ طِبَاقًا مَا تَرَى فِي خَلْقِ الرَّحْمَنِ مِنْ تَفَاوُتٍ فَارْجِعِ الْبَصَرَ هَلْ تَرَى مِنْ فُطُورٍ </a:t>
                      </a:r>
                    </a:p>
                  </a:txBody>
                  <a:tcPr anchor="ctr">
                    <a:lnL>
                      <a:noFill/>
                    </a:lnL>
                    <a:lnR>
                      <a:noFill/>
                    </a:lnR>
                    <a:lnT>
                      <a:noFill/>
                    </a:lnT>
                    <a:lnB>
                      <a:noFill/>
                    </a:lnB>
                  </a:tcPr>
                </a:tc>
              </a:tr>
              <a:tr h="1731587">
                <a:tc>
                  <a:txBody>
                    <a:bodyPr/>
                    <a:lstStyle/>
                    <a:p>
                      <a:pPr algn="just" rtl="0"/>
                      <a:r>
                        <a:rPr lang="en-US" sz="2400" b="1" dirty="0">
                          <a:solidFill>
                            <a:srgbClr val="00B0F0"/>
                          </a:solidFill>
                        </a:rPr>
                        <a:t>He Who created the seven heavens one above another: no want of proportion wilt thou see in the Creation of (Allah) Most Gracious. So turn thy vision again: </a:t>
                      </a:r>
                      <a:r>
                        <a:rPr lang="en-US" sz="2400" b="1" dirty="0" err="1">
                          <a:solidFill>
                            <a:srgbClr val="00B0F0"/>
                          </a:solidFill>
                        </a:rPr>
                        <a:t>seest</a:t>
                      </a:r>
                      <a:r>
                        <a:rPr lang="en-US" sz="2400" b="1" dirty="0">
                          <a:solidFill>
                            <a:srgbClr val="00B0F0"/>
                          </a:solidFill>
                        </a:rPr>
                        <a:t> thou any flaw?</a:t>
                      </a:r>
                      <a:r>
                        <a:rPr lang="en-US" sz="2400" b="1" dirty="0">
                          <a:solidFill>
                            <a:schemeClr val="tx1"/>
                          </a:solidFill>
                        </a:rPr>
                        <a:t> </a:t>
                      </a:r>
                    </a:p>
                  </a:txBody>
                  <a:tcPr anchor="ctr">
                    <a:lnL>
                      <a:noFill/>
                    </a:lnL>
                    <a:lnR>
                      <a:noFill/>
                    </a:lnR>
                    <a:lnT>
                      <a:noFill/>
                    </a:lnT>
                    <a:lnB>
                      <a:noFill/>
                    </a:lnB>
                  </a:tcPr>
                </a:tc>
              </a:tr>
              <a:tr h="916722">
                <a:tc>
                  <a:txBody>
                    <a:bodyPr/>
                    <a:lstStyle/>
                    <a:p>
                      <a:pPr algn="just"/>
                      <a:r>
                        <a:rPr lang="ar-EG" sz="2400" b="1" dirty="0">
                          <a:solidFill>
                            <a:srgbClr val="002060"/>
                          </a:solidFill>
                        </a:rPr>
                        <a:t>{4} ثُمَّ ارْجِعِ الْبَصَرَ كَرَّتَيْنِ يَنْقَلِبْ إِلَيْكَ الْبَصَرُ خَاسِئًا وَهُوَ حَسِيرٌ </a:t>
                      </a:r>
                    </a:p>
                  </a:txBody>
                  <a:tcPr anchor="ctr">
                    <a:lnL>
                      <a:noFill/>
                    </a:lnL>
                    <a:lnR>
                      <a:noFill/>
                    </a:lnR>
                    <a:lnT>
                      <a:noFill/>
                    </a:lnT>
                    <a:lnB>
                      <a:noFill/>
                    </a:lnB>
                  </a:tcPr>
                </a:tc>
              </a:tr>
              <a:tr h="1324155">
                <a:tc>
                  <a:txBody>
                    <a:bodyPr/>
                    <a:lstStyle/>
                    <a:p>
                      <a:pPr algn="just" rtl="0"/>
                      <a:r>
                        <a:rPr lang="en-US" sz="2400" b="1" dirty="0">
                          <a:solidFill>
                            <a:srgbClr val="00B0F0"/>
                          </a:solidFill>
                        </a:rPr>
                        <a:t>Again turn thy vision a second time: (thy) vision will come back to thee dull and discomfited, in a state worn out. </a:t>
                      </a:r>
                    </a:p>
                  </a:txBody>
                  <a:tcPr anchor="ctr">
                    <a:lnL>
                      <a:noFill/>
                    </a:lnL>
                    <a:lnR>
                      <a:noFill/>
                    </a:lnR>
                    <a:lnT>
                      <a:noFill/>
                    </a:lnT>
                    <a:lnB>
                      <a:noFill/>
                    </a:lnB>
                  </a:tcPr>
                </a:tc>
              </a:tr>
            </a:tbl>
          </a:graphicData>
        </a:graphic>
      </p:graphicFrame>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5"/>
                                        </p:tgtEl>
                                        <p:attrNameLst>
                                          <p:attrName>ppt_w</p:attrName>
                                        </p:attrNameLst>
                                      </p:cBhvr>
                                      <p:tavLst>
                                        <p:tav tm="0">
                                          <p:val>
                                            <p:strVal val="ppt_w"/>
                                          </p:val>
                                        </p:tav>
                                        <p:tav tm="100000">
                                          <p:val>
                                            <p:fltVal val="0"/>
                                          </p:val>
                                        </p:tav>
                                      </p:tavLst>
                                    </p:anim>
                                    <p:anim calcmode="lin" valueType="num">
                                      <p:cBhvr>
                                        <p:cTn id="13" dur="1000"/>
                                        <p:tgtEl>
                                          <p:spTgt spid="5"/>
                                        </p:tgtEl>
                                        <p:attrNameLst>
                                          <p:attrName>ppt_h</p:attrName>
                                        </p:attrNameLst>
                                      </p:cBhvr>
                                      <p:tavLst>
                                        <p:tav tm="0">
                                          <p:val>
                                            <p:strVal val="ppt_h"/>
                                          </p:val>
                                        </p:tav>
                                        <p:tav tm="100000">
                                          <p:val>
                                            <p:fltVal val="0"/>
                                          </p:val>
                                        </p:tav>
                                      </p:tavLst>
                                    </p:anim>
                                    <p:animEffect transition="out" filter="fade">
                                      <p:cBhvr>
                                        <p:cTn id="14" dur="1000"/>
                                        <p:tgtEl>
                                          <p:spTgt spid="5"/>
                                        </p:tgtEl>
                                      </p:cBhvr>
                                    </p:animEffect>
                                    <p:set>
                                      <p:cBhvr>
                                        <p:cTn id="15"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770" name="Rectangle 2"/>
          <p:cNvSpPr>
            <a:spLocks noGrp="1" noChangeArrowheads="1"/>
          </p:cNvSpPr>
          <p:nvPr>
            <p:ph type="ctrTitle"/>
          </p:nvPr>
        </p:nvSpPr>
        <p:spPr>
          <a:xfrm>
            <a:off x="428625" y="3336925"/>
            <a:ext cx="6480175" cy="2301875"/>
          </a:xfrm>
        </p:spPr>
        <p:txBody>
          <a:bodyPr>
            <a:normAutofit/>
          </a:bodyPr>
          <a:lstStyle/>
          <a:p>
            <a:pPr eaLnBrk="1" fontAlgn="auto" hangingPunct="1">
              <a:spcAft>
                <a:spcPts val="0"/>
              </a:spcAft>
              <a:defRPr/>
            </a:pPr>
            <a:endParaRPr/>
          </a:p>
        </p:txBody>
      </p:sp>
      <p:sp>
        <p:nvSpPr>
          <p:cNvPr id="7171" name="Rectangle 3"/>
          <p:cNvSpPr>
            <a:spLocks noGrp="1" noChangeArrowheads="1"/>
          </p:cNvSpPr>
          <p:nvPr>
            <p:ph type="subTitle" idx="1"/>
          </p:nvPr>
        </p:nvSpPr>
        <p:spPr>
          <a:xfrm>
            <a:off x="433388" y="1544638"/>
            <a:ext cx="6480175" cy="1752600"/>
          </a:xfrm>
        </p:spPr>
        <p:txBody>
          <a:bodyPr/>
          <a:lstStyle/>
          <a:p>
            <a:pPr eaLnBrk="1" hangingPunct="1"/>
            <a:endParaRPr lang="en-US" smtClean="0">
              <a:cs typeface="Tahoma" pitchFamily="34" charset="0"/>
            </a:endParaRPr>
          </a:p>
        </p:txBody>
      </p:sp>
      <p:pic>
        <p:nvPicPr>
          <p:cNvPr id="7172" name="Picture 4" descr="WATRFL03"/>
          <p:cNvPicPr>
            <a:picLocks noChangeAspect="1" noChangeArrowheads="1"/>
          </p:cNvPicPr>
          <p:nvPr/>
        </p:nvPicPr>
        <p:blipFill>
          <a:blip r:embed="rId2"/>
          <a:srcRect/>
          <a:stretch>
            <a:fillRect/>
          </a:stretch>
        </p:blipFill>
        <p:spPr bwMode="auto">
          <a:xfrm>
            <a:off x="0" y="0"/>
            <a:ext cx="9144000" cy="7010400"/>
          </a:xfrm>
          <a:prstGeom prst="rect">
            <a:avLst/>
          </a:prstGeom>
          <a:noFill/>
          <a:ln w="9525">
            <a:noFill/>
            <a:miter lim="800000"/>
            <a:headEnd/>
            <a:tailEnd/>
          </a:ln>
        </p:spPr>
      </p:pic>
      <p:sp>
        <p:nvSpPr>
          <p:cNvPr id="1312773" name="Text Box 5"/>
          <p:cNvSpPr txBox="1">
            <a:spLocks noChangeArrowheads="1"/>
          </p:cNvSpPr>
          <p:nvPr/>
        </p:nvSpPr>
        <p:spPr bwMode="auto">
          <a:xfrm>
            <a:off x="428629" y="4286256"/>
            <a:ext cx="8501089" cy="2062103"/>
          </a:xfrm>
          <a:prstGeom prst="rect">
            <a:avLst/>
          </a:prstGeom>
          <a:noFill/>
          <a:ln w="9525">
            <a:noFill/>
            <a:miter lim="800000"/>
            <a:headEnd/>
            <a:tailEnd/>
          </a:ln>
          <a:effectLst/>
        </p:spPr>
        <p:txBody>
          <a:bodyPr wrap="square">
            <a:spAutoFit/>
          </a:bodyPr>
          <a:lstStyle/>
          <a:p>
            <a:pPr algn="ctr">
              <a:tabLst>
                <a:tab pos="2238375" algn="l"/>
              </a:tabLst>
            </a:pPr>
            <a:endParaRPr lang="en-US" sz="2000" b="1" i="1" dirty="0" smtClean="0">
              <a:solidFill>
                <a:srgbClr val="FFFF00"/>
              </a:solidFill>
            </a:endParaRPr>
          </a:p>
          <a:p>
            <a:pPr algn="ctr">
              <a:tabLst>
                <a:tab pos="2238375" algn="l"/>
              </a:tabLst>
            </a:pPr>
            <a:r>
              <a:rPr lang="ar-EG" sz="2000" b="1" i="1" dirty="0" smtClean="0">
                <a:solidFill>
                  <a:srgbClr val="FF0000"/>
                </a:solidFill>
              </a:rPr>
              <a:t> </a:t>
            </a:r>
            <a:r>
              <a:rPr lang="en-US" sz="3200" b="1" i="1" dirty="0" smtClean="0">
                <a:solidFill>
                  <a:srgbClr val="FF0000"/>
                </a:solidFill>
              </a:rPr>
              <a:t>Mansura University , Faculty of Science. Geology Department</a:t>
            </a:r>
            <a:endParaRPr lang="ar-EG" sz="3200" b="1" i="1" dirty="0" smtClean="0">
              <a:solidFill>
                <a:srgbClr val="FF0000"/>
              </a:solidFill>
            </a:endParaRPr>
          </a:p>
          <a:p>
            <a:pPr algn="ctr">
              <a:tabLst>
                <a:tab pos="2238375" algn="l"/>
              </a:tabLst>
            </a:pPr>
            <a:r>
              <a:rPr lang="en-US" sz="4400" b="1" i="1" dirty="0" smtClean="0">
                <a:solidFill>
                  <a:schemeClr val="bg1"/>
                </a:solidFill>
              </a:rPr>
              <a:t>hamama@mans.edu.eg</a:t>
            </a:r>
            <a:endParaRPr lang="en-US" sz="4400" dirty="0">
              <a:solidFill>
                <a:srgbClr val="002060"/>
              </a:solidFill>
            </a:endParaRPr>
          </a:p>
        </p:txBody>
      </p:sp>
      <p:sp>
        <p:nvSpPr>
          <p:cNvPr id="1312774" name="WordArt 6"/>
          <p:cNvSpPr>
            <a:spLocks noChangeArrowheads="1" noChangeShapeType="1" noTextEdit="1"/>
          </p:cNvSpPr>
          <p:nvPr/>
        </p:nvSpPr>
        <p:spPr bwMode="auto">
          <a:xfrm>
            <a:off x="928662" y="1071546"/>
            <a:ext cx="7358114" cy="1854200"/>
          </a:xfrm>
          <a:prstGeom prst="rect">
            <a:avLst/>
          </a:prstGeom>
        </p:spPr>
        <p:txBody>
          <a:bodyPr wrap="none" fromWordArt="1">
            <a:prstTxWarp prst="textDeflate">
              <a:avLst>
                <a:gd name="adj" fmla="val 26227"/>
              </a:avLst>
            </a:prstTxWarp>
          </a:bodyPr>
          <a:lstStyle/>
          <a:p>
            <a:pPr algn="ctr"/>
            <a:r>
              <a:rPr lang="ar-EG" sz="3600" b="1" kern="10" dirty="0">
                <a:ln w="9525">
                  <a:solidFill>
                    <a:srgbClr val="000000"/>
                  </a:solidFill>
                  <a:round/>
                  <a:headEnd/>
                  <a:tailEnd/>
                </a:ln>
                <a:solidFill>
                  <a:srgbClr val="FFFF00"/>
                </a:solidFill>
                <a:cs typeface="Simplified Arabic"/>
              </a:rPr>
              <a:t>ا.د. حسني حمدان الدسوقي حمامة</a:t>
            </a:r>
          </a:p>
        </p:txBody>
      </p:sp>
      <p:pic>
        <p:nvPicPr>
          <p:cNvPr id="7175" name="Picture 7" descr="01"/>
          <p:cNvPicPr>
            <a:picLocks noChangeAspect="1" noChangeArrowheads="1"/>
          </p:cNvPicPr>
          <p:nvPr/>
        </p:nvPicPr>
        <p:blipFill>
          <a:blip r:embed="rId3">
            <a:lum bright="-12000" contrast="12000"/>
          </a:blip>
          <a:srcRect/>
          <a:stretch>
            <a:fillRect/>
          </a:stretch>
        </p:blipFill>
        <p:spPr bwMode="auto">
          <a:xfrm>
            <a:off x="7215206" y="2357430"/>
            <a:ext cx="1514475" cy="1981200"/>
          </a:xfrm>
          <a:prstGeom prst="rect">
            <a:avLst/>
          </a:prstGeom>
          <a:noFill/>
          <a:ln w="57150" cmpd="thinThick">
            <a:solidFill>
              <a:srgbClr val="000000"/>
            </a:solidFill>
            <a:miter lim="800000"/>
            <a:headEnd/>
            <a:tailEnd/>
          </a:ln>
        </p:spPr>
      </p:pic>
      <p:sp>
        <p:nvSpPr>
          <p:cNvPr id="9" name="Rectangle 8"/>
          <p:cNvSpPr/>
          <p:nvPr/>
        </p:nvSpPr>
        <p:spPr>
          <a:xfrm>
            <a:off x="714348" y="3286124"/>
            <a:ext cx="6500858" cy="769441"/>
          </a:xfrm>
          <a:prstGeom prst="rect">
            <a:avLst/>
          </a:prstGeom>
        </p:spPr>
        <p:txBody>
          <a:bodyPr wrap="square">
            <a:spAutoFit/>
          </a:bodyPr>
          <a:lstStyle/>
          <a:p>
            <a:pPr algn="ctr">
              <a:tabLst>
                <a:tab pos="2238375" algn="l"/>
              </a:tabLst>
            </a:pPr>
            <a:r>
              <a:rPr lang="en-US" sz="4400" b="1" i="1" dirty="0" smtClean="0">
                <a:solidFill>
                  <a:srgbClr val="FFFF00"/>
                </a:solidFill>
              </a:rPr>
              <a:t>Professor Hosni Hamdan</a:t>
            </a:r>
          </a:p>
        </p:txBody>
      </p:sp>
      <p:pic>
        <p:nvPicPr>
          <p:cNvPr id="10" name="صورة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afterEffect">
                                  <p:stCondLst>
                                    <p:cond delay="0"/>
                                  </p:stCondLst>
                                  <p:childTnLst>
                                    <p:animMotion origin="layout" path="M -0.31667 -0.5 L -6.66667E-6 -2.59259E-6 " pathEditMode="relative" ptsTypes="AA">
                                      <p:cBhvr>
                                        <p:cTn id="6" dur="5000" fill="hold"/>
                                        <p:tgtEl>
                                          <p:spTgt spid="131277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277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5" name="Picture 8" descr="471465979"/>
          <p:cNvPicPr>
            <a:picLocks noChangeAspect="1" noChangeArrowheads="1"/>
          </p:cNvPicPr>
          <p:nvPr/>
        </p:nvPicPr>
        <p:blipFill>
          <a:blip r:embed="rId4"/>
          <a:srcRect/>
          <a:stretch>
            <a:fillRect/>
          </a:stretch>
        </p:blipFill>
        <p:spPr bwMode="auto">
          <a:xfrm>
            <a:off x="0" y="1214422"/>
            <a:ext cx="8072461" cy="5643578"/>
          </a:xfrm>
          <a:prstGeom prst="rect">
            <a:avLst/>
          </a:prstGeom>
          <a:noFill/>
          <a:ln w="63500">
            <a:pattFill prst="wdUpDiag">
              <a:fgClr>
                <a:srgbClr val="FF1515"/>
              </a:fgClr>
              <a:bgClr>
                <a:srgbClr val="FFFF00"/>
              </a:bgClr>
            </a:pattFill>
            <a:miter lim="800000"/>
            <a:headEnd/>
            <a:tailEnd/>
          </a:ln>
        </p:spPr>
      </p:pic>
      <p:graphicFrame>
        <p:nvGraphicFramePr>
          <p:cNvPr id="6" name="Table 5"/>
          <p:cNvGraphicFramePr>
            <a:graphicFrameLocks noGrp="1"/>
          </p:cNvGraphicFramePr>
          <p:nvPr/>
        </p:nvGraphicFramePr>
        <p:xfrm>
          <a:off x="357158" y="1357299"/>
          <a:ext cx="6929486" cy="6285699"/>
        </p:xfrm>
        <a:graphic>
          <a:graphicData uri="http://schemas.openxmlformats.org/drawingml/2006/table">
            <a:tbl>
              <a:tblPr/>
              <a:tblGrid>
                <a:gridCol w="6929486"/>
              </a:tblGrid>
              <a:tr h="2215497">
                <a:tc>
                  <a:txBody>
                    <a:bodyPr/>
                    <a:lstStyle/>
                    <a:p>
                      <a:pPr algn="just"/>
                      <a:endParaRPr lang="ar-EG" sz="2400" b="1" dirty="0" smtClean="0">
                        <a:solidFill>
                          <a:srgbClr val="002060"/>
                        </a:solidFill>
                      </a:endParaRPr>
                    </a:p>
                    <a:p>
                      <a:pPr algn="just"/>
                      <a:endParaRPr lang="ar-EG" sz="2800" b="1" dirty="0" smtClean="0">
                        <a:solidFill>
                          <a:schemeClr val="tx1"/>
                        </a:solidFill>
                      </a:endParaRPr>
                    </a:p>
                    <a:p>
                      <a:pPr algn="just"/>
                      <a:r>
                        <a:rPr lang="ar-EG" sz="2800" b="1" dirty="0" smtClean="0">
                          <a:solidFill>
                            <a:schemeClr val="tx1"/>
                          </a:solidFill>
                        </a:rPr>
                        <a:t>الَّذِي </a:t>
                      </a:r>
                      <a:r>
                        <a:rPr lang="ar-EG" sz="2800" b="1" dirty="0">
                          <a:solidFill>
                            <a:schemeClr val="tx1"/>
                          </a:solidFill>
                        </a:rPr>
                        <a:t>خَلَقَ سَبْعَ سَمَاوَاتٍ طِبَاقًا مَا تَرَى فِي خَلْقِ الرَّحْمَنِ مِنْ تَفَاوُتٍ فَارْجِعِ الْبَصَرَ هَلْ تَرَى مِنْ </a:t>
                      </a:r>
                      <a:r>
                        <a:rPr lang="ar-EG" sz="2800" b="1" dirty="0" smtClean="0">
                          <a:solidFill>
                            <a:schemeClr val="tx1"/>
                          </a:solidFill>
                        </a:rPr>
                        <a:t>فُطُورٍ{3الملك} </a:t>
                      </a:r>
                    </a:p>
                    <a:p>
                      <a:pPr marL="0" marR="0" indent="0" algn="just" defTabSz="914400" rtl="1" eaLnBrk="1" fontAlgn="auto" latinLnBrk="0" hangingPunct="1">
                        <a:lnSpc>
                          <a:spcPct val="100000"/>
                        </a:lnSpc>
                        <a:spcBef>
                          <a:spcPts val="0"/>
                        </a:spcBef>
                        <a:spcAft>
                          <a:spcPts val="0"/>
                        </a:spcAft>
                        <a:buClrTx/>
                        <a:buSzTx/>
                        <a:buFontTx/>
                        <a:buNone/>
                        <a:tabLst/>
                        <a:defRPr/>
                      </a:pPr>
                      <a:endParaRPr lang="ar-EG" sz="2400" b="1" dirty="0" smtClean="0">
                        <a:solidFill>
                          <a:srgbClr val="002060"/>
                        </a:solidFill>
                      </a:endParaRPr>
                    </a:p>
                    <a:p>
                      <a:pPr marL="0" marR="0" indent="0" algn="just" defTabSz="914400" rtl="1" eaLnBrk="1" fontAlgn="auto" latinLnBrk="0" hangingPunct="1">
                        <a:lnSpc>
                          <a:spcPct val="100000"/>
                        </a:lnSpc>
                        <a:spcBef>
                          <a:spcPts val="0"/>
                        </a:spcBef>
                        <a:spcAft>
                          <a:spcPts val="0"/>
                        </a:spcAft>
                        <a:buClrTx/>
                        <a:buSzTx/>
                        <a:buFontTx/>
                        <a:buNone/>
                        <a:tabLst/>
                        <a:defRPr/>
                      </a:pPr>
                      <a:r>
                        <a:rPr lang="ar-EG" sz="2800" b="1" dirty="0" smtClean="0">
                          <a:solidFill>
                            <a:srgbClr val="000066"/>
                          </a:solidFill>
                        </a:rPr>
                        <a:t>{4} ثُمَّ ارْجِعِ الْبَصَرَ كَرَّتَيْنِ يَنْقَلِبْ إِلَيْكَ الْبَصَرُ خَاسِئًا وَهُوَ حَسِيرٌ {3الملك}</a:t>
                      </a:r>
                    </a:p>
                    <a:p>
                      <a:pPr algn="just"/>
                      <a:endParaRPr lang="ar-EG" sz="2400" b="1" dirty="0">
                        <a:solidFill>
                          <a:srgbClr val="002060"/>
                        </a:solidFill>
                      </a:endParaRPr>
                    </a:p>
                  </a:txBody>
                  <a:tcPr anchor="ctr">
                    <a:lnL>
                      <a:noFill/>
                    </a:lnL>
                    <a:lnR>
                      <a:noFill/>
                    </a:lnR>
                    <a:lnT>
                      <a:noFill/>
                    </a:lnT>
                    <a:lnB>
                      <a:noFill/>
                    </a:lnB>
                  </a:tcPr>
                </a:tc>
              </a:tr>
              <a:tr h="1182906">
                <a:tc>
                  <a:txBody>
                    <a:bodyPr/>
                    <a:lstStyle/>
                    <a:p>
                      <a:pPr algn="ctr" rtl="0"/>
                      <a:r>
                        <a:rPr lang="ar-EG" sz="4000" b="1" dirty="0" smtClean="0">
                          <a:solidFill>
                            <a:srgbClr val="FF0000"/>
                          </a:solidFill>
                        </a:rPr>
                        <a:t>الحقيقة</a:t>
                      </a:r>
                      <a:r>
                        <a:rPr lang="ar-EG" sz="4000" b="1" baseline="0" dirty="0" smtClean="0">
                          <a:solidFill>
                            <a:srgbClr val="FF0000"/>
                          </a:solidFill>
                        </a:rPr>
                        <a:t> القرآنية</a:t>
                      </a:r>
                      <a:r>
                        <a:rPr lang="ar-EG" sz="4000" b="1" baseline="0" dirty="0" smtClean="0">
                          <a:solidFill>
                            <a:schemeClr val="tx1"/>
                          </a:solidFill>
                        </a:rPr>
                        <a:t>: </a:t>
                      </a:r>
                      <a:r>
                        <a:rPr lang="ar-EG" sz="4000" b="1" baseline="0" dirty="0" smtClean="0">
                          <a:solidFill>
                            <a:srgbClr val="FF0000"/>
                          </a:solidFill>
                        </a:rPr>
                        <a:t>لا تفاوت</a:t>
                      </a:r>
                    </a:p>
                    <a:p>
                      <a:pPr algn="ctr" rtl="0"/>
                      <a:r>
                        <a:rPr lang="ar-EG" sz="2400" b="1" dirty="0" smtClean="0">
                          <a:solidFill>
                            <a:schemeClr val="tx1"/>
                          </a:solidFill>
                        </a:rPr>
                        <a:t>نحو الحقيقة الفيزيائية:مبرهنة التناظر(التماثل) وانتهاك التناظر</a:t>
                      </a:r>
                    </a:p>
                    <a:p>
                      <a:pPr algn="ctr" rtl="0"/>
                      <a:r>
                        <a:rPr lang="en-US" sz="2400" b="1" dirty="0" smtClean="0">
                          <a:solidFill>
                            <a:schemeClr val="tx1"/>
                          </a:solidFill>
                        </a:rPr>
                        <a:t>CPT (Charge</a:t>
                      </a:r>
                      <a:r>
                        <a:rPr lang="en-US" sz="2400" b="1" baseline="0" dirty="0" smtClean="0">
                          <a:solidFill>
                            <a:schemeClr val="tx1"/>
                          </a:solidFill>
                        </a:rPr>
                        <a:t> , Parity and Time) &amp; Violation of CPT  </a:t>
                      </a:r>
                      <a:endParaRPr lang="en-US" sz="2400" b="1" dirty="0">
                        <a:solidFill>
                          <a:schemeClr val="tx1"/>
                        </a:solidFill>
                      </a:endParaRPr>
                    </a:p>
                  </a:txBody>
                  <a:tcPr anchor="ctr">
                    <a:lnL>
                      <a:noFill/>
                    </a:lnL>
                    <a:lnR>
                      <a:noFill/>
                    </a:lnR>
                    <a:lnT>
                      <a:noFill/>
                    </a:lnT>
                    <a:lnB>
                      <a:noFill/>
                    </a:lnB>
                    <a:solidFill>
                      <a:schemeClr val="bg2"/>
                    </a:solidFill>
                  </a:tcPr>
                </a:tc>
              </a:tr>
              <a:tr h="626244">
                <a:tc>
                  <a:txBody>
                    <a:bodyPr/>
                    <a:lstStyle/>
                    <a:p>
                      <a:pPr algn="just"/>
                      <a:endParaRPr lang="ar-EG" sz="2400" b="1" dirty="0">
                        <a:solidFill>
                          <a:srgbClr val="002060"/>
                        </a:solidFill>
                      </a:endParaRPr>
                    </a:p>
                  </a:txBody>
                  <a:tcPr anchor="ctr">
                    <a:lnL>
                      <a:noFill/>
                    </a:lnL>
                    <a:lnR>
                      <a:noFill/>
                    </a:lnR>
                    <a:lnT>
                      <a:noFill/>
                    </a:lnT>
                    <a:lnB>
                      <a:noFill/>
                    </a:lnB>
                  </a:tcPr>
                </a:tc>
              </a:tr>
              <a:tr h="904575">
                <a:tc>
                  <a:txBody>
                    <a:bodyPr/>
                    <a:lstStyle/>
                    <a:p>
                      <a:pPr algn="just" rtl="0"/>
                      <a:endParaRPr lang="en-US" sz="2400" b="1" dirty="0">
                        <a:solidFill>
                          <a:srgbClr val="00B0F0"/>
                        </a:solidFill>
                      </a:endParaRPr>
                    </a:p>
                  </a:txBody>
                  <a:tcPr anchor="ctr">
                    <a:lnL>
                      <a:noFill/>
                    </a:lnL>
                    <a:lnR>
                      <a:noFill/>
                    </a:lnR>
                    <a:lnT>
                      <a:noFill/>
                    </a:lnT>
                    <a:lnB>
                      <a:noFill/>
                    </a:lnB>
                  </a:tcPr>
                </a:tc>
              </a:tr>
            </a:tbl>
          </a:graphicData>
        </a:graphic>
      </p:graphicFrame>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5"/>
                                        </p:tgtEl>
                                        <p:attrNameLst>
                                          <p:attrName>ppt_w</p:attrName>
                                        </p:attrNameLst>
                                      </p:cBhvr>
                                      <p:tavLst>
                                        <p:tav tm="0">
                                          <p:val>
                                            <p:strVal val="ppt_w"/>
                                          </p:val>
                                        </p:tav>
                                        <p:tav tm="100000">
                                          <p:val>
                                            <p:fltVal val="0"/>
                                          </p:val>
                                        </p:tav>
                                      </p:tavLst>
                                    </p:anim>
                                    <p:anim calcmode="lin" valueType="num">
                                      <p:cBhvr>
                                        <p:cTn id="13" dur="1000"/>
                                        <p:tgtEl>
                                          <p:spTgt spid="5"/>
                                        </p:tgtEl>
                                        <p:attrNameLst>
                                          <p:attrName>ppt_h</p:attrName>
                                        </p:attrNameLst>
                                      </p:cBhvr>
                                      <p:tavLst>
                                        <p:tav tm="0">
                                          <p:val>
                                            <p:strVal val="ppt_h"/>
                                          </p:val>
                                        </p:tav>
                                        <p:tav tm="100000">
                                          <p:val>
                                            <p:fltVal val="0"/>
                                          </p:val>
                                        </p:tav>
                                      </p:tavLst>
                                    </p:anim>
                                    <p:animEffect transition="out" filter="fade">
                                      <p:cBhvr>
                                        <p:cTn id="14" dur="1000"/>
                                        <p:tgtEl>
                                          <p:spTgt spid="5"/>
                                        </p:tgtEl>
                                      </p:cBhvr>
                                    </p:animEffect>
                                    <p:set>
                                      <p:cBhvr>
                                        <p:cTn id="15"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5" name="Picture 8" descr="471465979"/>
          <p:cNvPicPr>
            <a:picLocks noChangeAspect="1" noChangeArrowheads="1"/>
          </p:cNvPicPr>
          <p:nvPr/>
        </p:nvPicPr>
        <p:blipFill>
          <a:blip r:embed="rId4"/>
          <a:srcRect/>
          <a:stretch>
            <a:fillRect/>
          </a:stretch>
        </p:blipFill>
        <p:spPr bwMode="auto">
          <a:xfrm>
            <a:off x="0" y="1214422"/>
            <a:ext cx="8072461" cy="5643578"/>
          </a:xfrm>
          <a:prstGeom prst="rect">
            <a:avLst/>
          </a:prstGeom>
          <a:noFill/>
          <a:ln w="63500">
            <a:pattFill prst="wdUpDiag">
              <a:fgClr>
                <a:srgbClr val="FF1515"/>
              </a:fgClr>
              <a:bgClr>
                <a:srgbClr val="FFFF00"/>
              </a:bgClr>
            </a:pattFill>
            <a:miter lim="800000"/>
            <a:headEnd/>
            <a:tailEnd/>
          </a:ln>
        </p:spPr>
      </p:pic>
      <p:sp>
        <p:nvSpPr>
          <p:cNvPr id="7" name="Rectangle 6"/>
          <p:cNvSpPr/>
          <p:nvPr/>
        </p:nvSpPr>
        <p:spPr>
          <a:xfrm>
            <a:off x="1000100" y="2383689"/>
            <a:ext cx="6429420" cy="83099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ar-EG" sz="2400" b="1" dirty="0" smtClean="0"/>
              <a:t>2- أَيْ مَا تَرَى فِي خَلْق السَّمَوَات مِنْ عَيْب . وَأَصْله مِنْ الْفَوْت , وَهُوَ أَنْ يَفُوت شَيْء شَيْئًا فَيَقَع الْخَلَل لِقِلَّةِ اِسْتِوَائِهَا</a:t>
            </a:r>
            <a:endParaRPr lang="ar-EG" sz="2400" b="1" dirty="0"/>
          </a:p>
        </p:txBody>
      </p:sp>
      <p:sp>
        <p:nvSpPr>
          <p:cNvPr id="8" name="Rectangle 7"/>
          <p:cNvSpPr/>
          <p:nvPr/>
        </p:nvSpPr>
        <p:spPr>
          <a:xfrm>
            <a:off x="1000100" y="3357562"/>
            <a:ext cx="6429420"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ar-EG" sz="2400" b="1" dirty="0" smtClean="0"/>
              <a:t>3- أ َيْ اُرْدُدْ طَرْفك إِلَى السَّمَاء . وَيُقَال : قَلِّبْ الْبَصَر فِي السَّمَاء . وَيُقَال : اِجْهَدْ بِالنَّظَرِ إِلَى السَّمَاء . وَالْمَعْنَى مُتَقَارِب . وَالْفُطُور : الشُّقُوق , عَنْ مُجَاهِد وَالضَّحَّاك . وَقَالَ قَتَادَة : مِنْ خَلَل . السُّدِّيّ : مِنْ خُرُوق . اِبْن عَبَّاس : مِنْ وَهَن . </a:t>
            </a:r>
            <a:endParaRPr lang="ar-EG" sz="2400" b="1" dirty="0"/>
          </a:p>
        </p:txBody>
      </p:sp>
      <p:sp>
        <p:nvSpPr>
          <p:cNvPr id="9" name="Rectangle 8"/>
          <p:cNvSpPr/>
          <p:nvPr/>
        </p:nvSpPr>
        <p:spPr>
          <a:xfrm>
            <a:off x="928662" y="5148876"/>
            <a:ext cx="6572296"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ar-EG" dirty="0" smtClean="0"/>
              <a:t>.</a:t>
            </a:r>
            <a:r>
              <a:rPr lang="ar-EG" sz="2400" b="1" dirty="0" smtClean="0"/>
              <a:t>3-  فَأَخْبَرَ تَعَالَى أَنَّهُ وَإِنْ نَظَرَ فِي السَّمَاء مَرَّتَيْنِ لَا يَرَى فِيهَا عَيْبًا بَلْ يَتَحَيَّر بِالنَّظَرِ إِلَيْهَا. وَقَالَ اِبْن عَبَّاس : الْخَاسِئ الَّذِي لَمْ يَرَ مَا يَهْوَى . وَمِنْهُ قَوْل الشَّاعِر : مَنْ مَدّ طَرْفًا إِلَى مَا فَوْق غَايَته اِرْتَدَّ خَسْآن مِنْهُ الطَّرْف قَدْ حَسِرَا</a:t>
            </a:r>
            <a:endParaRPr lang="ar-EG" sz="2400" b="1" dirty="0"/>
          </a:p>
        </p:txBody>
      </p:sp>
      <p:sp>
        <p:nvSpPr>
          <p:cNvPr id="10" name="Rectangle 9"/>
          <p:cNvSpPr/>
          <p:nvPr/>
        </p:nvSpPr>
        <p:spPr>
          <a:xfrm>
            <a:off x="1000100" y="1285860"/>
            <a:ext cx="6429420"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ar-EG" sz="2000" b="1" dirty="0" smtClean="0"/>
              <a:t>1- أَيْ بَعْضهَا فَوْق بَعْض. وَقِيلَ : مَصْدَر بِمَعْنَى الْمُطَابَقَة ; أَيْ خَلَقَ سَبْع سَمَوَات وَطَبَّقَهَا تَطْبِيقًا أَوْ مُطَابَقَة . أَوْ عَلَى طُوبِقَتْ طِبَاقًا . وَطِبَاق جَمْع طَبَق ; مِثْل جَمَل وَجِمَال . وَقِيلَ : جَمْع طَبَقَة . </a:t>
            </a:r>
            <a:endParaRPr lang="ar-EG" sz="2000" b="1" dirty="0"/>
          </a:p>
        </p:txBody>
      </p:sp>
      <p:pic>
        <p:nvPicPr>
          <p:cNvPr id="11" name="صورة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5"/>
                                        </p:tgtEl>
                                        <p:attrNameLst>
                                          <p:attrName>ppt_w</p:attrName>
                                        </p:attrNameLst>
                                      </p:cBhvr>
                                      <p:tavLst>
                                        <p:tav tm="0">
                                          <p:val>
                                            <p:strVal val="ppt_w"/>
                                          </p:val>
                                        </p:tav>
                                        <p:tav tm="100000">
                                          <p:val>
                                            <p:fltVal val="0"/>
                                          </p:val>
                                        </p:tav>
                                      </p:tavLst>
                                    </p:anim>
                                    <p:anim calcmode="lin" valueType="num">
                                      <p:cBhvr>
                                        <p:cTn id="13" dur="1000"/>
                                        <p:tgtEl>
                                          <p:spTgt spid="5"/>
                                        </p:tgtEl>
                                        <p:attrNameLst>
                                          <p:attrName>ppt_h</p:attrName>
                                        </p:attrNameLst>
                                      </p:cBhvr>
                                      <p:tavLst>
                                        <p:tav tm="0">
                                          <p:val>
                                            <p:strVal val="ppt_h"/>
                                          </p:val>
                                        </p:tav>
                                        <p:tav tm="100000">
                                          <p:val>
                                            <p:fltVal val="0"/>
                                          </p:val>
                                        </p:tav>
                                      </p:tavLst>
                                    </p:anim>
                                    <p:animEffect transition="out" filter="fade">
                                      <p:cBhvr>
                                        <p:cTn id="14" dur="1000"/>
                                        <p:tgtEl>
                                          <p:spTgt spid="5"/>
                                        </p:tgtEl>
                                      </p:cBhvr>
                                    </p:animEffect>
                                    <p:set>
                                      <p:cBhvr>
                                        <p:cTn id="15"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4" name="Rectangle 3"/>
          <p:cNvSpPr/>
          <p:nvPr/>
        </p:nvSpPr>
        <p:spPr>
          <a:xfrm>
            <a:off x="0" y="3357562"/>
            <a:ext cx="5786446" cy="35394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rtl="0"/>
            <a:r>
              <a:rPr lang="en-US" sz="3600" b="1" dirty="0" smtClean="0"/>
              <a:t>CPT symmetry</a:t>
            </a:r>
          </a:p>
          <a:p>
            <a:r>
              <a:rPr lang="ar-EG" sz="2000" b="1" dirty="0" smtClean="0"/>
              <a:t>ال سى بى تى هو النظام الأساسى للقوانين الفيزيائية عند تحولات تشمل الانقلاب فى الشحنة والرؤية والزمن.</a:t>
            </a:r>
            <a:endParaRPr lang="en-US" sz="2000" b="1" dirty="0" smtClean="0"/>
          </a:p>
          <a:p>
            <a:pPr algn="just" rtl="0"/>
            <a:r>
              <a:rPr lang="en-US" sz="2400" b="1" dirty="0" smtClean="0"/>
              <a:t> </a:t>
            </a:r>
            <a:r>
              <a:rPr lang="en-US" sz="2000" b="1" dirty="0" smtClean="0"/>
              <a:t>is a fundamental </a:t>
            </a:r>
            <a:r>
              <a:rPr lang="en-US" sz="2000" b="1" dirty="0" smtClean="0">
                <a:hlinkClick r:id="rId4" tooltip="Symmetry in physics"/>
              </a:rPr>
              <a:t>symmetry</a:t>
            </a:r>
            <a:r>
              <a:rPr lang="en-US" sz="2000" b="1" dirty="0" smtClean="0"/>
              <a:t> of </a:t>
            </a:r>
            <a:r>
              <a:rPr lang="en-US" sz="2000" b="1" dirty="0" smtClean="0">
                <a:hlinkClick r:id="rId5" tooltip="Physical law"/>
              </a:rPr>
              <a:t>physical laws</a:t>
            </a:r>
            <a:r>
              <a:rPr lang="en-US" sz="2000" b="1" dirty="0" smtClean="0"/>
              <a:t> under </a:t>
            </a:r>
            <a:r>
              <a:rPr lang="en-US" sz="2000" b="1" dirty="0" smtClean="0">
                <a:hlinkClick r:id="rId6" tooltip="Transformation (mathematics)"/>
              </a:rPr>
              <a:t>transformations</a:t>
            </a:r>
            <a:r>
              <a:rPr lang="en-US" sz="2000" b="1" dirty="0" smtClean="0"/>
              <a:t> that involve the simultaneous inversion of </a:t>
            </a:r>
            <a:r>
              <a:rPr lang="en-US" sz="2000" b="1" dirty="0" smtClean="0">
                <a:hlinkClick r:id="rId7" tooltip="Charge (physics)"/>
              </a:rPr>
              <a:t>charge</a:t>
            </a:r>
            <a:r>
              <a:rPr lang="en-US" sz="2000" b="1" dirty="0" smtClean="0"/>
              <a:t>, </a:t>
            </a:r>
            <a:r>
              <a:rPr lang="en-US" sz="2000" b="1" dirty="0" smtClean="0">
                <a:hlinkClick r:id="rId8" tooltip="Parity (physics)"/>
              </a:rPr>
              <a:t>parity</a:t>
            </a:r>
            <a:r>
              <a:rPr lang="en-US" sz="2000" b="1" dirty="0" smtClean="0"/>
              <a:t>, and </a:t>
            </a:r>
            <a:r>
              <a:rPr lang="en-US" sz="2000" b="1" dirty="0" smtClean="0">
                <a:hlinkClick r:id="rId9" tooltip="Time"/>
              </a:rPr>
              <a:t>time</a:t>
            </a:r>
            <a:r>
              <a:rPr lang="en-US" sz="2000" dirty="0" smtClean="0"/>
              <a:t>.</a:t>
            </a:r>
          </a:p>
          <a:p>
            <a:pPr algn="just" rtl="0"/>
            <a:r>
              <a:rPr lang="en-US" sz="2000" b="1" dirty="0" smtClean="0">
                <a:solidFill>
                  <a:srgbClr val="FF0000"/>
                </a:solidFill>
              </a:rPr>
              <a:t>C</a:t>
            </a:r>
            <a:r>
              <a:rPr lang="en-US" sz="2000" dirty="0" smtClean="0"/>
              <a:t>: charge reversal</a:t>
            </a:r>
          </a:p>
          <a:p>
            <a:pPr algn="just" rtl="0"/>
            <a:r>
              <a:rPr lang="en-US" sz="2000" b="1" dirty="0" smtClean="0">
                <a:solidFill>
                  <a:srgbClr val="FF0000"/>
                </a:solidFill>
              </a:rPr>
              <a:t>P</a:t>
            </a:r>
            <a:r>
              <a:rPr lang="en-US" sz="2000" dirty="0" smtClean="0"/>
              <a:t>: parity inversion</a:t>
            </a:r>
          </a:p>
          <a:p>
            <a:pPr algn="just" rtl="0"/>
            <a:r>
              <a:rPr lang="en-US" sz="2000" b="1" dirty="0" smtClean="0">
                <a:solidFill>
                  <a:srgbClr val="FF0000"/>
                </a:solidFill>
              </a:rPr>
              <a:t>T</a:t>
            </a:r>
            <a:r>
              <a:rPr lang="en-US" sz="2000" dirty="0" smtClean="0"/>
              <a:t>: time reversal</a:t>
            </a:r>
          </a:p>
          <a:p>
            <a:pPr algn="just" rtl="0"/>
            <a:endParaRPr lang="en-US" sz="2400" dirty="0"/>
          </a:p>
        </p:txBody>
      </p:sp>
      <p:pic>
        <p:nvPicPr>
          <p:cNvPr id="90114" name="Picture 2"/>
          <p:cNvPicPr>
            <a:picLocks noChangeAspect="1" noChangeArrowheads="1"/>
          </p:cNvPicPr>
          <p:nvPr/>
        </p:nvPicPr>
        <p:blipFill>
          <a:blip r:embed="rId10"/>
          <a:srcRect/>
          <a:stretch>
            <a:fillRect/>
          </a:stretch>
        </p:blipFill>
        <p:spPr bwMode="auto">
          <a:xfrm>
            <a:off x="5929322" y="1285860"/>
            <a:ext cx="2057400" cy="2228850"/>
          </a:xfrm>
          <a:prstGeom prst="rect">
            <a:avLst/>
          </a:prstGeom>
          <a:noFill/>
          <a:ln w="9525">
            <a:noFill/>
            <a:miter lim="800000"/>
            <a:headEnd/>
            <a:tailEnd/>
          </a:ln>
          <a:effectLst/>
        </p:spPr>
      </p:pic>
      <p:pic>
        <p:nvPicPr>
          <p:cNvPr id="90115" name="Picture 3"/>
          <p:cNvPicPr>
            <a:picLocks noChangeAspect="1" noChangeArrowheads="1"/>
          </p:cNvPicPr>
          <p:nvPr/>
        </p:nvPicPr>
        <p:blipFill>
          <a:blip r:embed="rId11"/>
          <a:srcRect/>
          <a:stretch>
            <a:fillRect/>
          </a:stretch>
        </p:blipFill>
        <p:spPr bwMode="auto">
          <a:xfrm>
            <a:off x="5786446" y="3643314"/>
            <a:ext cx="1952625" cy="2343150"/>
          </a:xfrm>
          <a:prstGeom prst="rect">
            <a:avLst/>
          </a:prstGeom>
          <a:noFill/>
          <a:ln w="9525">
            <a:noFill/>
            <a:miter lim="800000"/>
            <a:headEnd/>
            <a:tailEnd/>
          </a:ln>
          <a:effectLst/>
        </p:spPr>
      </p:pic>
      <p:pic>
        <p:nvPicPr>
          <p:cNvPr id="90117" name="Picture 5"/>
          <p:cNvPicPr>
            <a:picLocks noChangeAspect="1" noChangeArrowheads="1"/>
          </p:cNvPicPr>
          <p:nvPr/>
        </p:nvPicPr>
        <p:blipFill>
          <a:blip r:embed="rId12"/>
          <a:srcRect/>
          <a:stretch>
            <a:fillRect/>
          </a:stretch>
        </p:blipFill>
        <p:spPr bwMode="auto">
          <a:xfrm>
            <a:off x="2928926" y="1357298"/>
            <a:ext cx="3067050" cy="1495425"/>
          </a:xfrm>
          <a:prstGeom prst="rect">
            <a:avLst/>
          </a:prstGeom>
          <a:noFill/>
          <a:ln w="9525">
            <a:noFill/>
            <a:miter lim="800000"/>
            <a:headEnd/>
            <a:tailEnd/>
          </a:ln>
          <a:effectLst/>
        </p:spPr>
      </p:pic>
      <p:pic>
        <p:nvPicPr>
          <p:cNvPr id="90118" name="Picture 6"/>
          <p:cNvPicPr>
            <a:picLocks noChangeAspect="1" noChangeArrowheads="1"/>
          </p:cNvPicPr>
          <p:nvPr/>
        </p:nvPicPr>
        <p:blipFill>
          <a:blip r:embed="rId13"/>
          <a:srcRect/>
          <a:stretch>
            <a:fillRect/>
          </a:stretch>
        </p:blipFill>
        <p:spPr bwMode="auto">
          <a:xfrm>
            <a:off x="500034" y="1142984"/>
            <a:ext cx="2438400" cy="1876425"/>
          </a:xfrm>
          <a:prstGeom prst="rect">
            <a:avLst/>
          </a:prstGeom>
          <a:noFill/>
          <a:ln w="9525">
            <a:noFill/>
            <a:miter lim="800000"/>
            <a:headEnd/>
            <a:tailEnd/>
          </a:ln>
          <a:effectLst/>
        </p:spPr>
      </p:pic>
      <p:pic>
        <p:nvPicPr>
          <p:cNvPr id="9" name="صورة 8"/>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2050" name="Picture 2"/>
          <p:cNvPicPr>
            <a:picLocks noChangeAspect="1" noChangeArrowheads="1"/>
          </p:cNvPicPr>
          <p:nvPr/>
        </p:nvPicPr>
        <p:blipFill>
          <a:blip r:embed="rId4"/>
          <a:srcRect/>
          <a:stretch>
            <a:fillRect/>
          </a:stretch>
        </p:blipFill>
        <p:spPr bwMode="auto">
          <a:xfrm>
            <a:off x="142844" y="1479674"/>
            <a:ext cx="7929618" cy="5378326"/>
          </a:xfrm>
          <a:prstGeom prst="rect">
            <a:avLst/>
          </a:prstGeom>
          <a:noFill/>
          <a:ln w="9525">
            <a:noFill/>
            <a:miter lim="800000"/>
            <a:headEnd/>
            <a:tailEnd/>
          </a:ln>
          <a:effectLst/>
        </p:spPr>
      </p:pic>
      <p:pic>
        <p:nvPicPr>
          <p:cNvPr id="7" name="Picture 2"/>
          <p:cNvPicPr>
            <a:picLocks noChangeAspect="1" noChangeArrowheads="1"/>
          </p:cNvPicPr>
          <p:nvPr/>
        </p:nvPicPr>
        <p:blipFill>
          <a:blip r:embed="rId5"/>
          <a:srcRect/>
          <a:stretch>
            <a:fillRect/>
          </a:stretch>
        </p:blipFill>
        <p:spPr bwMode="auto">
          <a:xfrm>
            <a:off x="3643306" y="1500174"/>
            <a:ext cx="4500594" cy="4862515"/>
          </a:xfrm>
          <a:prstGeom prst="rect">
            <a:avLst/>
          </a:prstGeom>
          <a:noFill/>
          <a:ln w="9525">
            <a:noFill/>
            <a:miter lim="800000"/>
            <a:headEnd/>
            <a:tailEnd/>
          </a:ln>
          <a:effectLst/>
        </p:spPr>
      </p:pic>
      <p:sp>
        <p:nvSpPr>
          <p:cNvPr id="8" name="Rectangle 7"/>
          <p:cNvSpPr/>
          <p:nvPr/>
        </p:nvSpPr>
        <p:spPr>
          <a:xfrm>
            <a:off x="0" y="1571613"/>
            <a:ext cx="3929058" cy="5447645"/>
          </a:xfrm>
          <a:prstGeom prst="rect">
            <a:avLst/>
          </a:prstGeom>
        </p:spPr>
        <p:txBody>
          <a:bodyPr wrap="square">
            <a:spAutoFit/>
          </a:bodyPr>
          <a:lstStyle/>
          <a:p>
            <a:pPr algn="ctr"/>
            <a:endParaRPr lang="en-US" sz="2000" b="1" dirty="0" smtClean="0"/>
          </a:p>
          <a:p>
            <a:pPr algn="just">
              <a:tabLst>
                <a:tab pos="1163638" algn="l"/>
              </a:tabLst>
            </a:pPr>
            <a:r>
              <a:rPr lang="ar-EG" sz="2400" b="1" dirty="0" smtClean="0"/>
              <a:t>النظرية التى كانت تسمى أوتارا:</a:t>
            </a:r>
          </a:p>
          <a:p>
            <a:pPr algn="just"/>
            <a:r>
              <a:rPr lang="ar-EG" sz="2400" b="1" dirty="0" smtClean="0"/>
              <a:t>إن ((نظرية كل شيء)) التى تبدو للعيان الأن كنظرية لا تؤدى فيها الأوتار دورا, وإنما تشاركها فيه الأغشية  والثقوب السوداء </a:t>
            </a:r>
            <a:endParaRPr lang="en-US" sz="2400" b="1" dirty="0" smtClean="0"/>
          </a:p>
          <a:p>
            <a:pPr algn="ctr" rtl="0"/>
            <a:r>
              <a:rPr lang="en-US" sz="2800" b="1" dirty="0" smtClean="0">
                <a:solidFill>
                  <a:schemeClr val="bg1"/>
                </a:solidFill>
              </a:rPr>
              <a:t>1998</a:t>
            </a:r>
          </a:p>
          <a:p>
            <a:pPr algn="ctr" rtl="0"/>
            <a:r>
              <a:rPr lang="en-US" sz="2000" b="1" dirty="0" smtClean="0">
                <a:solidFill>
                  <a:schemeClr val="bg1"/>
                </a:solidFill>
              </a:rPr>
              <a:t>The Theory </a:t>
            </a:r>
          </a:p>
          <a:p>
            <a:pPr algn="ctr"/>
            <a:r>
              <a:rPr lang="en-US" sz="2000" b="1" dirty="0" smtClean="0">
                <a:solidFill>
                  <a:schemeClr val="bg1"/>
                </a:solidFill>
              </a:rPr>
              <a:t>Formerly Known as Strings</a:t>
            </a:r>
          </a:p>
          <a:p>
            <a:pPr algn="ctr" rtl="0"/>
            <a:r>
              <a:rPr lang="en-US" sz="2000" b="1" dirty="0" smtClean="0">
                <a:solidFill>
                  <a:schemeClr val="bg1"/>
                </a:solidFill>
              </a:rPr>
              <a:t>The Theory of Everything is emerging </a:t>
            </a:r>
          </a:p>
          <a:p>
            <a:pPr algn="ctr" rtl="0"/>
            <a:r>
              <a:rPr lang="en-US" sz="2000" b="1" dirty="0" smtClean="0">
                <a:solidFill>
                  <a:schemeClr val="bg1"/>
                </a:solidFill>
              </a:rPr>
              <a:t>as one in which not only strings but also </a:t>
            </a:r>
          </a:p>
          <a:p>
            <a:pPr algn="ctr" rtl="0"/>
            <a:r>
              <a:rPr lang="en-US" sz="2000" b="1" dirty="0" smtClean="0">
                <a:solidFill>
                  <a:schemeClr val="bg1"/>
                </a:solidFill>
              </a:rPr>
              <a:t>membranes and black holes play a role. (Scientific American, vol.14, no, 12, 1998</a:t>
            </a:r>
            <a:endParaRPr lang="ar-EG" sz="2000" b="1" dirty="0">
              <a:solidFill>
                <a:schemeClr val="bg1"/>
              </a:solidFill>
            </a:endParaRPr>
          </a:p>
        </p:txBody>
      </p:sp>
      <p:pic>
        <p:nvPicPr>
          <p:cNvPr id="2051" name="Picture 3"/>
          <p:cNvPicPr>
            <a:picLocks noChangeAspect="1" noChangeArrowheads="1"/>
          </p:cNvPicPr>
          <p:nvPr/>
        </p:nvPicPr>
        <p:blipFill>
          <a:blip r:embed="rId6"/>
          <a:srcRect/>
          <a:stretch>
            <a:fillRect/>
          </a:stretch>
        </p:blipFill>
        <p:spPr bwMode="auto">
          <a:xfrm>
            <a:off x="4214810" y="5429264"/>
            <a:ext cx="2547684" cy="942974"/>
          </a:xfrm>
          <a:prstGeom prst="rect">
            <a:avLst/>
          </a:prstGeom>
          <a:noFill/>
          <a:ln w="9525">
            <a:noFill/>
            <a:miter lim="800000"/>
            <a:headEnd/>
            <a:tailEnd/>
          </a:ln>
          <a:effectLst/>
        </p:spPr>
      </p:pic>
      <p:pic>
        <p:nvPicPr>
          <p:cNvPr id="9" name="صورة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2050" name="Picture 2"/>
          <p:cNvPicPr>
            <a:picLocks noChangeAspect="1" noChangeArrowheads="1"/>
          </p:cNvPicPr>
          <p:nvPr/>
        </p:nvPicPr>
        <p:blipFill>
          <a:blip r:embed="rId4"/>
          <a:srcRect/>
          <a:stretch>
            <a:fillRect/>
          </a:stretch>
        </p:blipFill>
        <p:spPr bwMode="auto">
          <a:xfrm>
            <a:off x="0" y="1142985"/>
            <a:ext cx="8072462" cy="5715015"/>
          </a:xfrm>
          <a:prstGeom prst="rect">
            <a:avLst/>
          </a:prstGeom>
          <a:noFill/>
          <a:ln w="9525">
            <a:noFill/>
            <a:miter lim="800000"/>
            <a:headEnd/>
            <a:tailEnd/>
          </a:ln>
          <a:effectLst/>
        </p:spPr>
      </p:pic>
      <p:sp>
        <p:nvSpPr>
          <p:cNvPr id="7" name="Rectangle 6"/>
          <p:cNvSpPr/>
          <p:nvPr/>
        </p:nvSpPr>
        <p:spPr>
          <a:xfrm>
            <a:off x="928662" y="1428736"/>
            <a:ext cx="6929486" cy="1938992"/>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a:r>
              <a:rPr lang="ar-EG" sz="2400" b="1" dirty="0" smtClean="0">
                <a:solidFill>
                  <a:schemeClr val="bg2"/>
                </a:solidFill>
              </a:rPr>
              <a:t>حقا قد يحكم المؤرخون فى المستقبل على نهاية القرن العشرين بقولهم إنه الزمن الذى كان فيه النظريون يلعبون كالأطفال على شاطىء البحر لاهين بأكثر الحصى ملاسة أو بأجمل صدفات الأوتار الفائقة التناظر فى حين ينبسط المحيط الكبير لنظرية الأغشية أمامهم منتظرا الاكتشاف (ميخائيل دف)</a:t>
            </a:r>
            <a:endParaRPr lang="ar-EG" sz="2400" b="1" dirty="0">
              <a:solidFill>
                <a:schemeClr val="bg2"/>
              </a:solidFill>
            </a:endParaRPr>
          </a:p>
        </p:txBody>
      </p:sp>
      <p:sp>
        <p:nvSpPr>
          <p:cNvPr id="8" name="Rectangle 7"/>
          <p:cNvSpPr/>
          <p:nvPr/>
        </p:nvSpPr>
        <p:spPr>
          <a:xfrm>
            <a:off x="928662" y="3500438"/>
            <a:ext cx="6357982" cy="2677656"/>
          </a:xfrm>
          <a:prstGeom prst="rect">
            <a:avLst/>
          </a:prstGeom>
        </p:spPr>
        <p:txBody>
          <a:bodyPr wrap="square">
            <a:spAutoFit/>
          </a:bodyPr>
          <a:lstStyle/>
          <a:p>
            <a:pPr algn="just" rtl="0"/>
            <a:r>
              <a:rPr lang="en-US" sz="2400" b="1" dirty="0" smtClean="0">
                <a:solidFill>
                  <a:srgbClr val="FFFF00"/>
                </a:solidFill>
              </a:rPr>
              <a:t>Indeed, future </a:t>
            </a:r>
            <a:r>
              <a:rPr lang="en-US" sz="2400" b="1" dirty="0" err="1" smtClean="0">
                <a:solidFill>
                  <a:srgbClr val="FFFF00"/>
                </a:solidFill>
              </a:rPr>
              <a:t>ter-restrial</a:t>
            </a:r>
            <a:r>
              <a:rPr lang="en-US" sz="2400" b="1" dirty="0" smtClean="0">
                <a:solidFill>
                  <a:srgbClr val="FFFF00"/>
                </a:solidFill>
              </a:rPr>
              <a:t> historians may judge the late 20</a:t>
            </a:r>
            <a:r>
              <a:rPr lang="en-US" sz="2400" b="1" baseline="30000" dirty="0" smtClean="0">
                <a:solidFill>
                  <a:srgbClr val="FFFF00"/>
                </a:solidFill>
              </a:rPr>
              <a:t>th</a:t>
            </a:r>
            <a:r>
              <a:rPr lang="en-US" sz="2400" b="1" dirty="0" smtClean="0">
                <a:solidFill>
                  <a:srgbClr val="FFFF00"/>
                </a:solidFill>
              </a:rPr>
              <a:t> century as a time when theorists were like children playing on the seashore diverting themselves with the smoother pebbles or prettier shells of superstring while the great ocean of M-theory lay undiscovered before </a:t>
            </a:r>
            <a:r>
              <a:rPr lang="en-US" sz="2400" b="1" dirty="0" smtClean="0">
                <a:solidFill>
                  <a:srgbClr val="00B050"/>
                </a:solidFill>
              </a:rPr>
              <a:t>them(Michael J. Duff, Scientific American, 1998</a:t>
            </a:r>
            <a:r>
              <a:rPr lang="en-US" sz="2400" b="1" dirty="0" smtClean="0"/>
              <a:t>)</a:t>
            </a:r>
            <a:endParaRPr lang="ar-EG" sz="2400" b="1" dirty="0"/>
          </a:p>
        </p:txBody>
      </p:sp>
      <p:pic>
        <p:nvPicPr>
          <p:cNvPr id="9" name="صورة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2050" name="Picture 2"/>
          <p:cNvPicPr>
            <a:picLocks noChangeAspect="1" noChangeArrowheads="1"/>
          </p:cNvPicPr>
          <p:nvPr/>
        </p:nvPicPr>
        <p:blipFill>
          <a:blip r:embed="rId4"/>
          <a:srcRect/>
          <a:stretch>
            <a:fillRect/>
          </a:stretch>
        </p:blipFill>
        <p:spPr bwMode="auto">
          <a:xfrm>
            <a:off x="0" y="1142984"/>
            <a:ext cx="8072462" cy="5715016"/>
          </a:xfrm>
          <a:prstGeom prst="rect">
            <a:avLst/>
          </a:prstGeom>
          <a:noFill/>
          <a:ln w="9525">
            <a:noFill/>
            <a:miter lim="800000"/>
            <a:headEnd/>
            <a:tailEnd/>
          </a:ln>
          <a:effectLst/>
        </p:spPr>
      </p:pic>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4"/>
          <a:srcRect/>
          <a:stretch>
            <a:fillRect/>
          </a:stretch>
        </p:blipFill>
        <p:spPr bwMode="auto">
          <a:xfrm>
            <a:off x="704824" y="1285860"/>
            <a:ext cx="6600858" cy="5211204"/>
          </a:xfrm>
          <a:prstGeom prst="rect">
            <a:avLst/>
          </a:prstGeom>
          <a:noFill/>
          <a:ln w="9525">
            <a:noFill/>
            <a:miter lim="800000"/>
            <a:headEnd/>
            <a:tailEnd/>
          </a:ln>
          <a:effectLst/>
        </p:spPr>
      </p:pic>
      <p:sp>
        <p:nvSpPr>
          <p:cNvPr id="77827" name="Rectangle 3"/>
          <p:cNvSpPr>
            <a:spLocks noChangeArrowheads="1"/>
          </p:cNvSpPr>
          <p:nvPr/>
        </p:nvSpPr>
        <p:spPr bwMode="auto">
          <a:xfrm>
            <a:off x="0" y="1523607"/>
            <a:ext cx="8072462" cy="5405855"/>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ar-EG" sz="2800" b="0" i="1" u="none" strike="noStrike" cap="none" normalizeH="0" baseline="0" dirty="0" smtClean="0">
                <a:ln>
                  <a:noFill/>
                </a:ln>
                <a:solidFill>
                  <a:schemeClr val="tx1"/>
                </a:solidFill>
                <a:effectLst/>
                <a:latin typeface="Arial" pitchFamily="34" charset="0"/>
                <a:cs typeface="Arial" pitchFamily="34" charset="0"/>
              </a:rPr>
              <a:t>The Guardian</a:t>
            </a:r>
            <a:r>
              <a:rPr kumimoji="0" lang="ar-EG" sz="2800" b="0" i="0" u="none" strike="noStrike" cap="none" normalizeH="0" baseline="0" dirty="0" smtClean="0">
                <a:ln>
                  <a:noFill/>
                </a:ln>
                <a:solidFill>
                  <a:schemeClr val="tx1"/>
                </a:solidFill>
                <a:effectLst/>
                <a:latin typeface="Arial" pitchFamily="34" charset="0"/>
                <a:cs typeface="Arial" pitchFamily="34" charset="0"/>
              </a:rPr>
              <a:t> promotes Stephen Hawking's </a:t>
            </a:r>
            <a:r>
              <a:rPr kumimoji="0" lang="ar-EG" sz="2800" b="0" i="0" u="none" strike="noStrike" cap="none" normalizeH="0" baseline="0" dirty="0" smtClean="0">
                <a:ln>
                  <a:noFill/>
                </a:ln>
                <a:solidFill>
                  <a:schemeClr val="tx1"/>
                </a:solidFill>
                <a:effectLst/>
                <a:latin typeface="Arial" pitchFamily="34" charset="0"/>
                <a:cs typeface="Arial" pitchFamily="34" charset="0"/>
                <a:hlinkClick r:id="rId5"/>
              </a:rPr>
              <a:t>new book</a:t>
            </a:r>
            <a:r>
              <a:rPr kumimoji="0" lang="ar-EG" sz="2800" b="0" i="0" u="none" strike="noStrike" cap="none" normalizeH="0" baseline="0" dirty="0" smtClean="0">
                <a:ln>
                  <a:noFill/>
                </a:ln>
                <a:solidFill>
                  <a:schemeClr val="tx1"/>
                </a:solidFill>
                <a:effectLst/>
                <a:latin typeface="Arial" pitchFamily="34" charset="0"/>
                <a:cs typeface="Arial" pitchFamily="34" charset="0"/>
              </a:rPr>
              <a:t>, co-written with Leonard Mlodinow, by the following provoking title:</a:t>
            </a:r>
            <a:br>
              <a:rPr kumimoji="0" lang="ar-EG" sz="2800" b="0" i="0" u="none" strike="noStrike" cap="none" normalizeH="0" baseline="0" dirty="0" smtClean="0">
                <a:ln>
                  <a:noFill/>
                </a:ln>
                <a:solidFill>
                  <a:schemeClr val="tx1"/>
                </a:solidFill>
                <a:effectLst/>
                <a:latin typeface="Arial" pitchFamily="34" charset="0"/>
                <a:cs typeface="Arial" pitchFamily="34" charset="0"/>
              </a:rPr>
            </a:br>
            <a:endParaRPr kumimoji="0" lang="ar-EG" sz="2800" b="0" i="0" u="none" strike="noStrike" cap="none" normalizeH="0" baseline="0" dirty="0" smtClean="0">
              <a:ln>
                <a:noFill/>
              </a:ln>
              <a:solidFill>
                <a:schemeClr val="tx1"/>
              </a:solidFill>
              <a:effectLst/>
              <a:latin typeface="Arial" pitchFamily="34" charset="0"/>
              <a:cs typeface="Arial" pitchFamily="34" charset="0"/>
              <a:hlinkClick r:id="rId6"/>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ar-EG" sz="2800" b="0" i="0" u="none" strike="noStrike" cap="none" normalizeH="0" baseline="0" dirty="0" smtClean="0">
                <a:ln>
                  <a:noFill/>
                </a:ln>
                <a:solidFill>
                  <a:schemeClr val="tx1"/>
                </a:solidFill>
                <a:effectLst/>
                <a:latin typeface="Arial" pitchFamily="34" charset="0"/>
                <a:cs typeface="Arial" pitchFamily="34" charset="0"/>
                <a:hlinkClick r:id="rId6"/>
              </a:rPr>
              <a:t>Stephen Hawking says universe not created by God</a:t>
            </a:r>
            <a:r>
              <a:rPr kumimoji="0" lang="ar-EG" sz="2800" b="0" i="0" u="none" strike="noStrike" cap="none" normalizeH="0" baseline="0" dirty="0" smtClean="0">
                <a:ln>
                  <a:noFill/>
                </a:ln>
                <a:solidFill>
                  <a:schemeClr val="tx1"/>
                </a:solidFill>
                <a:effectLst/>
                <a:latin typeface="Arial" pitchFamily="34" charset="0"/>
                <a:cs typeface="Arial" pitchFamily="34" charset="0"/>
              </a:rPr>
              <a:t> (see </a:t>
            </a:r>
            <a:r>
              <a:rPr kumimoji="0" lang="ar-EG" sz="2800" b="0" i="0" u="none" strike="noStrike" cap="none" normalizeH="0" baseline="0" dirty="0" smtClean="0">
                <a:ln>
                  <a:noFill/>
                </a:ln>
                <a:solidFill>
                  <a:schemeClr val="tx1"/>
                </a:solidFill>
                <a:effectLst/>
                <a:latin typeface="Arial" pitchFamily="34" charset="0"/>
                <a:cs typeface="Arial" pitchFamily="34" charset="0"/>
                <a:hlinkClick r:id="rId7"/>
              </a:rPr>
              <a:t>other sources</a:t>
            </a:r>
            <a:r>
              <a:rPr kumimoji="0" lang="ar-EG" sz="2800" b="0" i="0" u="none" strike="noStrike" cap="none" normalizeH="0" baseline="0" dirty="0" smtClean="0">
                <a:ln>
                  <a:noFill/>
                </a:ln>
                <a:solidFill>
                  <a:schemeClr val="tx1"/>
                </a:solidFill>
                <a:effectLst/>
                <a:latin typeface="Arial" pitchFamily="34" charset="0"/>
                <a:cs typeface="Arial"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ar-EG" sz="2800" b="0" i="0" u="none" strike="noStrike" cap="none" normalizeH="0" baseline="0" dirty="0" smtClean="0">
                <a:ln>
                  <a:noFill/>
                </a:ln>
                <a:solidFill>
                  <a:schemeClr val="tx1"/>
                </a:solidFill>
                <a:effectLst/>
                <a:latin typeface="Arial" pitchFamily="34" charset="0"/>
                <a:cs typeface="Arial" pitchFamily="34" charset="0"/>
              </a:rPr>
              <a:t>The book will be out on September 7th - in five days. A creator is unnecessary because the Universe has inevitably come into existence because of M-theory, i.e. the full laws of quantum gravity. "M-theory is the unified theory Einstein was hoping to find," he correctly explains. </a:t>
            </a:r>
          </a:p>
        </p:txBody>
      </p:sp>
      <p:pic>
        <p:nvPicPr>
          <p:cNvPr id="4" name="صورة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074" name="Picture 2"/>
          <p:cNvPicPr>
            <a:picLocks noChangeAspect="1" noChangeArrowheads="1"/>
          </p:cNvPicPr>
          <p:nvPr/>
        </p:nvPicPr>
        <p:blipFill>
          <a:blip r:embed="rId4"/>
          <a:srcRect/>
          <a:stretch>
            <a:fillRect/>
          </a:stretch>
        </p:blipFill>
        <p:spPr bwMode="auto">
          <a:xfrm>
            <a:off x="0" y="1071521"/>
            <a:ext cx="8072462" cy="5786479"/>
          </a:xfrm>
          <a:prstGeom prst="rect">
            <a:avLst/>
          </a:prstGeom>
          <a:noFill/>
          <a:ln w="9525">
            <a:noFill/>
            <a:miter lim="800000"/>
            <a:headEnd/>
            <a:tailEnd/>
          </a:ln>
          <a:effectLst/>
        </p:spPr>
      </p:pic>
      <p:sp>
        <p:nvSpPr>
          <p:cNvPr id="5" name="Rectangle 4"/>
          <p:cNvSpPr/>
          <p:nvPr/>
        </p:nvSpPr>
        <p:spPr>
          <a:xfrm>
            <a:off x="214314" y="1928802"/>
            <a:ext cx="7715272" cy="3970318"/>
          </a:xfrm>
          <a:prstGeom prst="rect">
            <a:avLst/>
          </a:prstGeom>
        </p:spPr>
        <p:txBody>
          <a:bodyPr wrap="square">
            <a:spAutoFit/>
          </a:bodyPr>
          <a:lstStyle/>
          <a:p>
            <a:r>
              <a:rPr lang="ar-EG" sz="6000" b="1" dirty="0" smtClean="0">
                <a:solidFill>
                  <a:srgbClr val="FFFF00"/>
                </a:solidFill>
              </a:rPr>
              <a:t>الحقيقة القرآنية: كشط السماء</a:t>
            </a:r>
          </a:p>
          <a:p>
            <a:pPr algn="ctr"/>
            <a:endParaRPr lang="ar-EG" sz="4800" b="1" dirty="0" smtClean="0">
              <a:solidFill>
                <a:schemeClr val="bg1"/>
              </a:solidFill>
            </a:endParaRPr>
          </a:p>
          <a:p>
            <a:pPr algn="ctr"/>
            <a:r>
              <a:rPr lang="ar-EG" sz="4800" b="1" dirty="0" smtClean="0">
                <a:solidFill>
                  <a:srgbClr val="00B050"/>
                </a:solidFill>
              </a:rPr>
              <a:t>نحو الحقيقة فى علم الفيزياء:</a:t>
            </a:r>
          </a:p>
          <a:p>
            <a:pPr algn="ctr"/>
            <a:r>
              <a:rPr lang="ar-EG" sz="4800" b="1" dirty="0" smtClean="0">
                <a:solidFill>
                  <a:srgbClr val="FF0000"/>
                </a:solidFill>
              </a:rPr>
              <a:t> </a:t>
            </a:r>
            <a:r>
              <a:rPr lang="en-US" sz="4800" b="1" dirty="0" smtClean="0">
                <a:solidFill>
                  <a:srgbClr val="00B050"/>
                </a:solidFill>
              </a:rPr>
              <a:t>(M-Theory) </a:t>
            </a:r>
            <a:endParaRPr lang="ar-EG" sz="4800" b="1" dirty="0" smtClean="0">
              <a:solidFill>
                <a:srgbClr val="00B050"/>
              </a:solidFill>
            </a:endParaRPr>
          </a:p>
          <a:p>
            <a:endParaRPr lang="ar-EG" sz="4800" b="1" dirty="0">
              <a:solidFill>
                <a:schemeClr val="bg1"/>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074" name="Picture 2"/>
          <p:cNvPicPr>
            <a:picLocks noChangeAspect="1" noChangeArrowheads="1"/>
          </p:cNvPicPr>
          <p:nvPr/>
        </p:nvPicPr>
        <p:blipFill>
          <a:blip r:embed="rId4"/>
          <a:srcRect/>
          <a:stretch>
            <a:fillRect/>
          </a:stretch>
        </p:blipFill>
        <p:spPr bwMode="auto">
          <a:xfrm>
            <a:off x="0" y="1071521"/>
            <a:ext cx="8072462" cy="5786479"/>
          </a:xfrm>
          <a:prstGeom prst="rect">
            <a:avLst/>
          </a:prstGeom>
          <a:noFill/>
          <a:ln w="9525">
            <a:noFill/>
            <a:miter lim="800000"/>
            <a:headEnd/>
            <a:tailEnd/>
          </a:ln>
          <a:effectLst/>
        </p:spPr>
      </p:pic>
      <p:sp>
        <p:nvSpPr>
          <p:cNvPr id="5" name="Rectangle 4"/>
          <p:cNvSpPr/>
          <p:nvPr/>
        </p:nvSpPr>
        <p:spPr>
          <a:xfrm>
            <a:off x="-185420" y="3357562"/>
            <a:ext cx="8115005" cy="830997"/>
          </a:xfrm>
          <a:prstGeom prst="rect">
            <a:avLst/>
          </a:prstGeom>
        </p:spPr>
        <p:txBody>
          <a:bodyPr wrap="square">
            <a:spAutoFit/>
          </a:bodyPr>
          <a:lstStyle/>
          <a:p>
            <a:r>
              <a:rPr lang="ar-EG" sz="4800" b="1" dirty="0" smtClean="0">
                <a:solidFill>
                  <a:schemeClr val="bg1"/>
                </a:solidFill>
              </a:rPr>
              <a:t> </a:t>
            </a:r>
            <a:endParaRPr lang="ar-EG" sz="4800" b="1" dirty="0">
              <a:solidFill>
                <a:schemeClr val="bg1"/>
              </a:solidFill>
            </a:endParaRPr>
          </a:p>
        </p:txBody>
      </p:sp>
      <p:graphicFrame>
        <p:nvGraphicFramePr>
          <p:cNvPr id="7" name="Table 6"/>
          <p:cNvGraphicFramePr>
            <a:graphicFrameLocks noGrp="1"/>
          </p:cNvGraphicFramePr>
          <p:nvPr/>
        </p:nvGraphicFramePr>
        <p:xfrm>
          <a:off x="214282" y="2643182"/>
          <a:ext cx="7572428" cy="3108960"/>
        </p:xfrm>
        <a:graphic>
          <a:graphicData uri="http://schemas.openxmlformats.org/drawingml/2006/table">
            <a:tbl>
              <a:tblPr/>
              <a:tblGrid>
                <a:gridCol w="7572428"/>
              </a:tblGrid>
              <a:tr h="0">
                <a:tc>
                  <a:txBody>
                    <a:bodyPr/>
                    <a:lstStyle/>
                    <a:p>
                      <a:r>
                        <a:rPr lang="ar-EG" sz="4800" b="1" dirty="0" smtClean="0"/>
                        <a:t>   {وَإِذَا السَّمَاءُ كُشِطَتْ } التكوير 11</a:t>
                      </a:r>
                      <a:endParaRPr lang="ar-EG" sz="4800" b="1" dirty="0"/>
                    </a:p>
                  </a:txBody>
                  <a:tcPr anchor="ctr">
                    <a:lnL>
                      <a:noFill/>
                    </a:lnL>
                    <a:lnR>
                      <a:noFill/>
                    </a:lnR>
                    <a:lnT>
                      <a:noFill/>
                    </a:lnT>
                    <a:lnB>
                      <a:noFill/>
                    </a:lnB>
                    <a:solidFill>
                      <a:schemeClr val="accent2"/>
                    </a:solidFill>
                  </a:tcPr>
                </a:tc>
              </a:tr>
              <a:tr h="0">
                <a:tc>
                  <a:txBody>
                    <a:bodyPr/>
                    <a:lstStyle/>
                    <a:p>
                      <a:pPr algn="just" rtl="0"/>
                      <a:endParaRPr lang="ar-EG" sz="4800" b="1" dirty="0" smtClean="0">
                        <a:solidFill>
                          <a:schemeClr val="bg1"/>
                        </a:solidFill>
                      </a:endParaRPr>
                    </a:p>
                    <a:p>
                      <a:pPr algn="just" rtl="0"/>
                      <a:r>
                        <a:rPr lang="en-US" sz="4800" b="1" dirty="0" smtClean="0">
                          <a:solidFill>
                            <a:schemeClr val="tx1"/>
                          </a:solidFill>
                        </a:rPr>
                        <a:t>When </a:t>
                      </a:r>
                      <a:r>
                        <a:rPr lang="en-US" sz="4800" b="1" dirty="0">
                          <a:solidFill>
                            <a:schemeClr val="tx1"/>
                          </a:solidFill>
                        </a:rPr>
                        <a:t>the World on High is </a:t>
                      </a:r>
                      <a:r>
                        <a:rPr lang="en-US" sz="4800" b="1" dirty="0" smtClean="0">
                          <a:solidFill>
                            <a:schemeClr val="tx1"/>
                          </a:solidFill>
                        </a:rPr>
                        <a:t>unveiled. </a:t>
                      </a:r>
                      <a:endParaRPr lang="en-US" sz="4800" b="1" dirty="0">
                        <a:solidFill>
                          <a:schemeClr val="tx1"/>
                        </a:solidFill>
                      </a:endParaRPr>
                    </a:p>
                  </a:txBody>
                  <a:tcPr anchor="ctr">
                    <a:lnL>
                      <a:noFill/>
                    </a:lnL>
                    <a:lnR>
                      <a:noFill/>
                    </a:lnR>
                    <a:lnT>
                      <a:noFill/>
                    </a:lnT>
                    <a:lnB>
                      <a:noFill/>
                    </a:lnB>
                  </a:tcPr>
                </a:tc>
              </a:tr>
            </a:tbl>
          </a:graphicData>
        </a:graphic>
      </p:graphicFrame>
      <p:sp>
        <p:nvSpPr>
          <p:cNvPr id="204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2071670" y="1214422"/>
            <a:ext cx="1914525" cy="1924050"/>
          </a:xfrm>
          <a:prstGeom prst="rect">
            <a:avLst/>
          </a:prstGeom>
          <a:noFill/>
          <a:ln w="9525">
            <a:noFill/>
            <a:miter lim="800000"/>
            <a:headEnd/>
            <a:tailEnd/>
          </a:ln>
          <a:effectLst/>
        </p:spPr>
      </p:pic>
      <p:pic>
        <p:nvPicPr>
          <p:cNvPr id="5123" name="Picture 3"/>
          <p:cNvPicPr>
            <a:picLocks noChangeAspect="1" noChangeArrowheads="1"/>
          </p:cNvPicPr>
          <p:nvPr/>
        </p:nvPicPr>
        <p:blipFill>
          <a:blip r:embed="rId5"/>
          <a:srcRect/>
          <a:stretch>
            <a:fillRect/>
          </a:stretch>
        </p:blipFill>
        <p:spPr bwMode="auto">
          <a:xfrm>
            <a:off x="0" y="1285860"/>
            <a:ext cx="2466975" cy="1847850"/>
          </a:xfrm>
          <a:prstGeom prst="rect">
            <a:avLst/>
          </a:prstGeom>
          <a:noFill/>
          <a:ln w="9525">
            <a:noFill/>
            <a:miter lim="800000"/>
            <a:headEnd/>
            <a:tailEnd/>
          </a:ln>
          <a:effectLst/>
        </p:spPr>
      </p:pic>
      <p:pic>
        <p:nvPicPr>
          <p:cNvPr id="5124" name="Picture 4"/>
          <p:cNvPicPr>
            <a:picLocks noChangeAspect="1" noChangeArrowheads="1"/>
          </p:cNvPicPr>
          <p:nvPr/>
        </p:nvPicPr>
        <p:blipFill>
          <a:blip r:embed="rId6"/>
          <a:srcRect/>
          <a:stretch>
            <a:fillRect/>
          </a:stretch>
        </p:blipFill>
        <p:spPr bwMode="auto">
          <a:xfrm>
            <a:off x="6000760" y="1142984"/>
            <a:ext cx="2071687" cy="2071687"/>
          </a:xfrm>
          <a:prstGeom prst="rect">
            <a:avLst/>
          </a:prstGeom>
          <a:noFill/>
          <a:ln w="9525">
            <a:noFill/>
            <a:miter lim="800000"/>
            <a:headEnd/>
            <a:tailEnd/>
          </a:ln>
          <a:effectLst/>
        </p:spPr>
      </p:pic>
      <p:pic>
        <p:nvPicPr>
          <p:cNvPr id="5125" name="Picture 5"/>
          <p:cNvPicPr>
            <a:picLocks noChangeAspect="1" noChangeArrowheads="1"/>
          </p:cNvPicPr>
          <p:nvPr/>
        </p:nvPicPr>
        <p:blipFill>
          <a:blip r:embed="rId7"/>
          <a:srcRect/>
          <a:stretch>
            <a:fillRect/>
          </a:stretch>
        </p:blipFill>
        <p:spPr bwMode="auto">
          <a:xfrm>
            <a:off x="5857884" y="3108499"/>
            <a:ext cx="2190752" cy="2749394"/>
          </a:xfrm>
          <a:prstGeom prst="rect">
            <a:avLst/>
          </a:prstGeom>
          <a:noFill/>
          <a:ln w="9525">
            <a:noFill/>
            <a:miter lim="800000"/>
            <a:headEnd/>
            <a:tailEnd/>
          </a:ln>
          <a:effectLst/>
        </p:spPr>
      </p:pic>
      <p:pic>
        <p:nvPicPr>
          <p:cNvPr id="5126" name="Picture 6"/>
          <p:cNvPicPr>
            <a:picLocks noChangeAspect="1" noChangeArrowheads="1"/>
          </p:cNvPicPr>
          <p:nvPr/>
        </p:nvPicPr>
        <p:blipFill>
          <a:blip r:embed="rId8"/>
          <a:srcRect/>
          <a:stretch>
            <a:fillRect/>
          </a:stretch>
        </p:blipFill>
        <p:spPr bwMode="auto">
          <a:xfrm>
            <a:off x="4143372" y="1142985"/>
            <a:ext cx="1666886" cy="2000264"/>
          </a:xfrm>
          <a:prstGeom prst="rect">
            <a:avLst/>
          </a:prstGeom>
          <a:noFill/>
          <a:ln w="9525">
            <a:noFill/>
            <a:miter lim="800000"/>
            <a:headEnd/>
            <a:tailEnd/>
          </a:ln>
          <a:effectLst/>
        </p:spPr>
      </p:pic>
      <p:pic>
        <p:nvPicPr>
          <p:cNvPr id="5127" name="Picture 7"/>
          <p:cNvPicPr>
            <a:picLocks noChangeAspect="1" noChangeArrowheads="1"/>
          </p:cNvPicPr>
          <p:nvPr/>
        </p:nvPicPr>
        <p:blipFill>
          <a:blip r:embed="rId9" cstate="print"/>
          <a:srcRect/>
          <a:stretch>
            <a:fillRect/>
          </a:stretch>
        </p:blipFill>
        <p:spPr bwMode="auto">
          <a:xfrm>
            <a:off x="214282" y="3286124"/>
            <a:ext cx="2286016" cy="2286016"/>
          </a:xfrm>
          <a:prstGeom prst="rect">
            <a:avLst/>
          </a:prstGeom>
          <a:noFill/>
          <a:ln w="9525">
            <a:noFill/>
            <a:miter lim="800000"/>
            <a:headEnd/>
            <a:tailEnd/>
          </a:ln>
          <a:effectLst/>
        </p:spPr>
      </p:pic>
      <p:sp>
        <p:nvSpPr>
          <p:cNvPr id="10" name="Rectangle 9"/>
          <p:cNvSpPr/>
          <p:nvPr/>
        </p:nvSpPr>
        <p:spPr>
          <a:xfrm>
            <a:off x="2588343" y="5059932"/>
            <a:ext cx="3340979" cy="461665"/>
          </a:xfrm>
          <a:prstGeom prst="rect">
            <a:avLst/>
          </a:prstGeom>
        </p:spPr>
        <p:txBody>
          <a:bodyPr wrap="none">
            <a:spAutoFit/>
          </a:bodyPr>
          <a:lstStyle/>
          <a:p>
            <a:r>
              <a:rPr lang="ar-EG" dirty="0" smtClean="0"/>
              <a:t> </a:t>
            </a:r>
            <a:r>
              <a:rPr lang="ar-EG" sz="2400" b="1" dirty="0" smtClean="0"/>
              <a:t>{إِذَا السَّمَاء انفَطَرَتْ }الانفطار1</a:t>
            </a:r>
            <a:endParaRPr lang="ar-EG" sz="2400" b="1" dirty="0"/>
          </a:p>
        </p:txBody>
      </p:sp>
      <p:sp>
        <p:nvSpPr>
          <p:cNvPr id="11" name="Rectangle 10"/>
          <p:cNvSpPr/>
          <p:nvPr/>
        </p:nvSpPr>
        <p:spPr>
          <a:xfrm>
            <a:off x="2428860" y="4214818"/>
            <a:ext cx="3491661" cy="461665"/>
          </a:xfrm>
          <a:prstGeom prst="rect">
            <a:avLst/>
          </a:prstGeom>
        </p:spPr>
        <p:txBody>
          <a:bodyPr wrap="none">
            <a:spAutoFit/>
          </a:bodyPr>
          <a:lstStyle/>
          <a:p>
            <a:r>
              <a:rPr lang="ar-EG" dirty="0" smtClean="0"/>
              <a:t> </a:t>
            </a:r>
            <a:r>
              <a:rPr lang="ar-EG" sz="2400" b="1" dirty="0" smtClean="0"/>
              <a:t>{وَإِذَا السَّمَاء كُشِطَتْ }التكوير11</a:t>
            </a:r>
            <a:endParaRPr lang="ar-EG" sz="2400" b="1" dirty="0"/>
          </a:p>
        </p:txBody>
      </p:sp>
      <p:sp>
        <p:nvSpPr>
          <p:cNvPr id="13" name="Rectangle 12"/>
          <p:cNvSpPr/>
          <p:nvPr/>
        </p:nvSpPr>
        <p:spPr>
          <a:xfrm>
            <a:off x="2613991" y="5929330"/>
            <a:ext cx="3315331" cy="461665"/>
          </a:xfrm>
          <a:prstGeom prst="rect">
            <a:avLst/>
          </a:prstGeom>
        </p:spPr>
        <p:txBody>
          <a:bodyPr wrap="none">
            <a:spAutoFit/>
          </a:bodyPr>
          <a:lstStyle/>
          <a:p>
            <a:r>
              <a:rPr lang="ar-EG" dirty="0" smtClean="0"/>
              <a:t> </a:t>
            </a:r>
            <a:r>
              <a:rPr lang="ar-EG" sz="2400" b="1" dirty="0" smtClean="0"/>
              <a:t>{إِذَا السَّمَاء انشَقَّتْ }الانشقاق1</a:t>
            </a:r>
            <a:endParaRPr lang="ar-EG" sz="2400" b="1" dirty="0"/>
          </a:p>
        </p:txBody>
      </p:sp>
      <p:sp>
        <p:nvSpPr>
          <p:cNvPr id="14" name="Rectangle 13"/>
          <p:cNvSpPr/>
          <p:nvPr/>
        </p:nvSpPr>
        <p:spPr>
          <a:xfrm>
            <a:off x="2500298" y="3429000"/>
            <a:ext cx="3514103" cy="461665"/>
          </a:xfrm>
          <a:prstGeom prst="rect">
            <a:avLst/>
          </a:prstGeom>
        </p:spPr>
        <p:txBody>
          <a:bodyPr wrap="none">
            <a:spAutoFit/>
          </a:bodyPr>
          <a:lstStyle/>
          <a:p>
            <a:r>
              <a:rPr lang="ar-EG" dirty="0" smtClean="0"/>
              <a:t> </a:t>
            </a:r>
            <a:r>
              <a:rPr lang="ar-EG" sz="2400" b="1" dirty="0" smtClean="0"/>
              <a:t>{وَإِذَا السَّمَاء فُرِجَتْ }المرسلات9</a:t>
            </a:r>
            <a:endParaRPr lang="ar-EG" sz="2400" b="1" dirty="0"/>
          </a:p>
        </p:txBody>
      </p:sp>
      <p:pic>
        <p:nvPicPr>
          <p:cNvPr id="12" name="صورة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178702"/>
            <a:ext cx="8072462" cy="5679297"/>
          </a:xfrm>
          <a:prstGeom prst="rect">
            <a:avLst/>
          </a:prstGeom>
          <a:noFill/>
          <a:ln w="9525">
            <a:noFill/>
            <a:miter lim="800000"/>
            <a:headEnd/>
            <a:tailEnd/>
          </a:ln>
        </p:spPr>
      </p:pic>
      <p:sp>
        <p:nvSpPr>
          <p:cNvPr id="3" name="Rectangle 2"/>
          <p:cNvSpPr/>
          <p:nvPr/>
        </p:nvSpPr>
        <p:spPr>
          <a:xfrm>
            <a:off x="1357290" y="1857364"/>
            <a:ext cx="5857916" cy="5016758"/>
          </a:xfrm>
          <a:prstGeom prst="rect">
            <a:avLst/>
          </a:prstGeom>
        </p:spPr>
        <p:txBody>
          <a:bodyPr wrap="square">
            <a:spAutoFit/>
          </a:bodyPr>
          <a:lstStyle/>
          <a:p>
            <a:pPr algn="ctr">
              <a:tabLst>
                <a:tab pos="2238375" algn="l"/>
              </a:tabLst>
            </a:pPr>
            <a:r>
              <a:rPr lang="ar-EG" sz="4000" b="1" i="1" dirty="0" smtClean="0">
                <a:solidFill>
                  <a:schemeClr val="bg1"/>
                </a:solidFill>
              </a:rPr>
              <a:t>لا تكمن روعة القرآن فحسب فى إحاطته  بالحقائق العلمية الغزيرة  ولكن فى اكتشافه طرائق جديدة للفكر.</a:t>
            </a:r>
          </a:p>
          <a:p>
            <a:pPr algn="ctr">
              <a:tabLst>
                <a:tab pos="2238375" algn="l"/>
              </a:tabLst>
            </a:pPr>
            <a:endParaRPr lang="en-US" sz="3200" b="1" i="1" dirty="0" smtClean="0">
              <a:solidFill>
                <a:srgbClr val="FFFF00"/>
              </a:solidFill>
            </a:endParaRPr>
          </a:p>
          <a:p>
            <a:pPr algn="just" rtl="0">
              <a:tabLst>
                <a:tab pos="2238375" algn="l"/>
              </a:tabLst>
            </a:pPr>
            <a:r>
              <a:rPr lang="en-US" sz="3200" b="1" i="1" dirty="0" smtClean="0">
                <a:solidFill>
                  <a:srgbClr val="FFFF00"/>
                </a:solidFill>
              </a:rPr>
              <a:t>The Glorious Qur’an</a:t>
            </a:r>
            <a:r>
              <a:rPr lang="en-US" sz="3200" dirty="0" smtClean="0">
                <a:solidFill>
                  <a:srgbClr val="FFFF00"/>
                </a:solidFill>
              </a:rPr>
              <a:t> is not so much to obtain new facts as to discover new ways of thinking about them.</a:t>
            </a:r>
            <a:endParaRPr lang="ar-EG" sz="3200" dirty="0"/>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074" name="Picture 2"/>
          <p:cNvPicPr>
            <a:picLocks noChangeAspect="1" noChangeArrowheads="1"/>
          </p:cNvPicPr>
          <p:nvPr/>
        </p:nvPicPr>
        <p:blipFill>
          <a:blip r:embed="rId4"/>
          <a:srcRect/>
          <a:stretch>
            <a:fillRect/>
          </a:stretch>
        </p:blipFill>
        <p:spPr bwMode="auto">
          <a:xfrm>
            <a:off x="0" y="1071545"/>
            <a:ext cx="8072462" cy="5786479"/>
          </a:xfrm>
          <a:prstGeom prst="rect">
            <a:avLst/>
          </a:prstGeom>
          <a:noFill/>
          <a:ln w="9525">
            <a:noFill/>
            <a:miter lim="800000"/>
            <a:headEnd/>
            <a:tailEnd/>
          </a:ln>
          <a:effectLst/>
        </p:spPr>
      </p:pic>
      <p:sp>
        <p:nvSpPr>
          <p:cNvPr id="5" name="Rectangle 4"/>
          <p:cNvSpPr/>
          <p:nvPr/>
        </p:nvSpPr>
        <p:spPr>
          <a:xfrm>
            <a:off x="571472" y="1502150"/>
            <a:ext cx="707236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a:r>
              <a:rPr lang="ar-EG" b="1" dirty="0" smtClean="0"/>
              <a:t> </a:t>
            </a:r>
            <a:r>
              <a:rPr lang="ar-EG" sz="3200" b="1" dirty="0" smtClean="0"/>
              <a:t>{يَا مَعْشَرَ الْجِنِّ وَالْإِنسِ إِنِ اسْتَطَعْتُمْ أَن تَنفُذُوا مِنْ أَقْطَارِ السَّمَاوَاتِ وَالْأَرْضِ فَانفُذُوا لَا تَنفُذُونَ إِلَّا بِسُلْطَانٍ }الرحمن33</a:t>
            </a:r>
            <a:endParaRPr lang="ar-EG" sz="3200" b="1" dirty="0"/>
          </a:p>
        </p:txBody>
      </p:sp>
      <p:sp>
        <p:nvSpPr>
          <p:cNvPr id="6" name="Rectangle 5"/>
          <p:cNvSpPr/>
          <p:nvPr/>
        </p:nvSpPr>
        <p:spPr>
          <a:xfrm>
            <a:off x="142844" y="3446223"/>
            <a:ext cx="7858180" cy="2862322"/>
          </a:xfrm>
          <a:prstGeom prst="rect">
            <a:avLst/>
          </a:prstGeom>
        </p:spPr>
        <p:txBody>
          <a:bodyPr wrap="square">
            <a:spAutoFit/>
          </a:bodyPr>
          <a:lstStyle/>
          <a:p>
            <a:pPr algn="just" rtl="0"/>
            <a:r>
              <a:rPr lang="en-US" sz="3600" b="1" dirty="0" smtClean="0">
                <a:solidFill>
                  <a:srgbClr val="00B050"/>
                </a:solidFill>
              </a:rPr>
              <a:t>O ye assembly of </a:t>
            </a:r>
            <a:r>
              <a:rPr lang="en-US" sz="3600" b="1" dirty="0" err="1" smtClean="0">
                <a:solidFill>
                  <a:srgbClr val="00B050"/>
                </a:solidFill>
              </a:rPr>
              <a:t>Jinns</a:t>
            </a:r>
            <a:r>
              <a:rPr lang="en-US" sz="3600" b="1" dirty="0" smtClean="0">
                <a:solidFill>
                  <a:srgbClr val="00B050"/>
                </a:solidFill>
              </a:rPr>
              <a:t> and men! if it be ye can pass beyond the zones of the heavens and the earth, pass ye! not without authority shall ye be able to pass!</a:t>
            </a:r>
            <a:endParaRPr lang="ar-EG" sz="3600" b="1" dirty="0">
              <a:solidFill>
                <a:srgbClr val="00B050"/>
              </a:solidFill>
            </a:endParaRPr>
          </a:p>
        </p:txBody>
      </p:sp>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14282" y="-142900"/>
            <a:ext cx="2143108" cy="1200329"/>
          </a:xfrm>
          <a:prstGeom prst="rect">
            <a:avLst/>
          </a:prstGeom>
        </p:spPr>
        <p:txBody>
          <a:bodyPr wrap="square">
            <a:spAutoFit/>
          </a:bodyPr>
          <a:lstStyle/>
          <a:p>
            <a:endParaRPr lang="ar-EG" dirty="0" smtClean="0"/>
          </a:p>
          <a:p>
            <a:endParaRPr lang="ar-EG" dirty="0" smtClean="0"/>
          </a:p>
          <a:p>
            <a:endParaRPr lang="ar-EG" dirty="0" smtClean="0"/>
          </a:p>
          <a:p>
            <a:endParaRPr lang="ar-EG" dirty="0" smtClean="0"/>
          </a:p>
        </p:txBody>
      </p:sp>
      <p:sp>
        <p:nvSpPr>
          <p:cNvPr id="7" name="Rectangle 6"/>
          <p:cNvSpPr/>
          <p:nvPr/>
        </p:nvSpPr>
        <p:spPr>
          <a:xfrm>
            <a:off x="3357554" y="6880044"/>
            <a:ext cx="2500298" cy="1323439"/>
          </a:xfrm>
          <a:prstGeom prst="rect">
            <a:avLst/>
          </a:prstGeom>
        </p:spPr>
        <p:txBody>
          <a:bodyPr wrap="square">
            <a:spAutoFit/>
          </a:bodyPr>
          <a:lstStyle/>
          <a:p>
            <a:endParaRPr lang="ar-EG" sz="4000" dirty="0" smtClean="0"/>
          </a:p>
          <a:p>
            <a:endParaRPr lang="ar-EG" sz="4000" dirty="0" smtClean="0"/>
          </a:p>
        </p:txBody>
      </p:sp>
      <p:sp>
        <p:nvSpPr>
          <p:cNvPr id="8" name="Rectangle 7"/>
          <p:cNvSpPr/>
          <p:nvPr/>
        </p:nvSpPr>
        <p:spPr>
          <a:xfrm>
            <a:off x="714638" y="1214422"/>
            <a:ext cx="7000634" cy="830997"/>
          </a:xfrm>
          <a:prstGeom prst="rect">
            <a:avLst/>
          </a:prstGeom>
        </p:spPr>
        <p:txBody>
          <a:bodyPr wrap="none">
            <a:spAutoFit/>
          </a:bodyPr>
          <a:lstStyle/>
          <a:p>
            <a:r>
              <a:rPr lang="ar-EG" sz="4800" b="1" dirty="0" smtClean="0">
                <a:solidFill>
                  <a:srgbClr val="000066"/>
                </a:solidFill>
              </a:rPr>
              <a:t>{وَإِذَا السَّمَاءُ كُشِطَتْ } التكوير 11</a:t>
            </a:r>
            <a:endParaRPr lang="ar-EG" sz="4800" dirty="0">
              <a:solidFill>
                <a:srgbClr val="000066"/>
              </a:solidFill>
            </a:endParaRPr>
          </a:p>
        </p:txBody>
      </p:sp>
      <p:sp>
        <p:nvSpPr>
          <p:cNvPr id="9" name="Rectangle 8"/>
          <p:cNvSpPr/>
          <p:nvPr/>
        </p:nvSpPr>
        <p:spPr>
          <a:xfrm>
            <a:off x="0" y="2071678"/>
            <a:ext cx="8072462" cy="4524315"/>
          </a:xfrm>
          <a:prstGeom prst="rect">
            <a:avLst/>
          </a:prstGeom>
        </p:spPr>
        <p:txBody>
          <a:bodyPr wrap="square">
            <a:spAutoFit/>
          </a:bodyPr>
          <a:lstStyle/>
          <a:p>
            <a:pPr algn="just"/>
            <a:endParaRPr lang="ar-EG" sz="2400" b="1" dirty="0" smtClean="0">
              <a:solidFill>
                <a:srgbClr val="FF0000"/>
              </a:solidFill>
            </a:endParaRPr>
          </a:p>
          <a:p>
            <a:pPr algn="just"/>
            <a:endParaRPr lang="ar-EG" sz="2400" b="1" dirty="0" smtClean="0">
              <a:solidFill>
                <a:srgbClr val="FF0000"/>
              </a:solidFill>
            </a:endParaRPr>
          </a:p>
          <a:p>
            <a:pPr algn="just"/>
            <a:r>
              <a:rPr lang="ar-EG" sz="4000" b="1" dirty="0" smtClean="0">
                <a:solidFill>
                  <a:srgbClr val="FF0000"/>
                </a:solidFill>
              </a:rPr>
              <a:t>الطبرى:</a:t>
            </a:r>
            <a:r>
              <a:rPr lang="ar-EG" sz="4000" b="1" dirty="0" smtClean="0"/>
              <a:t>الْقَوْل فِي تَأْوِيل قَوْله تَعَالَى: </a:t>
            </a:r>
            <a:r>
              <a:rPr lang="ar-EG" sz="4000" b="1" dirty="0" smtClean="0">
                <a:solidFill>
                  <a:srgbClr val="000066"/>
                </a:solidFill>
              </a:rPr>
              <a:t>{ وَإِذَا السَّمَاء كُشِطَتْ }</a:t>
            </a:r>
            <a:r>
              <a:rPr lang="ar-EG" sz="4000" b="1" dirty="0" smtClean="0"/>
              <a:t> يَقُول تَعَالَى ذِكْره : وَإِذَا السَّمَاء نُزِعَتْ وَجُذِبَتْ , ثُمَّ طُوِيَتْ . عَنْ مُجَاهِد , قَوْله : { كُشِطَتْ } قَالَ : جُذِبَتْ . وَذُكِرَ فِي قِرَاءَة عَبْد اللَّه : " قُشِطَتْ " بِالْقَافِ , وَالْقَشْط وَالْكَشْط : بِمَعْنًى وَاحِد. </a:t>
            </a:r>
            <a:endParaRPr lang="ar-EG" sz="4000" b="1" dirty="0"/>
          </a:p>
        </p:txBody>
      </p:sp>
      <p:sp>
        <p:nvSpPr>
          <p:cNvPr id="10" name="Rectangle 9"/>
          <p:cNvSpPr/>
          <p:nvPr/>
        </p:nvSpPr>
        <p:spPr>
          <a:xfrm>
            <a:off x="556637" y="2071678"/>
            <a:ext cx="7087197" cy="646331"/>
          </a:xfrm>
          <a:prstGeom prst="rect">
            <a:avLst/>
          </a:prstGeom>
        </p:spPr>
        <p:txBody>
          <a:bodyPr wrap="none">
            <a:spAutoFit/>
          </a:bodyPr>
          <a:lstStyle/>
          <a:p>
            <a:r>
              <a:rPr lang="en-US" sz="3600" b="1" dirty="0" smtClean="0">
                <a:solidFill>
                  <a:srgbClr val="FF0000"/>
                </a:solidFill>
              </a:rPr>
              <a:t>When the World on High is unveiled</a:t>
            </a:r>
            <a:endParaRPr lang="ar-EG" sz="3600" b="1"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6" name="Picture 2"/>
          <p:cNvPicPr>
            <a:picLocks noChangeAspect="1" noChangeArrowheads="1"/>
          </p:cNvPicPr>
          <p:nvPr/>
        </p:nvPicPr>
        <p:blipFill>
          <a:blip r:embed="rId4"/>
          <a:srcRect/>
          <a:stretch>
            <a:fillRect/>
          </a:stretch>
        </p:blipFill>
        <p:spPr bwMode="auto">
          <a:xfrm>
            <a:off x="2357446" y="1142984"/>
            <a:ext cx="5715016" cy="5715016"/>
          </a:xfrm>
          <a:prstGeom prst="rect">
            <a:avLst/>
          </a:prstGeom>
          <a:noFill/>
          <a:ln w="9525">
            <a:noFill/>
            <a:miter lim="800000"/>
            <a:headEnd/>
            <a:tailEnd/>
          </a:ln>
          <a:effectLst/>
        </p:spPr>
      </p:pic>
      <p:sp>
        <p:nvSpPr>
          <p:cNvPr id="9" name="Rectangle 8"/>
          <p:cNvSpPr/>
          <p:nvPr/>
        </p:nvSpPr>
        <p:spPr>
          <a:xfrm>
            <a:off x="0" y="2316202"/>
            <a:ext cx="8072430" cy="3970318"/>
          </a:xfrm>
          <a:prstGeom prst="rect">
            <a:avLst/>
          </a:prstGeom>
        </p:spPr>
        <p:txBody>
          <a:bodyPr wrap="square">
            <a:spAutoFit/>
          </a:bodyPr>
          <a:lstStyle/>
          <a:p>
            <a:pPr algn="just" rtl="0"/>
            <a:r>
              <a:rPr lang="en-US" sz="2800" b="1" dirty="0" smtClean="0"/>
              <a:t>In </a:t>
            </a:r>
            <a:r>
              <a:rPr lang="en-US" sz="2800" b="1" dirty="0" smtClean="0">
                <a:hlinkClick r:id="rId5" tooltip="Theoretical physics"/>
              </a:rPr>
              <a:t>theoretical physics</a:t>
            </a:r>
            <a:r>
              <a:rPr lang="en-US" sz="2800" b="1" dirty="0" smtClean="0"/>
              <a:t>, M-theory is an extension of </a:t>
            </a:r>
            <a:r>
              <a:rPr lang="en-US" sz="2800" b="1" dirty="0" smtClean="0">
                <a:hlinkClick r:id="rId6" tooltip="String theory"/>
              </a:rPr>
              <a:t>string theory</a:t>
            </a:r>
            <a:r>
              <a:rPr lang="en-US" sz="2800" b="1" dirty="0" smtClean="0"/>
              <a:t> in which 11 dimensions are identified. Because the dimensionality exceeds that of </a:t>
            </a:r>
            <a:r>
              <a:rPr lang="en-US" sz="2800" b="1" dirty="0" smtClean="0">
                <a:hlinkClick r:id="rId7" tooltip="Superstring theories"/>
              </a:rPr>
              <a:t>superstring theories</a:t>
            </a:r>
            <a:r>
              <a:rPr lang="en-US" sz="2800" b="1" dirty="0" smtClean="0"/>
              <a:t> in 10 dimensions, proponents believe that the 11-dimensional theory unites all five string theories (and supersedes them). Though a full description of the theory is not known, the low-entropy dynamics are known to be </a:t>
            </a:r>
            <a:r>
              <a:rPr lang="en-US" sz="2800" b="1" dirty="0" err="1" smtClean="0">
                <a:hlinkClick r:id="rId8" tooltip="Supergravity"/>
              </a:rPr>
              <a:t>supergravity</a:t>
            </a:r>
            <a:r>
              <a:rPr lang="en-US" sz="2800" b="1" dirty="0" smtClean="0"/>
              <a:t> interacting with 2- and 5-dimensional </a:t>
            </a:r>
            <a:r>
              <a:rPr lang="en-US" sz="2800" b="1" dirty="0" smtClean="0">
                <a:hlinkClick r:id="rId9" tooltip="Membrane (M-Theory)"/>
              </a:rPr>
              <a:t>membranes</a:t>
            </a:r>
            <a:endParaRPr lang="ar-EG" sz="2800" b="1" dirty="0"/>
          </a:p>
        </p:txBody>
      </p:sp>
      <p:pic>
        <p:nvPicPr>
          <p:cNvPr id="2" name="Picture 3"/>
          <p:cNvPicPr>
            <a:picLocks noChangeAspect="1" noChangeArrowheads="1"/>
          </p:cNvPicPr>
          <p:nvPr/>
        </p:nvPicPr>
        <p:blipFill>
          <a:blip r:embed="rId10"/>
          <a:srcRect/>
          <a:stretch>
            <a:fillRect/>
          </a:stretch>
        </p:blipFill>
        <p:spPr bwMode="auto">
          <a:xfrm>
            <a:off x="285720" y="1170736"/>
            <a:ext cx="1857388" cy="1289465"/>
          </a:xfrm>
          <a:prstGeom prst="rect">
            <a:avLst/>
          </a:prstGeom>
          <a:noFill/>
          <a:ln w="9525">
            <a:noFill/>
            <a:miter lim="800000"/>
            <a:headEnd/>
            <a:tailEnd/>
          </a:ln>
          <a:effectLst/>
        </p:spPr>
      </p:pic>
      <p:pic>
        <p:nvPicPr>
          <p:cNvPr id="7" name="صورة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4"/>
          <a:srcRect/>
          <a:stretch>
            <a:fillRect/>
          </a:stretch>
        </p:blipFill>
        <p:spPr bwMode="auto">
          <a:xfrm>
            <a:off x="1000100" y="1142984"/>
            <a:ext cx="6215081" cy="5402978"/>
          </a:xfrm>
          <a:prstGeom prst="rect">
            <a:avLst/>
          </a:prstGeom>
          <a:noFill/>
          <a:ln w="9525">
            <a:noFill/>
            <a:miter lim="800000"/>
            <a:headEnd/>
            <a:tailEnd/>
          </a:ln>
          <a:effectLst/>
        </p:spPr>
      </p:pic>
      <p:sp>
        <p:nvSpPr>
          <p:cNvPr id="6" name="Rectangle 5"/>
          <p:cNvSpPr/>
          <p:nvPr/>
        </p:nvSpPr>
        <p:spPr>
          <a:xfrm>
            <a:off x="1928794" y="5143512"/>
            <a:ext cx="4643470" cy="646331"/>
          </a:xfrm>
          <a:prstGeom prst="rect">
            <a:avLst/>
          </a:prstGeom>
        </p:spPr>
        <p:txBody>
          <a:bodyPr wrap="square">
            <a:spAutoFit/>
          </a:bodyPr>
          <a:lstStyle/>
          <a:p>
            <a:pPr algn="just" rtl="0"/>
            <a:r>
              <a:rPr lang="en-US" b="1" dirty="0" smtClean="0"/>
              <a:t>The Great Cosmic </a:t>
            </a:r>
            <a:r>
              <a:rPr lang="en-US" b="1" i="1" dirty="0" smtClean="0"/>
              <a:t>Roller-Coaster (Scientific American, vol.27,no.12l11,2011</a:t>
            </a:r>
            <a:endParaRPr lang="en-US" b="1" dirty="0"/>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4"/>
          <a:srcRect/>
          <a:stretch>
            <a:fillRect/>
          </a:stretch>
        </p:blipFill>
        <p:spPr bwMode="auto">
          <a:xfrm>
            <a:off x="214282" y="1122950"/>
            <a:ext cx="7373726" cy="2987090"/>
          </a:xfrm>
          <a:prstGeom prst="rect">
            <a:avLst/>
          </a:prstGeom>
          <a:noFill/>
          <a:ln w="9525">
            <a:noFill/>
            <a:miter lim="800000"/>
            <a:headEnd/>
            <a:tailEnd/>
          </a:ln>
          <a:effectLst/>
        </p:spPr>
      </p:pic>
      <p:pic>
        <p:nvPicPr>
          <p:cNvPr id="67587" name="Picture 3"/>
          <p:cNvPicPr>
            <a:picLocks noChangeAspect="1" noChangeArrowheads="1"/>
          </p:cNvPicPr>
          <p:nvPr/>
        </p:nvPicPr>
        <p:blipFill>
          <a:blip r:embed="rId5"/>
          <a:srcRect/>
          <a:stretch>
            <a:fillRect/>
          </a:stretch>
        </p:blipFill>
        <p:spPr bwMode="auto">
          <a:xfrm>
            <a:off x="428596" y="4286256"/>
            <a:ext cx="7126975" cy="2400277"/>
          </a:xfrm>
          <a:prstGeom prst="rect">
            <a:avLst/>
          </a:prstGeom>
          <a:noFill/>
          <a:ln w="9525">
            <a:noFill/>
            <a:miter lim="800000"/>
            <a:headEnd/>
            <a:tailEnd/>
          </a:ln>
          <a:effectLst/>
        </p:spPr>
      </p:pic>
      <p:sp>
        <p:nvSpPr>
          <p:cNvPr id="4" name="Rectangle 3"/>
          <p:cNvSpPr/>
          <p:nvPr/>
        </p:nvSpPr>
        <p:spPr>
          <a:xfrm>
            <a:off x="1928794" y="5143512"/>
            <a:ext cx="4643470" cy="646331"/>
          </a:xfrm>
          <a:prstGeom prst="rect">
            <a:avLst/>
          </a:prstGeom>
        </p:spPr>
        <p:txBody>
          <a:bodyPr wrap="square">
            <a:spAutoFit/>
          </a:bodyPr>
          <a:lstStyle/>
          <a:p>
            <a:pPr algn="just" rtl="0"/>
            <a:r>
              <a:rPr lang="en-US" b="1" dirty="0" smtClean="0"/>
              <a:t>The Great </a:t>
            </a:r>
            <a:r>
              <a:rPr lang="en-US" b="1" dirty="0" err="1" smtClean="0"/>
              <a:t>Cos</a:t>
            </a:r>
            <a:r>
              <a:rPr lang="en-US" b="1" i="1" dirty="0" err="1" smtClean="0"/>
              <a:t>de</a:t>
            </a:r>
            <a:r>
              <a:rPr lang="en-US" b="1" i="1" dirty="0" smtClean="0"/>
              <a:t>(Scientific </a:t>
            </a:r>
            <a:r>
              <a:rPr lang="en-US" b="1" dirty="0" err="1" smtClean="0"/>
              <a:t>mic</a:t>
            </a:r>
            <a:r>
              <a:rPr lang="en-US" b="1" dirty="0" smtClean="0"/>
              <a:t> </a:t>
            </a:r>
            <a:r>
              <a:rPr lang="en-US" b="1" i="1" dirty="0" smtClean="0"/>
              <a:t>Roller-Coaster </a:t>
            </a:r>
            <a:r>
              <a:rPr lang="en-US" b="1" i="1" dirty="0" err="1" smtClean="0"/>
              <a:t>RiAmerican</a:t>
            </a:r>
            <a:r>
              <a:rPr lang="en-US" b="1" i="1" dirty="0" smtClean="0"/>
              <a:t>, vol.27,no.12l11,2011</a:t>
            </a:r>
            <a:endParaRPr lang="en-US" b="1" dirty="0"/>
          </a:p>
        </p:txBody>
      </p:sp>
      <p:pic>
        <p:nvPicPr>
          <p:cNvPr id="5" name="صورة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7170" name="Picture 2"/>
          <p:cNvPicPr>
            <a:picLocks noChangeAspect="1" noChangeArrowheads="1"/>
          </p:cNvPicPr>
          <p:nvPr/>
        </p:nvPicPr>
        <p:blipFill>
          <a:blip r:embed="rId4"/>
          <a:srcRect/>
          <a:stretch>
            <a:fillRect/>
          </a:stretch>
        </p:blipFill>
        <p:spPr bwMode="auto">
          <a:xfrm>
            <a:off x="1071538" y="1232631"/>
            <a:ext cx="6802238" cy="4268071"/>
          </a:xfrm>
          <a:prstGeom prst="rect">
            <a:avLst/>
          </a:prstGeom>
          <a:noFill/>
          <a:ln w="9525">
            <a:noFill/>
            <a:miter lim="800000"/>
            <a:headEnd/>
            <a:tailEnd/>
          </a:ln>
          <a:effectLst/>
        </p:spPr>
      </p:pic>
      <p:sp>
        <p:nvSpPr>
          <p:cNvPr id="6" name="Rectangle 5"/>
          <p:cNvSpPr/>
          <p:nvPr/>
        </p:nvSpPr>
        <p:spPr>
          <a:xfrm>
            <a:off x="1928794" y="5783065"/>
            <a:ext cx="4643470" cy="646331"/>
          </a:xfrm>
          <a:prstGeom prst="rect">
            <a:avLst/>
          </a:prstGeom>
        </p:spPr>
        <p:txBody>
          <a:bodyPr wrap="square">
            <a:spAutoFit/>
          </a:bodyPr>
          <a:lstStyle/>
          <a:p>
            <a:pPr algn="just" rtl="0"/>
            <a:r>
              <a:rPr lang="en-US" b="1" dirty="0" smtClean="0"/>
              <a:t>The Great </a:t>
            </a:r>
            <a:r>
              <a:rPr lang="en-US" b="1" dirty="0" err="1" smtClean="0"/>
              <a:t>Cos</a:t>
            </a:r>
            <a:r>
              <a:rPr lang="en-US" b="1" i="1" dirty="0" err="1" smtClean="0"/>
              <a:t>de</a:t>
            </a:r>
            <a:r>
              <a:rPr lang="en-US" b="1" i="1" dirty="0" smtClean="0"/>
              <a:t>(Scientific </a:t>
            </a:r>
            <a:r>
              <a:rPr lang="en-US" b="1" dirty="0" err="1" smtClean="0"/>
              <a:t>mic</a:t>
            </a:r>
            <a:r>
              <a:rPr lang="en-US" b="1" dirty="0" smtClean="0"/>
              <a:t> </a:t>
            </a:r>
            <a:r>
              <a:rPr lang="en-US" b="1" i="1" dirty="0" smtClean="0"/>
              <a:t>Roller-Coaster </a:t>
            </a:r>
            <a:r>
              <a:rPr lang="en-US" b="1" i="1" dirty="0" err="1" smtClean="0"/>
              <a:t>RiAmerican</a:t>
            </a:r>
            <a:r>
              <a:rPr lang="en-US" b="1" i="1" dirty="0" smtClean="0"/>
              <a:t>, vol.27,no.12l11,2011</a:t>
            </a:r>
            <a:endParaRPr lang="en-US" b="1" dirty="0"/>
          </a:p>
        </p:txBody>
      </p:sp>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7170" name="Picture 2"/>
          <p:cNvPicPr>
            <a:picLocks noChangeAspect="1" noChangeArrowheads="1"/>
          </p:cNvPicPr>
          <p:nvPr/>
        </p:nvPicPr>
        <p:blipFill>
          <a:blip r:embed="rId3"/>
          <a:srcRect/>
          <a:stretch>
            <a:fillRect/>
          </a:stretch>
        </p:blipFill>
        <p:spPr bwMode="auto">
          <a:xfrm>
            <a:off x="1071538" y="1232631"/>
            <a:ext cx="6802238" cy="4268071"/>
          </a:xfrm>
          <a:prstGeom prst="rect">
            <a:avLst/>
          </a:prstGeom>
          <a:noFill/>
          <a:ln w="9525">
            <a:noFill/>
            <a:miter lim="800000"/>
            <a:headEnd/>
            <a:tailEnd/>
          </a:ln>
          <a:effectLst/>
        </p:spPr>
      </p:pic>
      <p:sp>
        <p:nvSpPr>
          <p:cNvPr id="6" name="Rectangle 5"/>
          <p:cNvSpPr/>
          <p:nvPr/>
        </p:nvSpPr>
        <p:spPr>
          <a:xfrm>
            <a:off x="1928794" y="5783065"/>
            <a:ext cx="4643470" cy="646331"/>
          </a:xfrm>
          <a:prstGeom prst="rect">
            <a:avLst/>
          </a:prstGeom>
        </p:spPr>
        <p:txBody>
          <a:bodyPr wrap="square">
            <a:spAutoFit/>
          </a:bodyPr>
          <a:lstStyle/>
          <a:p>
            <a:pPr algn="just" rtl="0"/>
            <a:r>
              <a:rPr lang="en-US" b="1" dirty="0" smtClean="0"/>
              <a:t>The Great </a:t>
            </a:r>
            <a:r>
              <a:rPr lang="en-US" b="1" dirty="0" err="1" smtClean="0"/>
              <a:t>Cos</a:t>
            </a:r>
            <a:r>
              <a:rPr lang="en-US" b="1" i="1" dirty="0" err="1" smtClean="0"/>
              <a:t>de</a:t>
            </a:r>
            <a:r>
              <a:rPr lang="en-US" b="1" i="1" dirty="0" smtClean="0"/>
              <a:t>(Scientific </a:t>
            </a:r>
            <a:r>
              <a:rPr lang="en-US" b="1" dirty="0" err="1" smtClean="0"/>
              <a:t>mic</a:t>
            </a:r>
            <a:r>
              <a:rPr lang="en-US" b="1" dirty="0" smtClean="0"/>
              <a:t> </a:t>
            </a:r>
            <a:r>
              <a:rPr lang="en-US" b="1" i="1" dirty="0" smtClean="0"/>
              <a:t>Roller-Coaster </a:t>
            </a:r>
            <a:r>
              <a:rPr lang="en-US" b="1" i="1" dirty="0" err="1" smtClean="0"/>
              <a:t>RiAmerican</a:t>
            </a:r>
            <a:r>
              <a:rPr lang="en-US" b="1" i="1" dirty="0" smtClean="0"/>
              <a:t>, vol.27,no.12l11,2011</a:t>
            </a:r>
            <a:endParaRPr lang="en-US"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6" name="Rectangle 5"/>
          <p:cNvSpPr/>
          <p:nvPr/>
        </p:nvSpPr>
        <p:spPr>
          <a:xfrm>
            <a:off x="0" y="1071546"/>
            <a:ext cx="8001024" cy="5693866"/>
          </a:xfrm>
          <a:prstGeom prst="rect">
            <a:avLst/>
          </a:prstGeom>
        </p:spPr>
        <p:txBody>
          <a:bodyPr wrap="square">
            <a:spAutoFit/>
          </a:bodyPr>
          <a:lstStyle/>
          <a:p>
            <a:pPr algn="ctr"/>
            <a:r>
              <a:rPr lang="en-US" sz="3200" b="1" dirty="0" smtClean="0">
                <a:solidFill>
                  <a:srgbClr val="FF0000"/>
                </a:solidFill>
              </a:rPr>
              <a:t>KEY CONCEPTS</a:t>
            </a:r>
          </a:p>
          <a:p>
            <a:pPr algn="just" rtl="0"/>
            <a:r>
              <a:rPr lang="en-US" sz="2400" dirty="0" smtClean="0"/>
              <a:t>■   </a:t>
            </a:r>
            <a:r>
              <a:rPr lang="en-US" sz="2400" b="1" dirty="0" smtClean="0"/>
              <a:t> </a:t>
            </a:r>
            <a:r>
              <a:rPr lang="en-US" sz="2800" b="1" dirty="0" smtClean="0"/>
              <a:t>String theory is the leading  candidate for a fundamental theory of nature, but it lacks  decisive experimental tests Cosmic </a:t>
            </a:r>
            <a:r>
              <a:rPr lang="en-US" sz="2800" b="1" dirty="0" err="1" smtClean="0"/>
              <a:t>inﬂation</a:t>
            </a:r>
            <a:r>
              <a:rPr lang="en-US" sz="2800" b="1" dirty="0" smtClean="0"/>
              <a:t> is the leading  description of the universe’s </a:t>
            </a:r>
            <a:r>
              <a:rPr lang="en-US" sz="2800" b="1" dirty="0" err="1" smtClean="0"/>
              <a:t>ﬁrst</a:t>
            </a:r>
            <a:r>
              <a:rPr lang="en-US" sz="2800" b="1" dirty="0" smtClean="0"/>
              <a:t> instants, but it lacks an </a:t>
            </a:r>
            <a:r>
              <a:rPr lang="en-US" sz="2800" b="1" dirty="0" err="1" smtClean="0"/>
              <a:t>explana</a:t>
            </a:r>
            <a:r>
              <a:rPr lang="en-US" sz="2800" b="1" dirty="0" smtClean="0"/>
              <a:t> </a:t>
            </a:r>
            <a:r>
              <a:rPr lang="en-US" sz="2800" b="1" dirty="0" err="1" smtClean="0"/>
              <a:t>tion</a:t>
            </a:r>
            <a:r>
              <a:rPr lang="en-US" sz="2800" b="1" dirty="0" smtClean="0"/>
              <a:t> in terms of fundamental  physics. Might string theory and </a:t>
            </a:r>
            <a:r>
              <a:rPr lang="en-US" sz="2800" b="1" dirty="0" err="1" smtClean="0"/>
              <a:t>inﬂation</a:t>
            </a:r>
            <a:r>
              <a:rPr lang="en-US" sz="2800" b="1" dirty="0" smtClean="0"/>
              <a:t> be the solution to each other’s problems?</a:t>
            </a:r>
          </a:p>
          <a:p>
            <a:pPr algn="just" rtl="0"/>
            <a:r>
              <a:rPr lang="en-US" sz="2800" b="1" dirty="0" smtClean="0"/>
              <a:t>■    As parallel universes postulated  by string theory bump into one another or higher dimensions of</a:t>
            </a:r>
          </a:p>
          <a:p>
            <a:pPr algn="just" rtl="0"/>
            <a:r>
              <a:rPr lang="en-US" sz="2800" b="1" dirty="0" smtClean="0"/>
              <a:t>space get reshaped, the space  within our universe may be driven  to expand at an accelerated rat</a:t>
            </a:r>
          </a:p>
          <a:p>
            <a:pPr algn="ctr"/>
            <a:r>
              <a:rPr lang="en-US" sz="2400" b="1" dirty="0" smtClean="0"/>
              <a:t>The Editors</a:t>
            </a:r>
            <a:endParaRPr lang="ar-EG" sz="2400" b="1" dirty="0"/>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4"/>
          <a:srcRect/>
          <a:stretch>
            <a:fillRect/>
          </a:stretch>
        </p:blipFill>
        <p:spPr bwMode="auto">
          <a:xfrm>
            <a:off x="292817" y="1500175"/>
            <a:ext cx="7208141" cy="3677874"/>
          </a:xfrm>
          <a:prstGeom prst="rect">
            <a:avLst/>
          </a:prstGeom>
          <a:noFill/>
          <a:ln w="9525">
            <a:noFill/>
            <a:miter lim="800000"/>
            <a:headEnd/>
            <a:tailEnd/>
          </a:ln>
          <a:effectLst/>
        </p:spPr>
      </p:pic>
      <p:sp>
        <p:nvSpPr>
          <p:cNvPr id="3" name="Rectangle 2"/>
          <p:cNvSpPr/>
          <p:nvPr/>
        </p:nvSpPr>
        <p:spPr>
          <a:xfrm>
            <a:off x="1928794" y="5783065"/>
            <a:ext cx="4643470" cy="646331"/>
          </a:xfrm>
          <a:prstGeom prst="rect">
            <a:avLst/>
          </a:prstGeom>
        </p:spPr>
        <p:txBody>
          <a:bodyPr wrap="square">
            <a:spAutoFit/>
          </a:bodyPr>
          <a:lstStyle/>
          <a:p>
            <a:pPr algn="just" rtl="0"/>
            <a:r>
              <a:rPr lang="en-US" b="1" dirty="0" smtClean="0"/>
              <a:t>The Great </a:t>
            </a:r>
            <a:r>
              <a:rPr lang="en-US" b="1" dirty="0" err="1" smtClean="0"/>
              <a:t>Cos</a:t>
            </a:r>
            <a:r>
              <a:rPr lang="en-US" b="1" i="1" dirty="0" err="1" smtClean="0"/>
              <a:t>de</a:t>
            </a:r>
            <a:r>
              <a:rPr lang="en-US" b="1" i="1" dirty="0" smtClean="0"/>
              <a:t>(Scientific </a:t>
            </a:r>
            <a:r>
              <a:rPr lang="en-US" b="1" dirty="0" err="1" smtClean="0"/>
              <a:t>mic</a:t>
            </a:r>
            <a:r>
              <a:rPr lang="en-US" b="1" dirty="0" smtClean="0"/>
              <a:t> </a:t>
            </a:r>
            <a:r>
              <a:rPr lang="en-US" b="1" i="1" dirty="0" smtClean="0"/>
              <a:t>Roller-Coaster </a:t>
            </a:r>
            <a:r>
              <a:rPr lang="en-US" b="1" i="1" dirty="0" err="1" smtClean="0"/>
              <a:t>RiAmerican</a:t>
            </a:r>
            <a:r>
              <a:rPr lang="en-US" b="1" i="1" dirty="0" smtClean="0"/>
              <a:t>, vol.27,no.12l11,2011</a:t>
            </a:r>
            <a:endParaRPr lang="en-US" b="1" dirty="0"/>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srcRect/>
          <a:stretch>
            <a:fillRect/>
          </a:stretch>
        </p:blipFill>
        <p:spPr bwMode="auto">
          <a:xfrm>
            <a:off x="3143240" y="1152548"/>
            <a:ext cx="3000396" cy="55626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5"/>
          <a:srcRect/>
          <a:stretch>
            <a:fillRect/>
          </a:stretch>
        </p:blipFill>
        <p:spPr bwMode="auto">
          <a:xfrm>
            <a:off x="1428728" y="2305049"/>
            <a:ext cx="1152525" cy="981075"/>
          </a:xfrm>
          <a:prstGeom prst="rect">
            <a:avLst/>
          </a:prstGeom>
          <a:noFill/>
          <a:ln w="9525">
            <a:noFill/>
            <a:miter lim="800000"/>
            <a:headEnd/>
            <a:tailEnd/>
          </a:ln>
          <a:effectLst/>
        </p:spPr>
      </p:pic>
      <p:pic>
        <p:nvPicPr>
          <p:cNvPr id="4" name="صورة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0" y="1071546"/>
            <a:ext cx="8001024" cy="5679297"/>
          </a:xfrm>
          <a:prstGeom prst="rect">
            <a:avLst/>
          </a:prstGeom>
          <a:noFill/>
          <a:ln w="9525">
            <a:noFill/>
            <a:miter lim="800000"/>
            <a:headEnd/>
            <a:tailEnd/>
          </a:ln>
        </p:spPr>
      </p:pic>
      <p:pic>
        <p:nvPicPr>
          <p:cNvPr id="4" name="Picture 4" descr="God`"/>
          <p:cNvPicPr>
            <a:picLocks noChangeAspect="1" noChangeArrowheads="1"/>
          </p:cNvPicPr>
          <p:nvPr/>
        </p:nvPicPr>
        <p:blipFill>
          <a:blip r:embed="rId4">
            <a:lum bright="-18000" contrast="18000"/>
          </a:blip>
          <a:srcRect/>
          <a:stretch>
            <a:fillRect/>
          </a:stretch>
        </p:blipFill>
        <p:spPr bwMode="auto">
          <a:xfrm>
            <a:off x="3857620" y="1142984"/>
            <a:ext cx="4214810" cy="3161108"/>
          </a:xfrm>
          <a:prstGeom prst="rect">
            <a:avLst/>
          </a:prstGeom>
          <a:noFill/>
          <a:ln w="9525">
            <a:noFill/>
            <a:miter lim="800000"/>
            <a:headEnd/>
            <a:tailEnd/>
          </a:ln>
        </p:spPr>
      </p:pic>
      <p:pic>
        <p:nvPicPr>
          <p:cNvPr id="5" name="Picture 3" descr="n7l"/>
          <p:cNvPicPr>
            <a:picLocks noChangeAspect="1" noChangeArrowheads="1"/>
          </p:cNvPicPr>
          <p:nvPr/>
        </p:nvPicPr>
        <p:blipFill>
          <a:blip r:embed="rId5"/>
          <a:srcRect l="1488" r="661" b="1668"/>
          <a:stretch>
            <a:fillRect/>
          </a:stretch>
        </p:blipFill>
        <p:spPr bwMode="auto">
          <a:xfrm>
            <a:off x="-32" y="4346246"/>
            <a:ext cx="4714876" cy="2474266"/>
          </a:xfrm>
          <a:prstGeom prst="rect">
            <a:avLst/>
          </a:prstGeom>
          <a:solidFill>
            <a:srgbClr val="000000"/>
          </a:solidFill>
          <a:ln w="50800">
            <a:pattFill prst="wdUpDiag">
              <a:fgClr>
                <a:srgbClr val="FF0000"/>
              </a:fgClr>
              <a:bgClr>
                <a:srgbClr val="FFFF00"/>
              </a:bgClr>
            </a:pattFill>
            <a:miter lim="800000"/>
            <a:headEnd/>
            <a:tailEnd/>
          </a:ln>
        </p:spPr>
      </p:pic>
      <p:pic>
        <p:nvPicPr>
          <p:cNvPr id="212994" name="Picture 2"/>
          <p:cNvPicPr>
            <a:picLocks noChangeAspect="1" noChangeArrowheads="1"/>
          </p:cNvPicPr>
          <p:nvPr/>
        </p:nvPicPr>
        <p:blipFill>
          <a:blip r:embed="rId6"/>
          <a:srcRect/>
          <a:stretch>
            <a:fillRect/>
          </a:stretch>
        </p:blipFill>
        <p:spPr bwMode="auto">
          <a:xfrm>
            <a:off x="785786" y="1428736"/>
            <a:ext cx="2162175" cy="2114550"/>
          </a:xfrm>
          <a:prstGeom prst="rect">
            <a:avLst/>
          </a:prstGeom>
          <a:noFill/>
          <a:ln w="9525">
            <a:noFill/>
            <a:miter lim="800000"/>
            <a:headEnd/>
            <a:tailEnd/>
          </a:ln>
          <a:effectLst/>
        </p:spPr>
      </p:pic>
      <p:pic>
        <p:nvPicPr>
          <p:cNvPr id="212995" name="Picture 3"/>
          <p:cNvPicPr>
            <a:picLocks noChangeAspect="1" noChangeArrowheads="1"/>
          </p:cNvPicPr>
          <p:nvPr/>
        </p:nvPicPr>
        <p:blipFill>
          <a:blip r:embed="rId7"/>
          <a:srcRect/>
          <a:stretch>
            <a:fillRect/>
          </a:stretch>
        </p:blipFill>
        <p:spPr bwMode="auto">
          <a:xfrm>
            <a:off x="4786314" y="4286256"/>
            <a:ext cx="3214710" cy="2571744"/>
          </a:xfrm>
          <a:prstGeom prst="rect">
            <a:avLst/>
          </a:prstGeom>
          <a:noFill/>
          <a:ln w="9525">
            <a:noFill/>
            <a:miter lim="800000"/>
            <a:headEnd/>
            <a:tailEnd/>
          </a:ln>
          <a:effectLst/>
        </p:spPr>
      </p:pic>
      <p:pic>
        <p:nvPicPr>
          <p:cNvPr id="7" name="صورة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7" name="Picture 3"/>
          <p:cNvPicPr>
            <a:picLocks noChangeAspect="1" noChangeArrowheads="1"/>
          </p:cNvPicPr>
          <p:nvPr/>
        </p:nvPicPr>
        <p:blipFill>
          <a:blip r:embed="rId4" cstate="print"/>
          <a:srcRect/>
          <a:stretch>
            <a:fillRect/>
          </a:stretch>
        </p:blipFill>
        <p:spPr bwMode="auto">
          <a:xfrm>
            <a:off x="0" y="1285860"/>
            <a:ext cx="8072461" cy="5198585"/>
          </a:xfrm>
          <a:prstGeom prst="rect">
            <a:avLst/>
          </a:prstGeom>
          <a:noFill/>
          <a:ln w="9525">
            <a:noFill/>
            <a:miter lim="800000"/>
            <a:headEnd/>
            <a:tailEnd/>
          </a:ln>
          <a:effectLst/>
        </p:spPr>
      </p:pic>
      <p:sp>
        <p:nvSpPr>
          <p:cNvPr id="16" name="Rectangle 15"/>
          <p:cNvSpPr/>
          <p:nvPr/>
        </p:nvSpPr>
        <p:spPr>
          <a:xfrm>
            <a:off x="0" y="1214422"/>
            <a:ext cx="8000992" cy="5693866"/>
          </a:xfrm>
          <a:prstGeom prst="rect">
            <a:avLst/>
          </a:prstGeom>
        </p:spPr>
        <p:txBody>
          <a:bodyPr wrap="square">
            <a:spAutoFit/>
          </a:bodyPr>
          <a:lstStyle/>
          <a:p>
            <a:pPr algn="just" rtl="0"/>
            <a:r>
              <a:rPr lang="en-US" sz="3200" b="1" dirty="0" smtClean="0">
                <a:solidFill>
                  <a:srgbClr val="000000"/>
                </a:solidFill>
              </a:rPr>
              <a:t>The Great Cosmic </a:t>
            </a:r>
            <a:r>
              <a:rPr lang="en-US" sz="3200" b="1" i="1" dirty="0" smtClean="0">
                <a:solidFill>
                  <a:srgbClr val="000000"/>
                </a:solidFill>
              </a:rPr>
              <a:t>Roller-Coaster (Scientific American, vol.27,no.12l11,2011.</a:t>
            </a:r>
          </a:p>
          <a:p>
            <a:pPr algn="just" rtl="0"/>
            <a:endParaRPr lang="en-US" sz="3200" b="1" i="1" dirty="0" smtClean="0">
              <a:solidFill>
                <a:srgbClr val="000000"/>
              </a:solidFill>
            </a:endParaRPr>
          </a:p>
          <a:p>
            <a:pPr algn="just" rtl="0"/>
            <a:endParaRPr lang="en-US" sz="3200" b="1" i="1" dirty="0" smtClean="0">
              <a:solidFill>
                <a:srgbClr val="000000"/>
              </a:solidFill>
            </a:endParaRPr>
          </a:p>
          <a:p>
            <a:pPr algn="just" rtl="0"/>
            <a:endParaRPr lang="en-US" sz="3200" b="1" i="1" dirty="0" smtClean="0">
              <a:solidFill>
                <a:srgbClr val="000000"/>
              </a:solidFill>
            </a:endParaRPr>
          </a:p>
          <a:p>
            <a:pPr algn="just" rtl="0"/>
            <a:endParaRPr lang="en-US" sz="3200" b="1" i="1" dirty="0" smtClean="0">
              <a:solidFill>
                <a:srgbClr val="000000"/>
              </a:solidFill>
            </a:endParaRPr>
          </a:p>
          <a:p>
            <a:pPr algn="just" rtl="0"/>
            <a:endParaRPr lang="en-US" sz="3200" b="1" i="1" dirty="0" smtClean="0">
              <a:solidFill>
                <a:srgbClr val="000000"/>
              </a:solidFill>
            </a:endParaRPr>
          </a:p>
          <a:p>
            <a:pPr algn="just" rtl="0"/>
            <a:endParaRPr lang="en-US" sz="3200" b="1" i="1" dirty="0" smtClean="0">
              <a:solidFill>
                <a:srgbClr val="000000"/>
              </a:solidFill>
            </a:endParaRPr>
          </a:p>
          <a:p>
            <a:pPr algn="just"/>
            <a:r>
              <a:rPr lang="ar-EG" sz="3600" b="1" dirty="0" smtClean="0">
                <a:solidFill>
                  <a:srgbClr val="000066"/>
                </a:solidFill>
              </a:rPr>
              <a:t>الرحلة الكونية الأفعوانية العظيمة: هل يمكن للانتفاخ الكونى أن يكون علامة على أن كوننا مطمور فى عالم أكثر رحابة منه.</a:t>
            </a:r>
            <a:r>
              <a:rPr lang="en-US" sz="3600" b="1" dirty="0" smtClean="0">
                <a:solidFill>
                  <a:srgbClr val="000066"/>
                </a:solidFill>
              </a:rPr>
              <a:t> </a:t>
            </a:r>
            <a:endParaRPr lang="en-US" sz="3600" b="1" dirty="0">
              <a:solidFill>
                <a:srgbClr val="000066"/>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6" name="Picture 5" descr="CoverA"/>
          <p:cNvPicPr>
            <a:picLocks noChangeAspect="1" noChangeArrowheads="1"/>
          </p:cNvPicPr>
          <p:nvPr/>
        </p:nvPicPr>
        <p:blipFill>
          <a:blip r:embed="rId4"/>
          <a:srcRect/>
          <a:stretch>
            <a:fillRect/>
          </a:stretch>
        </p:blipFill>
        <p:spPr bwMode="auto">
          <a:xfrm>
            <a:off x="0" y="1142984"/>
            <a:ext cx="8072462" cy="5715016"/>
          </a:xfrm>
          <a:prstGeom prst="rect">
            <a:avLst/>
          </a:prstGeom>
          <a:noFill/>
          <a:ln w="9525">
            <a:noFill/>
            <a:miter lim="800000"/>
            <a:headEnd/>
            <a:tailEnd/>
          </a:ln>
        </p:spPr>
      </p:pic>
      <p:sp>
        <p:nvSpPr>
          <p:cNvPr id="7" name="Rectangle 6"/>
          <p:cNvSpPr/>
          <p:nvPr/>
        </p:nvSpPr>
        <p:spPr>
          <a:xfrm>
            <a:off x="0" y="5214950"/>
            <a:ext cx="8072430"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ar-EG" sz="4000" b="1" dirty="0" smtClean="0">
                <a:solidFill>
                  <a:schemeClr val="tx1"/>
                </a:solidFill>
              </a:rPr>
              <a:t>الحقيقة القرآنية :الحبك</a:t>
            </a:r>
          </a:p>
          <a:p>
            <a:pPr algn="ctr"/>
            <a:r>
              <a:rPr lang="ar-EG" sz="2800" b="1" dirty="0" smtClean="0">
                <a:solidFill>
                  <a:srgbClr val="000066"/>
                </a:solidFill>
              </a:rPr>
              <a:t>نحو الحقيقة فى الفيزياء: موجات خلفية الكون </a:t>
            </a:r>
            <a:r>
              <a:rPr lang="en-US" sz="2800" b="1" dirty="0" smtClean="0">
                <a:solidFill>
                  <a:srgbClr val="000066"/>
                </a:solidFill>
              </a:rPr>
              <a:t>(CMB)</a:t>
            </a:r>
            <a:r>
              <a:rPr lang="ar-EG" sz="2800" b="1" dirty="0" smtClean="0">
                <a:solidFill>
                  <a:srgbClr val="000066"/>
                </a:solidFill>
              </a:rPr>
              <a:t>والانتفاخ الكونى </a:t>
            </a:r>
            <a:r>
              <a:rPr lang="en-US" sz="2800" b="1" dirty="0" smtClean="0">
                <a:solidFill>
                  <a:srgbClr val="000066"/>
                </a:solidFill>
              </a:rPr>
              <a:t>(Cosmic inflation</a:t>
            </a:r>
            <a:endParaRPr lang="ar-EG" sz="2800" b="1" dirty="0">
              <a:solidFill>
                <a:srgbClr val="000066"/>
              </a:solidFill>
            </a:endParaRPr>
          </a:p>
        </p:txBody>
      </p:sp>
      <p:sp>
        <p:nvSpPr>
          <p:cNvPr id="8" name="Rectangle 7"/>
          <p:cNvSpPr/>
          <p:nvPr/>
        </p:nvSpPr>
        <p:spPr>
          <a:xfrm>
            <a:off x="428596" y="1928802"/>
            <a:ext cx="7500990" cy="1421928"/>
          </a:xfrm>
          <a:prstGeom prst="rect">
            <a:avLst/>
          </a:prstGeom>
        </p:spPr>
        <p:txBody>
          <a:bodyPr wrap="square">
            <a:spAutoFit/>
          </a:bodyPr>
          <a:lstStyle/>
          <a:p>
            <a:pPr algn="ctr">
              <a:lnSpc>
                <a:spcPct val="90000"/>
              </a:lnSpc>
              <a:tabLst>
                <a:tab pos="447675" algn="l"/>
                <a:tab pos="714375" algn="l"/>
              </a:tabLst>
            </a:pPr>
            <a:r>
              <a:rPr lang="ar-SA" sz="4800" b="1" dirty="0" smtClean="0">
                <a:solidFill>
                  <a:schemeClr val="accent6">
                    <a:lumMod val="20000"/>
                    <a:lumOff val="80000"/>
                  </a:schemeClr>
                </a:solidFill>
              </a:rPr>
              <a:t>وَالسَّمَاء ذَاتِ الْحُبُكِ }الذاريات7</a:t>
            </a:r>
          </a:p>
          <a:p>
            <a:pPr algn="just">
              <a:lnSpc>
                <a:spcPct val="90000"/>
              </a:lnSpc>
              <a:tabLst>
                <a:tab pos="447675" algn="l"/>
                <a:tab pos="714375" algn="l"/>
              </a:tabLst>
            </a:pPr>
            <a:endParaRPr lang="en-US" sz="2400" dirty="0" smtClean="0">
              <a:cs typeface="Tahoma" pitchFamily="34" charset="0"/>
            </a:endParaRPr>
          </a:p>
          <a:p>
            <a:pPr algn="just" defTabSz="876300" rtl="0">
              <a:lnSpc>
                <a:spcPct val="90000"/>
              </a:lnSpc>
              <a:tabLst>
                <a:tab pos="1790700" algn="l"/>
              </a:tabLst>
            </a:pPr>
            <a:r>
              <a:rPr lang="en-US" sz="2400" b="1" dirty="0" smtClean="0">
                <a:solidFill>
                  <a:srgbClr val="FF0000"/>
                </a:solidFill>
                <a:latin typeface="Times New Roman" pitchFamily="18" charset="0"/>
                <a:cs typeface="Times New Roman" pitchFamily="18" charset="0"/>
              </a:rPr>
              <a:t>((By the sky with (its) numerous paths (subtle ripples))</a:t>
            </a:r>
          </a:p>
        </p:txBody>
      </p:sp>
      <p:pic>
        <p:nvPicPr>
          <p:cNvPr id="10" name="Picture 7" descr="263704"/>
          <p:cNvPicPr>
            <a:picLocks noChangeAspect="1" noChangeArrowheads="1"/>
          </p:cNvPicPr>
          <p:nvPr/>
        </p:nvPicPr>
        <p:blipFill>
          <a:blip r:embed="rId5"/>
          <a:srcRect/>
          <a:stretch>
            <a:fillRect/>
          </a:stretch>
        </p:blipFill>
        <p:spPr bwMode="auto">
          <a:xfrm>
            <a:off x="8138020" y="3376461"/>
            <a:ext cx="920615" cy="628604"/>
          </a:xfrm>
          <a:prstGeom prst="rect">
            <a:avLst/>
          </a:prstGeom>
          <a:noFill/>
          <a:ln w="63500">
            <a:pattFill prst="wdUpDiag">
              <a:fgClr>
                <a:srgbClr val="FF1515"/>
              </a:fgClr>
              <a:bgClr>
                <a:srgbClr val="FFFF00"/>
              </a:bgClr>
            </a:pattFill>
            <a:miter lim="800000"/>
            <a:headEnd/>
            <a:tailEnd/>
          </a:ln>
        </p:spPr>
      </p:pic>
      <p:pic>
        <p:nvPicPr>
          <p:cNvPr id="9" name="صورة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10"/>
                                        </p:tgtEl>
                                        <p:attrNameLst>
                                          <p:attrName>ppt_w</p:attrName>
                                        </p:attrNameLst>
                                      </p:cBhvr>
                                      <p:tavLst>
                                        <p:tav tm="0">
                                          <p:val>
                                            <p:strVal val="ppt_w"/>
                                          </p:val>
                                        </p:tav>
                                        <p:tav tm="100000">
                                          <p:val>
                                            <p:fltVal val="0"/>
                                          </p:val>
                                        </p:tav>
                                      </p:tavLst>
                                    </p:anim>
                                    <p:anim calcmode="lin" valueType="num">
                                      <p:cBhvr>
                                        <p:cTn id="13" dur="1000"/>
                                        <p:tgtEl>
                                          <p:spTgt spid="10"/>
                                        </p:tgtEl>
                                        <p:attrNameLst>
                                          <p:attrName>ppt_h</p:attrName>
                                        </p:attrNameLst>
                                      </p:cBhvr>
                                      <p:tavLst>
                                        <p:tav tm="0">
                                          <p:val>
                                            <p:strVal val="ppt_h"/>
                                          </p:val>
                                        </p:tav>
                                        <p:tav tm="100000">
                                          <p:val>
                                            <p:fltVal val="0"/>
                                          </p:val>
                                        </p:tav>
                                      </p:tavLst>
                                    </p:anim>
                                    <p:animEffect transition="out" filter="fade">
                                      <p:cBhvr>
                                        <p:cTn id="14" dur="1000"/>
                                        <p:tgtEl>
                                          <p:spTgt spid="10"/>
                                        </p:tgtEl>
                                      </p:cBhvr>
                                    </p:animEffect>
                                    <p:set>
                                      <p:cBhvr>
                                        <p:cTn id="15" dur="1" fill="hold">
                                          <p:stCondLst>
                                            <p:cond delay="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 name="Picture 3" descr="COBEDiagram"/>
          <p:cNvPicPr>
            <a:picLocks noChangeAspect="1" noChangeArrowheads="1"/>
          </p:cNvPicPr>
          <p:nvPr/>
        </p:nvPicPr>
        <p:blipFill>
          <a:blip r:embed="rId4"/>
          <a:srcRect/>
          <a:stretch>
            <a:fillRect/>
          </a:stretch>
        </p:blipFill>
        <p:spPr bwMode="auto">
          <a:xfrm>
            <a:off x="785786" y="1000108"/>
            <a:ext cx="6858000" cy="5570538"/>
          </a:xfrm>
          <a:prstGeom prst="rect">
            <a:avLst/>
          </a:prstGeom>
          <a:noFill/>
        </p:spPr>
      </p:pic>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3" name="Picture 4" descr="ilc_pass2_moll_4096BK"/>
          <p:cNvPicPr>
            <a:picLocks noChangeAspect="1" noChangeArrowheads="1"/>
          </p:cNvPicPr>
          <p:nvPr/>
        </p:nvPicPr>
        <p:blipFill>
          <a:blip r:embed="rId4"/>
          <a:srcRect/>
          <a:stretch>
            <a:fillRect/>
          </a:stretch>
        </p:blipFill>
        <p:spPr bwMode="auto">
          <a:xfrm>
            <a:off x="0" y="1214422"/>
            <a:ext cx="8001024" cy="3789959"/>
          </a:xfrm>
          <a:prstGeom prst="rect">
            <a:avLst/>
          </a:prstGeom>
          <a:noFill/>
          <a:ln w="9525">
            <a:noFill/>
            <a:miter lim="800000"/>
            <a:headEnd/>
            <a:tailEnd/>
          </a:ln>
        </p:spPr>
      </p:pic>
      <p:sp>
        <p:nvSpPr>
          <p:cNvPr id="14" name="Rectangle 3"/>
          <p:cNvSpPr txBox="1">
            <a:spLocks noChangeArrowheads="1"/>
          </p:cNvSpPr>
          <p:nvPr/>
        </p:nvSpPr>
        <p:spPr>
          <a:xfrm>
            <a:off x="0" y="1500174"/>
            <a:ext cx="8072462" cy="5110176"/>
          </a:xfrm>
          <a:prstGeom prst="rect">
            <a:avLst/>
          </a:prstGeom>
        </p:spPr>
        <p:txBody>
          <a:bodyPr vert="horz" lIns="91440" tIns="45720" rIns="91440" bIns="45720" rtlCol="1">
            <a:normAutofit/>
          </a:bodyPr>
          <a:lstStyle/>
          <a:p>
            <a:pPr marL="342900" marR="0" lvl="0" indent="-342900" algn="just" defTabSz="914400" rtl="0" eaLnBrk="1" fontAlgn="auto" latinLnBrk="0" hangingPunct="1">
              <a:lnSpc>
                <a:spcPct val="130000"/>
              </a:lnSpc>
              <a:spcBef>
                <a:spcPct val="20000"/>
              </a:spcBef>
              <a:spcAft>
                <a:spcPts val="0"/>
              </a:spcAft>
              <a:buClrTx/>
              <a:buSzTx/>
              <a:buFont typeface="Wingdings" pitchFamily="2" charset="2"/>
              <a:buNone/>
              <a:tabLst/>
              <a:defRPr/>
            </a:pPr>
            <a:r>
              <a:rPr kumimoji="0" lang="en-US" sz="2200" b="1" i="0" u="none" strike="noStrike" kern="1200" cap="none" spc="0" normalizeH="0" baseline="0" noProof="0" dirty="0" smtClean="0">
                <a:ln>
                  <a:noFill/>
                </a:ln>
                <a:solidFill>
                  <a:srgbClr val="FFC000"/>
                </a:solidFill>
                <a:effectLst/>
                <a:uLnTx/>
                <a:uFillTx/>
                <a:latin typeface="+mn-lt"/>
                <a:ea typeface="+mn-ea"/>
                <a:cs typeface="+mn-cs"/>
              </a:rPr>
              <a:t>           </a:t>
            </a:r>
            <a:r>
              <a:rPr kumimoji="0" lang="en-US" sz="2200" b="1" i="0" u="none" strike="noStrike" kern="1200" cap="none" spc="0" normalizeH="0" baseline="0" noProof="0" dirty="0" smtClean="0">
                <a:ln>
                  <a:noFill/>
                </a:ln>
                <a:solidFill>
                  <a:srgbClr val="FFFF00"/>
                </a:solidFill>
                <a:effectLst/>
                <a:uLnTx/>
                <a:uFillTx/>
                <a:latin typeface="+mn-lt"/>
                <a:ea typeface="+mn-ea"/>
                <a:cs typeface="+mn-cs"/>
              </a:rPr>
              <a:t>* The universe starts out very small and very dense. Some regions are slightly denser than others. This imbalance creates pressure waves (sound2) which propagate through the early universe. Much like a </a:t>
            </a:r>
            <a:r>
              <a:rPr kumimoji="0" lang="en-US" sz="2200" b="1" i="0" u="sng" strike="noStrike" kern="1200" cap="none" spc="0" normalizeH="0" baseline="0" noProof="0" dirty="0" smtClean="0">
                <a:ln>
                  <a:noFill/>
                </a:ln>
                <a:solidFill>
                  <a:srgbClr val="FFFF00"/>
                </a:solidFill>
                <a:effectLst/>
                <a:uLnTx/>
                <a:uFillTx/>
                <a:latin typeface="+mn-lt"/>
                <a:ea typeface="+mn-ea"/>
                <a:cs typeface="+mn-cs"/>
              </a:rPr>
              <a:t>rock thrown in a pond</a:t>
            </a:r>
            <a:r>
              <a:rPr kumimoji="0" lang="en-US" sz="2200" b="1" i="0" u="none" strike="noStrike" kern="1200" cap="none" spc="0" normalizeH="0" baseline="0" noProof="0" dirty="0" smtClean="0">
                <a:ln>
                  <a:noFill/>
                </a:ln>
                <a:solidFill>
                  <a:srgbClr val="FFFF00"/>
                </a:solidFill>
                <a:effectLst/>
                <a:uLnTx/>
                <a:uFillTx/>
                <a:latin typeface="+mn-lt"/>
                <a:ea typeface="+mn-ea"/>
                <a:cs typeface="+mn-cs"/>
              </a:rPr>
              <a:t> causes ripples to expand.</a:t>
            </a:r>
          </a:p>
          <a:p>
            <a:pPr marL="342900" marR="0" lvl="0" indent="-342900" algn="just" defTabSz="914400" rtl="0" eaLnBrk="1" fontAlgn="auto" latinLnBrk="0" hangingPunct="1">
              <a:lnSpc>
                <a:spcPct val="130000"/>
              </a:lnSpc>
              <a:spcBef>
                <a:spcPct val="20000"/>
              </a:spcBef>
              <a:spcAft>
                <a:spcPts val="0"/>
              </a:spcAft>
              <a:buClrTx/>
              <a:buSzTx/>
              <a:buFont typeface="Wingdings" pitchFamily="2" charset="2"/>
              <a:buNone/>
              <a:tabLst/>
              <a:defRPr/>
            </a:pPr>
            <a:r>
              <a:rPr lang="en-US" sz="2200" b="1" dirty="0" smtClean="0">
                <a:solidFill>
                  <a:srgbClr val="FFFF00"/>
                </a:solidFill>
              </a:rPr>
              <a:t>     * </a:t>
            </a:r>
            <a:r>
              <a:rPr kumimoji="0" lang="en-US" sz="2200" b="1" i="0" u="none" strike="noStrike" kern="1200" cap="none" spc="0" normalizeH="0" baseline="0" noProof="0" dirty="0" smtClean="0">
                <a:ln>
                  <a:noFill/>
                </a:ln>
                <a:solidFill>
                  <a:srgbClr val="FFFF00"/>
                </a:solidFill>
                <a:effectLst/>
                <a:uLnTx/>
                <a:uFillTx/>
                <a:latin typeface="+mn-lt"/>
                <a:ea typeface="+mn-ea"/>
                <a:cs typeface="+mn-cs"/>
              </a:rPr>
              <a:t>Eventually, gravity causes these denser regions to collapse to form stars and galaxies as the universe expands. So, in essence, the sound waves act as “seeds” for galaxies to form. </a:t>
            </a:r>
          </a:p>
        </p:txBody>
      </p:sp>
      <p:sp>
        <p:nvSpPr>
          <p:cNvPr id="15" name="Rectangle 14"/>
          <p:cNvSpPr/>
          <p:nvPr/>
        </p:nvSpPr>
        <p:spPr>
          <a:xfrm>
            <a:off x="0" y="4929198"/>
            <a:ext cx="8072462" cy="1421928"/>
          </a:xfrm>
          <a:prstGeom prst="rect">
            <a:avLst/>
          </a:prstGeom>
        </p:spPr>
        <p:txBody>
          <a:bodyPr wrap="square">
            <a:spAutoFit/>
          </a:bodyPr>
          <a:lstStyle/>
          <a:p>
            <a:pPr algn="just" rtl="0">
              <a:lnSpc>
                <a:spcPct val="90000"/>
              </a:lnSpc>
              <a:defRPr/>
            </a:pPr>
            <a:r>
              <a:rPr lang="en-US" sz="2400" b="1" dirty="0" smtClean="0"/>
              <a:t>Astronomers have recaptured the sounds of the early Universe showing it was born not with a bang but a quiet whisper(</a:t>
            </a:r>
            <a:r>
              <a:rPr lang="ar-EG" sz="2400" b="1" dirty="0" smtClean="0">
                <a:cs typeface="Times New Roman" pitchFamily="18" charset="0"/>
              </a:rPr>
              <a:t>(وشوشة</a:t>
            </a:r>
            <a:r>
              <a:rPr lang="en-US" sz="2400" b="1" dirty="0" smtClean="0"/>
              <a:t> that became a dull roar </a:t>
            </a:r>
            <a:r>
              <a:rPr lang="ar-EG" sz="2400" b="1" dirty="0" smtClean="0">
                <a:cs typeface="Times New Roman" pitchFamily="18" charset="0"/>
              </a:rPr>
              <a:t>.(زمجرة)</a:t>
            </a:r>
            <a:r>
              <a:rPr lang="en-US" sz="2400" b="1" dirty="0" smtClean="0">
                <a:cs typeface="Times New Roman" pitchFamily="18" charset="0"/>
              </a:rPr>
              <a:t>(</a:t>
            </a:r>
            <a:r>
              <a:rPr lang="en-US" sz="2400" b="1" dirty="0" smtClean="0">
                <a:solidFill>
                  <a:srgbClr val="FF0000"/>
                </a:solidFill>
                <a:cs typeface="Times New Roman" pitchFamily="18" charset="0"/>
              </a:rPr>
              <a:t>Rejection of big bang)</a:t>
            </a:r>
          </a:p>
        </p:txBody>
      </p:sp>
      <p:sp>
        <p:nvSpPr>
          <p:cNvPr id="16" name="Rectangle 15"/>
          <p:cNvSpPr/>
          <p:nvPr/>
        </p:nvSpPr>
        <p:spPr>
          <a:xfrm>
            <a:off x="0" y="6211693"/>
            <a:ext cx="8072462" cy="64633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l" rtl="0"/>
            <a:r>
              <a:rPr lang="en-US" b="1" dirty="0" smtClean="0">
                <a:solidFill>
                  <a:schemeClr val="bg1"/>
                </a:solidFill>
              </a:rPr>
              <a:t>Imagine many rocks being thrown in at the same time. The interaction of all the waves would cause a complicated, irregular pattern of ripples. </a:t>
            </a:r>
            <a:endParaRPr lang="ar-EG" dirty="0">
              <a:solidFill>
                <a:schemeClr val="bg1"/>
              </a:solidFill>
            </a:endParaRPr>
          </a:p>
        </p:txBody>
      </p:sp>
      <p:sp>
        <p:nvSpPr>
          <p:cNvPr id="17" name="Rectangle 16"/>
          <p:cNvSpPr/>
          <p:nvPr/>
        </p:nvSpPr>
        <p:spPr>
          <a:xfrm>
            <a:off x="0" y="1142984"/>
            <a:ext cx="8001024" cy="228011"/>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l" rtl="0">
              <a:lnSpc>
                <a:spcPct val="40000"/>
              </a:lnSpc>
              <a:spcBef>
                <a:spcPct val="50000"/>
              </a:spcBef>
            </a:pPr>
            <a:r>
              <a:rPr lang="en-US" i="1" dirty="0" smtClean="0">
                <a:solidFill>
                  <a:schemeClr val="bg1"/>
                </a:solidFill>
                <a:latin typeface="Arial" pitchFamily="34" charset="0"/>
              </a:rPr>
              <a:t>Baby picture</a:t>
            </a:r>
            <a:r>
              <a:rPr lang="en-US" dirty="0" smtClean="0">
                <a:solidFill>
                  <a:schemeClr val="bg1"/>
                </a:solidFill>
                <a:latin typeface="Arial" pitchFamily="34" charset="0"/>
              </a:rPr>
              <a:t> of the Universe from the Wilkinson Microwave Anisotropy Probe</a:t>
            </a:r>
            <a:endParaRPr lang="ar-EG" dirty="0"/>
          </a:p>
        </p:txBody>
      </p:sp>
      <p:pic>
        <p:nvPicPr>
          <p:cNvPr id="18" name="Picture 3" descr="Mark Whittle, Virginia"/>
          <p:cNvPicPr>
            <a:picLocks noChangeAspect="1" noChangeArrowheads="1"/>
          </p:cNvPicPr>
          <p:nvPr/>
        </p:nvPicPr>
        <p:blipFill>
          <a:blip r:embed="rId5"/>
          <a:srcRect/>
          <a:stretch>
            <a:fillRect/>
          </a:stretch>
        </p:blipFill>
        <p:spPr>
          <a:xfrm>
            <a:off x="7286644" y="4643446"/>
            <a:ext cx="714380" cy="394468"/>
          </a:xfrm>
          <a:prstGeom prst="rect">
            <a:avLst/>
          </a:prstGeom>
          <a:noFill/>
        </p:spPr>
      </p:pic>
      <p:pic>
        <p:nvPicPr>
          <p:cNvPr id="19" name="Picture 3" descr="Mark Whittle, Virginia"/>
          <p:cNvPicPr>
            <a:picLocks noChangeAspect="1" noChangeArrowheads="1"/>
          </p:cNvPicPr>
          <p:nvPr/>
        </p:nvPicPr>
        <p:blipFill>
          <a:blip r:embed="rId5"/>
          <a:srcRect/>
          <a:stretch>
            <a:fillRect/>
          </a:stretch>
        </p:blipFill>
        <p:spPr>
          <a:xfrm>
            <a:off x="0" y="1357298"/>
            <a:ext cx="928694" cy="732583"/>
          </a:xfrm>
          <a:prstGeom prst="rect">
            <a:avLst/>
          </a:prstGeom>
          <a:noFill/>
        </p:spPr>
      </p:pic>
      <p:pic>
        <p:nvPicPr>
          <p:cNvPr id="11" name="صورة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3" name="Picture 2"/>
          <p:cNvPicPr>
            <a:picLocks noChangeAspect="1" noChangeArrowheads="1"/>
          </p:cNvPicPr>
          <p:nvPr/>
        </p:nvPicPr>
        <p:blipFill>
          <a:blip r:embed="rId4"/>
          <a:srcRect/>
          <a:stretch>
            <a:fillRect/>
          </a:stretch>
        </p:blipFill>
        <p:spPr>
          <a:xfrm>
            <a:off x="0" y="1103763"/>
            <a:ext cx="8072462" cy="5754237"/>
          </a:xfrm>
          <a:prstGeom prst="rect">
            <a:avLst/>
          </a:prstGeom>
          <a:noFill/>
        </p:spPr>
      </p:pic>
      <p:pic>
        <p:nvPicPr>
          <p:cNvPr id="4" name="Picture 2"/>
          <p:cNvPicPr>
            <a:picLocks noChangeAspect="1" noChangeArrowheads="1"/>
          </p:cNvPicPr>
          <p:nvPr/>
        </p:nvPicPr>
        <p:blipFill>
          <a:blip r:embed="rId4"/>
          <a:srcRect/>
          <a:stretch>
            <a:fillRect/>
          </a:stretch>
        </p:blipFill>
        <p:spPr>
          <a:xfrm>
            <a:off x="0" y="1071546"/>
            <a:ext cx="8072462" cy="5786454"/>
          </a:xfrm>
          <a:prstGeom prst="rect">
            <a:avLst/>
          </a:prstGeom>
          <a:noFill/>
        </p:spPr>
      </p:pic>
      <p:sp>
        <p:nvSpPr>
          <p:cNvPr id="7" name="Rectangle 3"/>
          <p:cNvSpPr txBox="1">
            <a:spLocks noChangeArrowheads="1"/>
          </p:cNvSpPr>
          <p:nvPr/>
        </p:nvSpPr>
        <p:spPr>
          <a:xfrm>
            <a:off x="65869" y="1175203"/>
            <a:ext cx="8072462" cy="5494158"/>
          </a:xfrm>
          <a:prstGeom prst="rect">
            <a:avLst/>
          </a:prstGeom>
        </p:spPr>
        <p:txBody>
          <a:bodyPr vert="horz" lIns="91440" tIns="45720" rIns="91440" bIns="45720" rtlCol="1">
            <a:normAutofit fontScale="25000" lnSpcReduction="20000"/>
          </a:bodyPr>
          <a:lstStyle/>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SA" sz="26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r>
              <a:rPr kumimoji="0" lang="ar-SA" sz="3000" b="1"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endParaRPr kumimoji="0" lang="ar-EG" sz="30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EG" sz="112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indent="168275" algn="ctr">
              <a:lnSpc>
                <a:spcPct val="130000"/>
              </a:lnSpc>
              <a:spcBef>
                <a:spcPct val="20000"/>
              </a:spcBef>
              <a:defRPr/>
            </a:pPr>
            <a:r>
              <a:rPr lang="ar-SA" sz="14400" b="1" dirty="0" smtClean="0">
                <a:solidFill>
                  <a:srgbClr val="FFFF00"/>
                </a:solidFill>
                <a:cs typeface="Times New Roman" pitchFamily="18" charset="0"/>
              </a:rPr>
              <a:t>الْحُبُك تَكَسُّر كُلّ شَيْء:</a:t>
            </a:r>
            <a:endParaRPr kumimoji="0" lang="ar-EG" sz="144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Tx/>
              <a:buNone/>
              <a:tabLst/>
              <a:defRPr/>
            </a:pPr>
            <a:r>
              <a:rPr kumimoji="0" lang="ar-EG" sz="11200" b="1" i="0" u="none" strike="noStrike" kern="1200" cap="none" spc="0" normalizeH="0" baseline="0" noProof="0" dirty="0" smtClean="0">
                <a:ln>
                  <a:noFill/>
                </a:ln>
                <a:solidFill>
                  <a:srgbClr val="FFC000"/>
                </a:solidFill>
                <a:effectLst/>
                <a:uLnTx/>
                <a:uFillTx/>
                <a:latin typeface="+mn-lt"/>
                <a:ea typeface="+mn-ea"/>
                <a:cs typeface="Times New Roman" pitchFamily="18" charset="0"/>
              </a:rPr>
              <a:t>*</a:t>
            </a:r>
            <a:r>
              <a:rPr kumimoji="0" lang="ar-SA" sz="11200" b="1" i="0" u="none" strike="noStrike" kern="1200" cap="none" spc="0" normalizeH="0" baseline="0" noProof="0" dirty="0" smtClean="0">
                <a:ln>
                  <a:noFill/>
                </a:ln>
                <a:solidFill>
                  <a:srgbClr val="FFC000"/>
                </a:solidFill>
                <a:effectLst/>
                <a:uLnTx/>
                <a:uFillTx/>
                <a:latin typeface="+mn-lt"/>
                <a:ea typeface="+mn-ea"/>
                <a:cs typeface="Times New Roman" pitchFamily="18" charset="0"/>
              </a:rPr>
              <a:t>يُقَال لِمَا تَرَاهُ فِي الْمَاء وَالرَّمْل إِذَا أَصَابَتْهُ الرِّيح حُبُك </a:t>
            </a:r>
          </a:p>
          <a:p>
            <a:pPr marL="457200" marR="0" lvl="0" indent="168275" algn="r" defTabSz="914400" rtl="1" eaLnBrk="1" fontAlgn="auto" latinLnBrk="0" hangingPunct="1">
              <a:lnSpc>
                <a:spcPct val="130000"/>
              </a:lnSpc>
              <a:spcBef>
                <a:spcPct val="20000"/>
              </a:spcBef>
              <a:spcAft>
                <a:spcPts val="0"/>
              </a:spcAft>
              <a:buClrTx/>
              <a:buSzTx/>
              <a:buFontTx/>
              <a:buNone/>
              <a:tabLst/>
              <a:defRPr/>
            </a:pPr>
            <a:endParaRPr kumimoji="0" lang="ar-EG" sz="30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 typeface="Arial" pitchFamily="34" charset="0"/>
              <a:buChar char="•"/>
              <a:tabLst/>
              <a:defRPr/>
            </a:pPr>
            <a:r>
              <a:rPr kumimoji="0" lang="ar-SA"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كَالرَّمْلِ إِذَا مَرَّتْ بِهِ الرِّيح السَّاكِنَة </a:t>
            </a:r>
            <a:endParaRPr kumimoji="0" lang="ar-EG" sz="128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 typeface="Arial" pitchFamily="34" charset="0"/>
              <a:buChar char="•"/>
              <a:tabLst/>
              <a:defRPr/>
            </a:pPr>
            <a:r>
              <a:rPr kumimoji="0" lang="ar-SA"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وَالْمَاء الْقَائِم إِذَا مَرَّتْ بِهِ الرِّيح </a:t>
            </a:r>
            <a:endParaRPr lang="ar-EG" sz="12800" b="1" dirty="0" smtClean="0">
              <a:solidFill>
                <a:srgbClr val="FFC000"/>
              </a:solidFill>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 typeface="Arial" pitchFamily="34" charset="0"/>
              <a:buChar char="•"/>
              <a:tabLst/>
              <a:defRPr/>
            </a:pPr>
            <a:r>
              <a:rPr kumimoji="0" lang="ar-SA"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وَدِرْع الْحَدِيد لَهَا حُبُك , وَالشَّعْرَة الْجَعْدَة تَكَسُّرهَا حُبُك . وَفِي </a:t>
            </a:r>
            <a:r>
              <a:rPr kumimoji="0" lang="en-US"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r>
              <a:rPr kumimoji="0" lang="ar-SA"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حَدِيث الدَّجَّال : أَنَّ </a:t>
            </a:r>
            <a:r>
              <a:rPr kumimoji="0" lang="ar-EG"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r>
              <a:rPr kumimoji="0" lang="ar-SA" sz="12800" b="1" i="0" u="none" strike="noStrike" kern="1200" cap="none" spc="0" normalizeH="0" baseline="0" noProof="0" dirty="0" smtClean="0">
                <a:ln>
                  <a:noFill/>
                </a:ln>
                <a:solidFill>
                  <a:srgbClr val="FFC000"/>
                </a:solidFill>
                <a:effectLst/>
                <a:uLnTx/>
                <a:uFillTx/>
                <a:latin typeface="+mn-lt"/>
                <a:ea typeface="+mn-ea"/>
                <a:cs typeface="Times New Roman" pitchFamily="18" charset="0"/>
              </a:rPr>
              <a:t>شَعْره حُبُك</a:t>
            </a:r>
            <a:r>
              <a:rPr kumimoji="0" lang="en-US" sz="12800" b="0"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endParaRPr kumimoji="0" lang="en-US" sz="128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a:p>
            <a:pPr marL="457200" marR="0" lvl="0" indent="168275" algn="r" defTabSz="914400" rtl="1" eaLnBrk="1" fontAlgn="auto" latinLnBrk="0" hangingPunct="1">
              <a:lnSpc>
                <a:spcPct val="130000"/>
              </a:lnSpc>
              <a:spcBef>
                <a:spcPct val="20000"/>
              </a:spcBef>
              <a:spcAft>
                <a:spcPts val="0"/>
              </a:spcAft>
              <a:buClrTx/>
              <a:buSzTx/>
              <a:buFont typeface="Arial" pitchFamily="34" charset="0"/>
              <a:buChar char="•"/>
              <a:tabLst/>
              <a:defRPr/>
            </a:pPr>
            <a:r>
              <a:rPr kumimoji="0" lang="ar-SA" sz="9600" b="1" i="0" u="none" strike="noStrike" kern="1200" cap="none" spc="0" normalizeH="0" baseline="0" noProof="0" dirty="0" smtClean="0">
                <a:ln>
                  <a:noFill/>
                </a:ln>
                <a:solidFill>
                  <a:srgbClr val="FFC000"/>
                </a:solidFill>
                <a:effectLst/>
                <a:uLnTx/>
                <a:uFillTx/>
                <a:latin typeface="+mn-lt"/>
                <a:ea typeface="+mn-ea"/>
                <a:cs typeface="Times New Roman" pitchFamily="18" charset="0"/>
              </a:rPr>
              <a:t>الرمل والزرع إذا ضربته الريح فينسج الرمل والزرع إذا </a:t>
            </a:r>
            <a:r>
              <a:rPr kumimoji="0" lang="ar-EG" sz="9600" b="1" i="0" u="none" strike="noStrike" kern="1200" cap="none" spc="0" normalizeH="0" baseline="0" noProof="0" dirty="0" smtClean="0">
                <a:ln>
                  <a:noFill/>
                </a:ln>
                <a:solidFill>
                  <a:srgbClr val="FFC000"/>
                </a:solidFill>
                <a:effectLst/>
                <a:uLnTx/>
                <a:uFillTx/>
                <a:latin typeface="+mn-lt"/>
                <a:ea typeface="+mn-ea"/>
                <a:cs typeface="Times New Roman" pitchFamily="18" charset="0"/>
              </a:rPr>
              <a:t> </a:t>
            </a:r>
            <a:r>
              <a:rPr kumimoji="0" lang="ar-SA" sz="9600" b="1" i="0" u="none" strike="noStrike" kern="1200" cap="none" spc="0" normalizeH="0" baseline="0" noProof="0" dirty="0" smtClean="0">
                <a:ln>
                  <a:noFill/>
                </a:ln>
                <a:solidFill>
                  <a:srgbClr val="FFC000"/>
                </a:solidFill>
                <a:effectLst/>
                <a:uLnTx/>
                <a:uFillTx/>
                <a:latin typeface="+mn-lt"/>
                <a:ea typeface="+mn-ea"/>
                <a:cs typeface="Times New Roman" pitchFamily="18" charset="0"/>
              </a:rPr>
              <a:t>ضربته الريح فينسج</a:t>
            </a:r>
            <a:endParaRPr kumimoji="0" lang="en-US" sz="9600" b="1" i="0" u="none" strike="noStrike" kern="1200" cap="none" spc="0" normalizeH="0" baseline="0" noProof="0" dirty="0" smtClean="0">
              <a:ln>
                <a:noFill/>
              </a:ln>
              <a:solidFill>
                <a:srgbClr val="FFC000"/>
              </a:solidFill>
              <a:effectLst/>
              <a:uLnTx/>
              <a:uFillTx/>
              <a:latin typeface="+mn-lt"/>
              <a:ea typeface="+mn-ea"/>
              <a:cs typeface="Times New Roman" pitchFamily="18" charset="0"/>
            </a:endParaRPr>
          </a:p>
        </p:txBody>
      </p:sp>
      <p:sp>
        <p:nvSpPr>
          <p:cNvPr id="8" name="Rectangle 2"/>
          <p:cNvSpPr txBox="1">
            <a:spLocks noChangeArrowheads="1"/>
          </p:cNvSpPr>
          <p:nvPr/>
        </p:nvSpPr>
        <p:spPr>
          <a:xfrm>
            <a:off x="0" y="1071546"/>
            <a:ext cx="8072462" cy="1071570"/>
          </a:xfrm>
          <a:prstGeom prst="rect">
            <a:avLst/>
          </a:prstGeom>
        </p:spPr>
        <p:style>
          <a:lnRef idx="0">
            <a:schemeClr val="dk1"/>
          </a:lnRef>
          <a:fillRef idx="3">
            <a:schemeClr val="dk1"/>
          </a:fillRef>
          <a:effectRef idx="3">
            <a:schemeClr val="dk1"/>
          </a:effectRef>
          <a:fontRef idx="minor">
            <a:schemeClr val="lt1"/>
          </a:fontRef>
        </p:style>
        <p:txBody>
          <a:bodyPr vert="horz" lIns="45720" tIns="45720" rIns="45720" bIns="45720" rtlCol="1" anchor="ctr">
            <a:normAutofit fontScale="25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en-US" sz="6700" b="1" i="0" u="none" strike="noStrike" kern="1200" cap="none" spc="0" normalizeH="0" baseline="0" noProof="0" dirty="0" smtClean="0">
              <a:ln>
                <a:noFill/>
              </a:ln>
              <a:solidFill>
                <a:srgbClr val="FFFF00"/>
              </a:solidFill>
              <a:effectLst/>
              <a:uLnTx/>
              <a:uFillTx/>
              <a:latin typeface="Times New Roman" pitchFamily="18" charset="0"/>
              <a:ea typeface="+mj-ea"/>
              <a:cs typeface="Times New Roman" pitchFamily="18" charset="0"/>
            </a:endParaRPr>
          </a:p>
          <a:p>
            <a:pPr marL="0" marR="0" lvl="0" indent="0" algn="ctr" defTabSz="914400" rtl="1" eaLnBrk="1" fontAlgn="auto" latinLnBrk="0" hangingPunct="1">
              <a:lnSpc>
                <a:spcPct val="100000"/>
              </a:lnSpc>
              <a:spcBef>
                <a:spcPct val="0"/>
              </a:spcBef>
              <a:spcAft>
                <a:spcPts val="0"/>
              </a:spcAft>
              <a:buClrTx/>
              <a:buSzTx/>
              <a:buFontTx/>
              <a:buNone/>
              <a:tabLst/>
              <a:defRPr/>
            </a:pPr>
            <a:endParaRPr lang="en-US" sz="6700" b="1" dirty="0" smtClean="0">
              <a:solidFill>
                <a:srgbClr val="FFFF00"/>
              </a:solidFill>
              <a:latin typeface="Times New Roman" pitchFamily="18" charset="0"/>
              <a:ea typeface="+mj-ea"/>
              <a:cs typeface="Times New Roman" pitchFamily="18" charset="0"/>
            </a:endParaRPr>
          </a:p>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6700" b="1" i="0" u="none" strike="noStrike" kern="1200" cap="none" spc="0" normalizeH="0" baseline="0" noProof="0" dirty="0" smtClean="0">
                <a:ln>
                  <a:noFill/>
                </a:ln>
                <a:solidFill>
                  <a:schemeClr val="bg1"/>
                </a:solidFill>
                <a:effectLst/>
                <a:uLnTx/>
                <a:uFillTx/>
                <a:latin typeface="Times New Roman" pitchFamily="18" charset="0"/>
                <a:ea typeface="+mj-ea"/>
                <a:cs typeface="Times New Roman" pitchFamily="18" charset="0"/>
              </a:rPr>
              <a:t>Priority of Commentators:</a:t>
            </a:r>
            <a:endParaRPr lang="en-US" sz="6700" b="1" dirty="0" smtClean="0">
              <a:solidFill>
                <a:schemeClr val="bg1"/>
              </a:solidFill>
              <a:latin typeface="Times New Roman" pitchFamily="18" charset="0"/>
              <a:ea typeface="+mj-ea"/>
              <a:cs typeface="Times New Roman" pitchFamily="18" charset="0"/>
            </a:endParaRPr>
          </a:p>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en-US" sz="5300" b="1" i="0" u="none" strike="noStrike" kern="1200" cap="none" spc="0" normalizeH="0" baseline="0" noProof="0" dirty="0" smtClean="0">
              <a:ln>
                <a:noFill/>
              </a:ln>
              <a:solidFill>
                <a:srgbClr val="FFFF00"/>
              </a:solidFill>
              <a:effectLst/>
              <a:uLnTx/>
              <a:uFillTx/>
              <a:latin typeface="Times New Roman" pitchFamily="18" charset="0"/>
              <a:ea typeface="+mj-ea"/>
              <a:cs typeface="Times New Roman" pitchFamily="18" charset="0"/>
            </a:endParaRPr>
          </a:p>
          <a:p>
            <a:pPr algn="ctr">
              <a:spcBef>
                <a:spcPct val="0"/>
              </a:spcBef>
              <a:defRPr/>
            </a:pPr>
            <a:r>
              <a:rPr lang="ar-SA" sz="11200" b="1" dirty="0" smtClean="0">
                <a:solidFill>
                  <a:schemeClr val="bg1"/>
                </a:solidFill>
                <a:latin typeface="Times New Roman" pitchFamily="18" charset="0"/>
                <a:ea typeface="+mj-ea"/>
                <a:cs typeface="Times New Roman" pitchFamily="18" charset="0"/>
              </a:rPr>
              <a:t>(</a:t>
            </a:r>
            <a:r>
              <a:rPr lang="ar-EG" sz="11200" b="1" dirty="0" smtClean="0">
                <a:solidFill>
                  <a:schemeClr val="bg1"/>
                </a:solidFill>
                <a:latin typeface="Times New Roman" pitchFamily="18" charset="0"/>
                <a:ea typeface="+mj-ea"/>
                <a:cs typeface="Times New Roman" pitchFamily="18" charset="0"/>
              </a:rPr>
              <a:t>الحقيقة: </a:t>
            </a:r>
            <a:r>
              <a:rPr lang="ar-SA" sz="12800" b="1" dirty="0" smtClean="0">
                <a:solidFill>
                  <a:schemeClr val="bg1"/>
                </a:solidFill>
                <a:latin typeface="Times New Roman" pitchFamily="18" charset="0"/>
                <a:ea typeface="+mj-ea"/>
                <a:cs typeface="Times New Roman" pitchFamily="18" charset="0"/>
              </a:rPr>
              <a:t>حبك السماء</a:t>
            </a:r>
            <a:r>
              <a:rPr lang="ar-EG" sz="12800" b="1" dirty="0" smtClean="0">
                <a:solidFill>
                  <a:schemeClr val="bg1"/>
                </a:solidFill>
                <a:latin typeface="Times New Roman" pitchFamily="18" charset="0"/>
                <a:ea typeface="+mj-ea"/>
                <a:cs typeface="Times New Roman" pitchFamily="18" charset="0"/>
              </a:rPr>
              <a:t> –</a:t>
            </a:r>
            <a:r>
              <a:rPr lang="ar-SA" sz="12800" b="1" dirty="0" smtClean="0">
                <a:solidFill>
                  <a:schemeClr val="bg1"/>
                </a:solidFill>
                <a:latin typeface="Times New Roman" pitchFamily="18" charset="0"/>
                <a:ea typeface="+mj-ea"/>
                <a:cs typeface="Times New Roman" pitchFamily="18" charset="0"/>
              </a:rPr>
              <a:t> </a:t>
            </a:r>
            <a:r>
              <a:rPr lang="ar-EG" sz="12800" b="1" dirty="0" smtClean="0">
                <a:solidFill>
                  <a:schemeClr val="bg1"/>
                </a:solidFill>
                <a:latin typeface="Times New Roman" pitchFamily="18" charset="0"/>
                <a:ea typeface="+mj-ea"/>
                <a:cs typeface="Times New Roman" pitchFamily="18" charset="0"/>
              </a:rPr>
              <a:t>نحو الحقيقة فى الفيزياء</a:t>
            </a:r>
            <a:r>
              <a:rPr lang="ar-SA" sz="11200" b="1" dirty="0" smtClean="0">
                <a:solidFill>
                  <a:schemeClr val="bg1"/>
                </a:solidFill>
                <a:latin typeface="Times New Roman" pitchFamily="18" charset="0"/>
                <a:ea typeface="+mj-ea"/>
                <a:cs typeface="Times New Roman" pitchFamily="18" charset="0"/>
              </a:rPr>
              <a:t> </a:t>
            </a:r>
            <a:r>
              <a:rPr lang="en-US" sz="11200" b="1" dirty="0" smtClean="0">
                <a:solidFill>
                  <a:schemeClr val="bg1"/>
                </a:solidFill>
                <a:latin typeface="Times New Roman" pitchFamily="18" charset="0"/>
                <a:ea typeface="+mj-ea"/>
                <a:cs typeface="Times New Roman" pitchFamily="18" charset="0"/>
              </a:rPr>
              <a:t>(CMB </a:t>
            </a:r>
            <a:endParaRPr lang="en-US" sz="8000" b="1" dirty="0" smtClean="0">
              <a:solidFill>
                <a:schemeClr val="bg1"/>
              </a:solidFill>
              <a:latin typeface="Times New Roman" pitchFamily="18" charset="0"/>
              <a:ea typeface="+mj-ea"/>
              <a:cs typeface="Times New Roman" pitchFamily="18" charset="0"/>
            </a:endParaRPr>
          </a:p>
          <a:p>
            <a:pPr marL="0" marR="0" lvl="0" indent="0" algn="ctr" defTabSz="914400" rtl="1" eaLnBrk="1" fontAlgn="auto" latinLnBrk="0" hangingPunct="1">
              <a:lnSpc>
                <a:spcPct val="100000"/>
              </a:lnSpc>
              <a:spcBef>
                <a:spcPct val="0"/>
              </a:spcBef>
              <a:spcAft>
                <a:spcPts val="0"/>
              </a:spcAft>
              <a:buClrTx/>
              <a:buSzTx/>
              <a:buFontTx/>
              <a:buNone/>
              <a:tabLst/>
              <a:defRPr/>
            </a:pPr>
            <a:endParaRPr lang="en-US" sz="5600" b="1" dirty="0" smtClean="0">
              <a:solidFill>
                <a:schemeClr val="bg1"/>
              </a:solidFill>
              <a:latin typeface="Times New Roman" pitchFamily="18" charset="0"/>
              <a:ea typeface="+mj-ea"/>
              <a:cs typeface="Times New Roman" pitchFamily="18" charset="0"/>
            </a:endParaRPr>
          </a:p>
        </p:txBody>
      </p:sp>
      <p:pic>
        <p:nvPicPr>
          <p:cNvPr id="9" name="صورة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1000"/>
                                        <p:tgtEl>
                                          <p:spTgt spid="7">
                                            <p:txEl>
                                              <p:pRg st="1" end="1"/>
                                            </p:txEl>
                                          </p:spTgt>
                                        </p:tgtEl>
                                      </p:cBhvr>
                                    </p:animEffect>
                                    <p:anim calcmode="lin" valueType="num">
                                      <p:cBhvr>
                                        <p:cTn id="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xEl>
                                              <p:pRg st="3" end="3"/>
                                            </p:txEl>
                                          </p:spTgt>
                                        </p:tgtEl>
                                        <p:attrNameLst>
                                          <p:attrName>style.visibility</p:attrName>
                                        </p:attrNameLst>
                                      </p:cBhvr>
                                      <p:to>
                                        <p:strVal val="visible"/>
                                      </p:to>
                                    </p:set>
                                    <p:animEffect transition="in" filter="fade">
                                      <p:cBhvr>
                                        <p:cTn id="14" dur="1000"/>
                                        <p:tgtEl>
                                          <p:spTgt spid="7">
                                            <p:txEl>
                                              <p:pRg st="3" end="3"/>
                                            </p:txEl>
                                          </p:spTgt>
                                        </p:tgtEl>
                                      </p:cBhvr>
                                    </p:animEffect>
                                    <p:anim calcmode="lin" valueType="num">
                                      <p:cBhvr>
                                        <p:cTn id="15"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Effect transition="in" filter="fade">
                                      <p:cBhvr>
                                        <p:cTn id="20" dur="1000"/>
                                        <p:tgtEl>
                                          <p:spTgt spid="7">
                                            <p:txEl>
                                              <p:pRg st="4" end="4"/>
                                            </p:txEl>
                                          </p:spTgt>
                                        </p:tgtEl>
                                      </p:cBhvr>
                                    </p:animEffect>
                                    <p:anim calcmode="lin" valueType="num">
                                      <p:cBhvr>
                                        <p:cTn id="21"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7">
                                            <p:txEl>
                                              <p:pRg st="6" end="6"/>
                                            </p:txEl>
                                          </p:spTgt>
                                        </p:tgtEl>
                                        <p:attrNameLst>
                                          <p:attrName>style.visibility</p:attrName>
                                        </p:attrNameLst>
                                      </p:cBhvr>
                                      <p:to>
                                        <p:strVal val="visible"/>
                                      </p:to>
                                    </p:set>
                                    <p:animEffect transition="in" filter="fade">
                                      <p:cBhvr>
                                        <p:cTn id="26" dur="1000"/>
                                        <p:tgtEl>
                                          <p:spTgt spid="7">
                                            <p:txEl>
                                              <p:pRg st="6" end="6"/>
                                            </p:txEl>
                                          </p:spTgt>
                                        </p:tgtEl>
                                      </p:cBhvr>
                                    </p:animEffect>
                                    <p:anim calcmode="lin" valueType="num">
                                      <p:cBhvr>
                                        <p:cTn id="27"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7">
                                            <p:txEl>
                                              <p:pRg st="7" end="7"/>
                                            </p:txEl>
                                          </p:spTgt>
                                        </p:tgtEl>
                                        <p:attrNameLst>
                                          <p:attrName>style.visibility</p:attrName>
                                        </p:attrNameLst>
                                      </p:cBhvr>
                                      <p:to>
                                        <p:strVal val="visible"/>
                                      </p:to>
                                    </p:set>
                                    <p:animEffect transition="in" filter="fade">
                                      <p:cBhvr>
                                        <p:cTn id="32" dur="1000"/>
                                        <p:tgtEl>
                                          <p:spTgt spid="7">
                                            <p:txEl>
                                              <p:pRg st="7" end="7"/>
                                            </p:txEl>
                                          </p:spTgt>
                                        </p:tgtEl>
                                      </p:cBhvr>
                                    </p:animEffect>
                                    <p:anim calcmode="lin" valueType="num">
                                      <p:cBhvr>
                                        <p:cTn id="33"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7">
                                            <p:txEl>
                                              <p:pRg st="8" end="8"/>
                                            </p:txEl>
                                          </p:spTgt>
                                        </p:tgtEl>
                                        <p:attrNameLst>
                                          <p:attrName>style.visibility</p:attrName>
                                        </p:attrNameLst>
                                      </p:cBhvr>
                                      <p:to>
                                        <p:strVal val="visible"/>
                                      </p:to>
                                    </p:set>
                                    <p:animEffect transition="in" filter="fade">
                                      <p:cBhvr>
                                        <p:cTn id="38" dur="1000"/>
                                        <p:tgtEl>
                                          <p:spTgt spid="7">
                                            <p:txEl>
                                              <p:pRg st="8" end="8"/>
                                            </p:txEl>
                                          </p:spTgt>
                                        </p:tgtEl>
                                      </p:cBhvr>
                                    </p:animEffect>
                                    <p:anim calcmode="lin" valueType="num">
                                      <p:cBhvr>
                                        <p:cTn id="39"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7">
                                            <p:txEl>
                                              <p:pRg st="9" end="9"/>
                                            </p:txEl>
                                          </p:spTgt>
                                        </p:tgtEl>
                                        <p:attrNameLst>
                                          <p:attrName>style.visibility</p:attrName>
                                        </p:attrNameLst>
                                      </p:cBhvr>
                                      <p:to>
                                        <p:strVal val="visible"/>
                                      </p:to>
                                    </p:set>
                                    <p:animEffect transition="in" filter="fade">
                                      <p:cBhvr>
                                        <p:cTn id="44" dur="1000"/>
                                        <p:tgtEl>
                                          <p:spTgt spid="7">
                                            <p:txEl>
                                              <p:pRg st="9" end="9"/>
                                            </p:txEl>
                                          </p:spTgt>
                                        </p:tgtEl>
                                      </p:cBhvr>
                                    </p:animEffect>
                                    <p:anim calcmode="lin" valueType="num">
                                      <p:cBhvr>
                                        <p:cTn id="45"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55"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p:cTn id="50" dur="1000" fill="hold"/>
                                        <p:tgtEl>
                                          <p:spTgt spid="8"/>
                                        </p:tgtEl>
                                        <p:attrNameLst>
                                          <p:attrName>ppt_w</p:attrName>
                                        </p:attrNameLst>
                                      </p:cBhvr>
                                      <p:tavLst>
                                        <p:tav tm="0">
                                          <p:val>
                                            <p:strVal val="#ppt_w*0.70"/>
                                          </p:val>
                                        </p:tav>
                                        <p:tav tm="100000">
                                          <p:val>
                                            <p:strVal val="#ppt_w"/>
                                          </p:val>
                                        </p:tav>
                                      </p:tavLst>
                                    </p:anim>
                                    <p:anim calcmode="lin" valueType="num">
                                      <p:cBhvr>
                                        <p:cTn id="51" dur="1000" fill="hold"/>
                                        <p:tgtEl>
                                          <p:spTgt spid="8"/>
                                        </p:tgtEl>
                                        <p:attrNameLst>
                                          <p:attrName>ppt_h</p:attrName>
                                        </p:attrNameLst>
                                      </p:cBhvr>
                                      <p:tavLst>
                                        <p:tav tm="0">
                                          <p:val>
                                            <p:strVal val="#ppt_h"/>
                                          </p:val>
                                        </p:tav>
                                        <p:tav tm="100000">
                                          <p:val>
                                            <p:strVal val="#ppt_h"/>
                                          </p:val>
                                        </p:tav>
                                      </p:tavLst>
                                    </p:anim>
                                    <p:animEffect transition="in" filter="fade">
                                      <p:cBhvr>
                                        <p:cTn id="5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0" y="1266825"/>
            <a:ext cx="8072462" cy="5591175"/>
          </a:xfrm>
          <a:prstGeom prst="rect">
            <a:avLst/>
          </a:prstGeom>
          <a:noFill/>
          <a:ln w="9525">
            <a:noFill/>
            <a:miter lim="800000"/>
            <a:headEnd/>
            <a:tailEnd/>
          </a:ln>
          <a:effectLst/>
        </p:spPr>
      </p:pic>
      <p:sp>
        <p:nvSpPr>
          <p:cNvPr id="3" name="Rectangle 2"/>
          <p:cNvSpPr/>
          <p:nvPr/>
        </p:nvSpPr>
        <p:spPr>
          <a:xfrm>
            <a:off x="0" y="1285860"/>
            <a:ext cx="8072462" cy="4462760"/>
          </a:xfrm>
          <a:prstGeom prst="rect">
            <a:avLst/>
          </a:prstGeom>
        </p:spPr>
        <p:txBody>
          <a:bodyPr wrap="square">
            <a:spAutoFit/>
          </a:bodyPr>
          <a:lstStyle/>
          <a:p>
            <a:pPr algn="ctr"/>
            <a:endParaRPr lang="ar-EG" sz="4400" b="1" dirty="0" smtClean="0">
              <a:solidFill>
                <a:schemeClr val="bg1"/>
              </a:solidFill>
            </a:endParaRPr>
          </a:p>
          <a:p>
            <a:pPr algn="ctr"/>
            <a:r>
              <a:rPr lang="ar-EG" sz="4800" b="1" dirty="0" smtClean="0">
                <a:solidFill>
                  <a:schemeClr val="bg1"/>
                </a:solidFill>
              </a:rPr>
              <a:t>الحقيقة فى القرآن :</a:t>
            </a:r>
          </a:p>
          <a:p>
            <a:pPr algn="ctr"/>
            <a:r>
              <a:rPr lang="ar-EG" sz="6000" b="1" dirty="0" smtClean="0">
                <a:solidFill>
                  <a:srgbClr val="FF0000"/>
                </a:solidFill>
              </a:rPr>
              <a:t> الذرة فالأصغر</a:t>
            </a:r>
          </a:p>
          <a:p>
            <a:pPr algn="ctr"/>
            <a:endParaRPr lang="ar-EG" sz="4400" b="1" dirty="0" smtClean="0">
              <a:solidFill>
                <a:schemeClr val="bg1"/>
              </a:solidFill>
            </a:endParaRPr>
          </a:p>
          <a:p>
            <a:pPr algn="ctr"/>
            <a:r>
              <a:rPr lang="ar-EG" sz="4400" b="1" dirty="0" smtClean="0">
                <a:solidFill>
                  <a:schemeClr val="bg1"/>
                </a:solidFill>
              </a:rPr>
              <a:t>نحو الحقيقة فى القيزياء:</a:t>
            </a:r>
          </a:p>
          <a:p>
            <a:pPr algn="ctr"/>
            <a:r>
              <a:rPr lang="ar-EG" sz="4400" b="1" dirty="0" smtClean="0">
                <a:solidFill>
                  <a:srgbClr val="FF0000"/>
                </a:solidFill>
              </a:rPr>
              <a:t> </a:t>
            </a:r>
            <a:r>
              <a:rPr lang="en-US" sz="4400" b="1" dirty="0" smtClean="0">
                <a:solidFill>
                  <a:srgbClr val="FF0000"/>
                </a:solidFill>
              </a:rPr>
              <a:t>Quantum physics</a:t>
            </a:r>
            <a:endParaRPr lang="ar-EG" sz="4400" b="1" dirty="0" smtClean="0">
              <a:solidFill>
                <a:srgbClr val="FF0000"/>
              </a:solidFill>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0" y="1266803"/>
            <a:ext cx="8072494" cy="5591197"/>
          </a:xfrm>
          <a:prstGeom prst="rect">
            <a:avLst/>
          </a:prstGeom>
          <a:noFill/>
          <a:ln w="9525">
            <a:noFill/>
            <a:miter lim="800000"/>
            <a:headEnd/>
            <a:tailEnd/>
          </a:ln>
          <a:effectLst/>
        </p:spPr>
      </p:pic>
      <p:sp>
        <p:nvSpPr>
          <p:cNvPr id="3" name="Rectangle 2"/>
          <p:cNvSpPr/>
          <p:nvPr/>
        </p:nvSpPr>
        <p:spPr>
          <a:xfrm>
            <a:off x="0" y="1285860"/>
            <a:ext cx="8072462" cy="1446550"/>
          </a:xfrm>
          <a:prstGeom prst="rect">
            <a:avLst/>
          </a:prstGeom>
        </p:spPr>
        <p:txBody>
          <a:bodyPr wrap="square">
            <a:spAutoFit/>
          </a:bodyPr>
          <a:lstStyle/>
          <a:p>
            <a:pPr algn="ctr"/>
            <a:endParaRPr lang="en-US" sz="4400" b="1" dirty="0" smtClean="0">
              <a:solidFill>
                <a:schemeClr val="bg1"/>
              </a:solidFill>
            </a:endParaRPr>
          </a:p>
          <a:p>
            <a:pPr algn="ctr"/>
            <a:r>
              <a:rPr lang="en-US" sz="4400" b="1" dirty="0" smtClean="0">
                <a:solidFill>
                  <a:srgbClr val="FF0000"/>
                </a:solidFill>
              </a:rPr>
              <a:t>Quantum physics</a:t>
            </a:r>
            <a:endParaRPr lang="ar-EG" sz="4400" b="1" dirty="0" smtClean="0">
              <a:solidFill>
                <a:srgbClr val="FF0000"/>
              </a:solidFill>
            </a:endParaRPr>
          </a:p>
        </p:txBody>
      </p:sp>
      <p:sp>
        <p:nvSpPr>
          <p:cNvPr id="4" name="Rectangle 3"/>
          <p:cNvSpPr/>
          <p:nvPr/>
        </p:nvSpPr>
        <p:spPr>
          <a:xfrm>
            <a:off x="428596" y="3000372"/>
            <a:ext cx="7215238" cy="3785652"/>
          </a:xfrm>
          <a:prstGeom prst="rect">
            <a:avLst/>
          </a:prstGeom>
        </p:spPr>
        <p:txBody>
          <a:bodyPr wrap="square">
            <a:spAutoFit/>
          </a:bodyPr>
          <a:lstStyle/>
          <a:p>
            <a:pPr algn="just" rtl="0"/>
            <a:r>
              <a:rPr lang="en-US" sz="4000" b="1" dirty="0" smtClean="0">
                <a:solidFill>
                  <a:schemeClr val="bg1"/>
                </a:solidFill>
              </a:rPr>
              <a:t>Quantum mechanics</a:t>
            </a:r>
            <a:r>
              <a:rPr lang="en-US" sz="4000" dirty="0" smtClean="0">
                <a:solidFill>
                  <a:schemeClr val="bg1"/>
                </a:solidFill>
              </a:rPr>
              <a:t> is the body of scientific principles that explains the behavior of </a:t>
            </a:r>
            <a:r>
              <a:rPr lang="en-US" sz="4000" dirty="0" smtClean="0">
                <a:solidFill>
                  <a:srgbClr val="FFFF00"/>
                </a:solidFill>
              </a:rPr>
              <a:t>matter</a:t>
            </a:r>
            <a:r>
              <a:rPr lang="en-US" sz="4000" dirty="0" smtClean="0">
                <a:solidFill>
                  <a:schemeClr val="bg1"/>
                </a:solidFill>
              </a:rPr>
              <a:t> and its interactions with </a:t>
            </a:r>
            <a:r>
              <a:rPr lang="en-US" sz="4000" dirty="0" smtClean="0">
                <a:solidFill>
                  <a:srgbClr val="FFFF00"/>
                </a:solidFill>
              </a:rPr>
              <a:t>energy</a:t>
            </a:r>
            <a:r>
              <a:rPr lang="en-US" sz="4000" dirty="0" smtClean="0">
                <a:solidFill>
                  <a:schemeClr val="bg1"/>
                </a:solidFill>
              </a:rPr>
              <a:t> on the </a:t>
            </a:r>
            <a:r>
              <a:rPr lang="en-US" sz="4000" dirty="0" smtClean="0">
                <a:solidFill>
                  <a:srgbClr val="FFFF00"/>
                </a:solidFill>
              </a:rPr>
              <a:t>scale</a:t>
            </a:r>
            <a:r>
              <a:rPr lang="en-US" sz="4000" dirty="0" smtClean="0">
                <a:solidFill>
                  <a:schemeClr val="bg1"/>
                </a:solidFill>
              </a:rPr>
              <a:t> of </a:t>
            </a:r>
            <a:r>
              <a:rPr lang="en-US" sz="4000" dirty="0" smtClean="0">
                <a:solidFill>
                  <a:srgbClr val="FFFF00"/>
                </a:solidFill>
              </a:rPr>
              <a:t>atoms</a:t>
            </a:r>
            <a:r>
              <a:rPr lang="en-US" sz="4000" dirty="0" smtClean="0">
                <a:solidFill>
                  <a:schemeClr val="bg1"/>
                </a:solidFill>
              </a:rPr>
              <a:t> and atomic</a:t>
            </a:r>
            <a:r>
              <a:rPr lang="en-US" sz="4000" dirty="0" smtClean="0">
                <a:solidFill>
                  <a:srgbClr val="FFFF00"/>
                </a:solidFill>
              </a:rPr>
              <a:t> particles.</a:t>
            </a:r>
            <a:endParaRPr lang="ar-EG" sz="4000" dirty="0">
              <a:solidFill>
                <a:srgbClr val="FFFF00"/>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0" y="1149052"/>
            <a:ext cx="8143900" cy="5708948"/>
          </a:xfrm>
          <a:prstGeom prst="rect">
            <a:avLst/>
          </a:prstGeom>
          <a:noFill/>
          <a:ln w="9525">
            <a:noFill/>
            <a:miter lim="800000"/>
            <a:headEnd/>
            <a:tailEnd/>
          </a:ln>
          <a:effectLst/>
        </p:spPr>
      </p:pic>
      <p:sp>
        <p:nvSpPr>
          <p:cNvPr id="5" name="Rectangle 4"/>
          <p:cNvSpPr/>
          <p:nvPr/>
        </p:nvSpPr>
        <p:spPr>
          <a:xfrm>
            <a:off x="0" y="1142984"/>
            <a:ext cx="8215338" cy="107721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en-US" sz="3200" b="1" dirty="0" smtClean="0">
                <a:solidFill>
                  <a:srgbClr val="FF0000"/>
                </a:solidFill>
              </a:rPr>
              <a:t> </a:t>
            </a:r>
            <a:r>
              <a:rPr lang="ar-EG" sz="3200" b="1" dirty="0" smtClean="0">
                <a:solidFill>
                  <a:srgbClr val="FF0000"/>
                </a:solidFill>
              </a:rPr>
              <a:t>{إِنَّ اللّهَ لاَ يَظْلِمُ </a:t>
            </a:r>
            <a:r>
              <a:rPr lang="ar-EG" sz="3200" b="1" dirty="0" smtClean="0">
                <a:solidFill>
                  <a:schemeClr val="tx1"/>
                </a:solidFill>
              </a:rPr>
              <a:t>مِثْقَالَ ذَرَّةٍ </a:t>
            </a:r>
            <a:r>
              <a:rPr lang="ar-EG" sz="3200" b="1" dirty="0" smtClean="0">
                <a:solidFill>
                  <a:srgbClr val="FF0000"/>
                </a:solidFill>
              </a:rPr>
              <a:t>وَإِن تَكُ حَسَنَةً يُضَاعِفْهَا وَيُؤْتِ مِن لَّدُنْهُ أَجْراً عَظِيماً }النساء40</a:t>
            </a:r>
            <a:endParaRPr lang="ar-EG" sz="3200" dirty="0">
              <a:solidFill>
                <a:srgbClr val="FF0000"/>
              </a:solidFill>
            </a:endParaRPr>
          </a:p>
        </p:txBody>
      </p:sp>
      <p:sp>
        <p:nvSpPr>
          <p:cNvPr id="7" name="Rectangle 6"/>
          <p:cNvSpPr/>
          <p:nvPr/>
        </p:nvSpPr>
        <p:spPr>
          <a:xfrm>
            <a:off x="428596" y="3526414"/>
            <a:ext cx="7715304" cy="283154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rtl="0"/>
            <a:r>
              <a:rPr lang="en-US" sz="4000" dirty="0" smtClean="0"/>
              <a:t>Allah is never unjust in </a:t>
            </a:r>
            <a:r>
              <a:rPr lang="en-US" sz="4000" dirty="0" smtClean="0">
                <a:solidFill>
                  <a:srgbClr val="FF0000"/>
                </a:solidFill>
              </a:rPr>
              <a:t>the least degree</a:t>
            </a:r>
            <a:r>
              <a:rPr lang="en-US" sz="4000" dirty="0" smtClean="0"/>
              <a:t>: if there is any good (done) He </a:t>
            </a:r>
            <a:r>
              <a:rPr lang="en-US" sz="4000" dirty="0" err="1" smtClean="0"/>
              <a:t>doubleth</a:t>
            </a:r>
            <a:r>
              <a:rPr lang="en-US" sz="4000" dirty="0" smtClean="0"/>
              <a:t> it, and </a:t>
            </a:r>
            <a:r>
              <a:rPr lang="en-US" sz="4000" dirty="0" err="1" smtClean="0"/>
              <a:t>giveth</a:t>
            </a:r>
            <a:r>
              <a:rPr lang="en-US" sz="4000" dirty="0" smtClean="0"/>
              <a:t> from His own presence a great reward.(</a:t>
            </a:r>
            <a:r>
              <a:rPr lang="en-US" b="1" dirty="0" smtClean="0"/>
              <a:t>An-Nisaa40)</a:t>
            </a:r>
          </a:p>
          <a:p>
            <a:pPr algn="just" rtl="0"/>
            <a:r>
              <a:rPr lang="en-US" dirty="0" smtClean="0"/>
              <a:t>.</a:t>
            </a:r>
            <a:endParaRPr lang="ar-EG" dirty="0"/>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0" y="1149052"/>
            <a:ext cx="8143900" cy="5708948"/>
          </a:xfrm>
          <a:prstGeom prst="rect">
            <a:avLst/>
          </a:prstGeom>
          <a:noFill/>
          <a:ln w="9525">
            <a:noFill/>
            <a:miter lim="800000"/>
            <a:headEnd/>
            <a:tailEnd/>
          </a:ln>
          <a:effectLst/>
        </p:spPr>
      </p:pic>
      <p:sp>
        <p:nvSpPr>
          <p:cNvPr id="6" name="Rectangle 5"/>
          <p:cNvSpPr/>
          <p:nvPr/>
        </p:nvSpPr>
        <p:spPr>
          <a:xfrm>
            <a:off x="0" y="1857364"/>
            <a:ext cx="8072462" cy="156966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sz="3200" b="1" dirty="0" smtClean="0"/>
              <a:t>{وَقَالَ الَّذِينَ كَفَرُوا لَا تَأْتِينَا السَّاعَةُ قُلْ بَلَى وَرَبِّي لَتَأْتِيَنَّكُمْ عَالِمِ الْغَيْبِ لَا يَعْزُبُ عَنْهُ </a:t>
            </a:r>
            <a:r>
              <a:rPr lang="ar-EG" sz="3200" b="1" dirty="0" smtClean="0">
                <a:solidFill>
                  <a:srgbClr val="FF0000"/>
                </a:solidFill>
              </a:rPr>
              <a:t>مِثْقَالُ ذَرَّةٍ </a:t>
            </a:r>
            <a:r>
              <a:rPr lang="ar-EG" sz="3200" b="1" dirty="0" smtClean="0"/>
              <a:t>فِي السَّمَاوَاتِ وَلَا فِي الْأَرْضِ وَلَا أَصْغَرُ مِن ذَلِكَ وَلَا أَكْبَرُ إِلَّا فِي كِتَابٍ مُّبِينٍ }سبأ3</a:t>
            </a:r>
            <a:endParaRPr lang="ar-EG" sz="3200" b="1" dirty="0"/>
          </a:p>
        </p:txBody>
      </p:sp>
      <p:sp>
        <p:nvSpPr>
          <p:cNvPr id="7" name="Rectangle 6"/>
          <p:cNvSpPr/>
          <p:nvPr/>
        </p:nvSpPr>
        <p:spPr>
          <a:xfrm>
            <a:off x="0" y="4108930"/>
            <a:ext cx="8143900" cy="2677656"/>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just" rtl="0"/>
            <a:r>
              <a:rPr lang="en-US" sz="2400" b="1" dirty="0" smtClean="0"/>
              <a:t>The Unbelievers say, "Never to us will come the Hour": say, "Nay! but most surely, by my Lord, it will come upon you; - by Him Who knows the unseen - from Whom is not hidden </a:t>
            </a:r>
            <a:r>
              <a:rPr lang="en-US" sz="2400" b="1" dirty="0" smtClean="0">
                <a:solidFill>
                  <a:srgbClr val="FF0000"/>
                </a:solidFill>
              </a:rPr>
              <a:t>the least little atom </a:t>
            </a:r>
            <a:r>
              <a:rPr lang="en-US" sz="2400" b="1" dirty="0" smtClean="0"/>
              <a:t>in the Heavens or on earth: nor is there anything less than that, or greater, but is in the Record Perspicuous (Saba3)</a:t>
            </a:r>
          </a:p>
          <a:p>
            <a:pPr algn="just" rtl="0"/>
            <a:r>
              <a:rPr lang="en-US" sz="2400" b="1" dirty="0" smtClean="0"/>
              <a:t> </a:t>
            </a:r>
            <a:endParaRPr lang="ar-EG" sz="2400" b="1" dirty="0"/>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0" y="1149052"/>
            <a:ext cx="8143900" cy="5708948"/>
          </a:xfrm>
          <a:prstGeom prst="rect">
            <a:avLst/>
          </a:prstGeom>
          <a:noFill/>
          <a:ln w="9525">
            <a:noFill/>
            <a:miter lim="800000"/>
            <a:headEnd/>
            <a:tailEnd/>
          </a:ln>
          <a:effectLst/>
        </p:spPr>
      </p:pic>
      <p:sp>
        <p:nvSpPr>
          <p:cNvPr id="3076" name="Rectangle 4"/>
          <p:cNvSpPr>
            <a:spLocks noChangeArrowheads="1"/>
          </p:cNvSpPr>
          <p:nvPr/>
        </p:nvSpPr>
        <p:spPr bwMode="auto">
          <a:xfrm>
            <a:off x="0" y="1142984"/>
            <a:ext cx="8143900" cy="156966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EG" sz="3200" b="1" i="0" u="none" strike="noStrike" cap="none" normalizeH="0" baseline="0" dirty="0" smtClean="0">
                <a:ln>
                  <a:noFill/>
                </a:ln>
                <a:effectLst/>
                <a:latin typeface="Arial" pitchFamily="34" charset="0"/>
                <a:ea typeface="Times New Roman" pitchFamily="18" charset="0"/>
                <a:cs typeface="Traditional Arabic" pitchFamily="2" charset="-78"/>
              </a:rPr>
              <a:t>{قُلِ ادْعُوا الَّذِينَ زَعَمْتُم مِّن دُونِ اللَّهِ لَا يَمْلِكُونَ </a:t>
            </a:r>
            <a:r>
              <a:rPr kumimoji="0" lang="ar-EG" sz="3200" b="1" i="0" u="none" strike="noStrike" cap="none" normalizeH="0" baseline="0" dirty="0" smtClean="0">
                <a:ln>
                  <a:noFill/>
                </a:ln>
                <a:solidFill>
                  <a:srgbClr val="FF0000"/>
                </a:solidFill>
                <a:effectLst/>
                <a:latin typeface="Arial" pitchFamily="34" charset="0"/>
                <a:ea typeface="Times New Roman" pitchFamily="18" charset="0"/>
                <a:cs typeface="Traditional Arabic" pitchFamily="2" charset="-78"/>
              </a:rPr>
              <a:t>مِثْقَالَ ذَرَّةٍ </a:t>
            </a:r>
            <a:r>
              <a:rPr kumimoji="0" lang="ar-EG" sz="3200" b="1" i="0" u="none" strike="noStrike" cap="none" normalizeH="0" baseline="0" dirty="0" smtClean="0">
                <a:ln>
                  <a:noFill/>
                </a:ln>
                <a:effectLst/>
                <a:latin typeface="Arial" pitchFamily="34" charset="0"/>
                <a:ea typeface="Times New Roman" pitchFamily="18" charset="0"/>
                <a:cs typeface="Traditional Arabic" pitchFamily="2" charset="-78"/>
              </a:rPr>
              <a:t>فِي السَّمَاوَاتِ وَلَا فِي الْأَرْضِ وَمَا لَهُمْ فِيهِمَا مِن شِرْكٍ وَمَا لَهُ مِنْهُم مِّن ظَهِيرٍ }سبأ22</a:t>
            </a:r>
            <a:endParaRPr kumimoji="0" lang="ar-EG" sz="3200" b="1" i="0" u="none" strike="noStrike" cap="none" normalizeH="0" baseline="0" dirty="0" smtClean="0">
              <a:ln>
                <a:noFill/>
              </a:ln>
              <a:effectLst/>
              <a:latin typeface="Arial" pitchFamily="34" charset="0"/>
              <a:cs typeface="Arial" pitchFamily="34" charset="0"/>
            </a:endParaRPr>
          </a:p>
        </p:txBody>
      </p:sp>
      <p:sp>
        <p:nvSpPr>
          <p:cNvPr id="7" name="Rectangle 6"/>
          <p:cNvSpPr/>
          <p:nvPr/>
        </p:nvSpPr>
        <p:spPr>
          <a:xfrm>
            <a:off x="142844" y="4039751"/>
            <a:ext cx="7929618" cy="2246769"/>
          </a:xfrm>
          <a:prstGeom prst="rect">
            <a:avLst/>
          </a:prstGeom>
        </p:spPr>
        <p:txBody>
          <a:bodyPr wrap="square">
            <a:spAutoFit/>
          </a:bodyPr>
          <a:lstStyle/>
          <a:p>
            <a:pPr algn="just" rtl="0"/>
            <a:r>
              <a:rPr lang="en-US" sz="2800" b="1" dirty="0" smtClean="0"/>
              <a:t>Say: "Call upon other (gods) whom ye fancy, besides Allah: they have no power, - not </a:t>
            </a:r>
            <a:r>
              <a:rPr lang="en-US" sz="2800" b="1" dirty="0" smtClean="0">
                <a:solidFill>
                  <a:srgbClr val="FF0000"/>
                </a:solidFill>
              </a:rPr>
              <a:t>the weight of an atom </a:t>
            </a:r>
            <a:r>
              <a:rPr lang="en-US" sz="2800" b="1" dirty="0" smtClean="0"/>
              <a:t>- in the heavens or on earth; no (sort of) share have they therein, nor is any of them a helper to Allah.(Sbaa22)</a:t>
            </a:r>
            <a:endParaRPr lang="ar-EG" sz="2800" b="1" dirty="0"/>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3"/>
          <a:srcRect/>
          <a:stretch>
            <a:fillRect/>
          </a:stretch>
        </p:blipFill>
        <p:spPr bwMode="auto">
          <a:xfrm>
            <a:off x="0" y="1142984"/>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4"/>
          <a:srcRect/>
          <a:stretch>
            <a:fillRect/>
          </a:stretch>
        </p:blipFill>
        <p:spPr bwMode="auto">
          <a:xfrm>
            <a:off x="2928927" y="1571613"/>
            <a:ext cx="2286015" cy="2035374"/>
          </a:xfrm>
          <a:prstGeom prst="rect">
            <a:avLst/>
          </a:prstGeom>
          <a:noFill/>
          <a:ln w="9525">
            <a:noFill/>
            <a:miter lim="800000"/>
            <a:headEnd/>
            <a:tailEnd/>
          </a:ln>
        </p:spPr>
      </p:pic>
      <p:sp>
        <p:nvSpPr>
          <p:cNvPr id="9" name="Title 8"/>
          <p:cNvSpPr>
            <a:spLocks noGrp="1"/>
          </p:cNvSpPr>
          <p:nvPr>
            <p:ph type="ctrTitle"/>
          </p:nvPr>
        </p:nvSpPr>
        <p:spPr>
          <a:xfrm>
            <a:off x="685800" y="2130425"/>
            <a:ext cx="7386662" cy="1470025"/>
          </a:xfrm>
        </p:spPr>
        <p:txBody>
          <a:bodyPr/>
          <a:lstStyle/>
          <a:p>
            <a:endParaRPr lang="ar-EG" dirty="0"/>
          </a:p>
        </p:txBody>
      </p:sp>
      <p:sp>
        <p:nvSpPr>
          <p:cNvPr id="11" name="Rectangle 10"/>
          <p:cNvSpPr/>
          <p:nvPr/>
        </p:nvSpPr>
        <p:spPr>
          <a:xfrm>
            <a:off x="0" y="2071678"/>
            <a:ext cx="8072462"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r>
              <a:rPr lang="ar-EG" sz="2800" b="1" dirty="0" smtClean="0">
                <a:solidFill>
                  <a:srgbClr val="000066"/>
                </a:solidFill>
              </a:rPr>
              <a:t> </a:t>
            </a:r>
            <a:r>
              <a:rPr lang="ar-EG" sz="4000" b="1" dirty="0" smtClean="0">
                <a:solidFill>
                  <a:srgbClr val="000066"/>
                </a:solidFill>
              </a:rPr>
              <a:t>{وَقُلِ الْحَمْدُ لِلَّهِ سَيُرِيكُمْ آيَاتِهِ فَتَعْرِفُونَهَا وَمَا رَبُّكَ بِغَافِلٍ عَمَّا تَعْمَلُونَ }النمل93</a:t>
            </a:r>
            <a:endParaRPr lang="ar-EG" sz="4000" b="1" dirty="0">
              <a:solidFill>
                <a:srgbClr val="FFFF00"/>
              </a:solidFill>
            </a:endParaRPr>
          </a:p>
        </p:txBody>
      </p:sp>
      <p:sp>
        <p:nvSpPr>
          <p:cNvPr id="12" name="Rectangle 11"/>
          <p:cNvSpPr/>
          <p:nvPr/>
        </p:nvSpPr>
        <p:spPr>
          <a:xfrm>
            <a:off x="0" y="3786190"/>
            <a:ext cx="8072462" cy="3170099"/>
          </a:xfrm>
          <a:prstGeom prst="rect">
            <a:avLst/>
          </a:prstGeom>
        </p:spPr>
        <p:txBody>
          <a:bodyPr wrap="square">
            <a:spAutoFit/>
          </a:bodyPr>
          <a:lstStyle/>
          <a:p>
            <a:pPr algn="just" rtl="0"/>
            <a:r>
              <a:rPr lang="en-US" sz="4000" b="1" dirty="0" smtClean="0">
                <a:solidFill>
                  <a:srgbClr val="FFFF00"/>
                </a:solidFill>
              </a:rPr>
              <a:t>And say: "Praise be to Allah, Who will soon show you His Signs, so that ye shall know them"; and thy Lord is not unmindful of all that ye do</a:t>
            </a:r>
            <a:r>
              <a:rPr lang="en-US" sz="4000" b="1" dirty="0" smtClean="0">
                <a:solidFill>
                  <a:srgbClr val="00B050"/>
                </a:solidFill>
              </a:rPr>
              <a:t>.(An-</a:t>
            </a:r>
            <a:r>
              <a:rPr lang="en-US" sz="4000" b="1" dirty="0" err="1" smtClean="0">
                <a:solidFill>
                  <a:srgbClr val="00B050"/>
                </a:solidFill>
              </a:rPr>
              <a:t>Naml</a:t>
            </a:r>
            <a:r>
              <a:rPr lang="en-US" sz="4000" b="1" dirty="0" smtClean="0">
                <a:solidFill>
                  <a:srgbClr val="00B050"/>
                </a:solidFill>
              </a:rPr>
              <a:t> 93</a:t>
            </a:r>
            <a:endParaRPr lang="ar-EG" sz="4000" b="1" dirty="0">
              <a:solidFill>
                <a:srgbClr val="00B050"/>
              </a:solidFill>
            </a:endParaRPr>
          </a:p>
        </p:txBody>
      </p:sp>
      <p:pic>
        <p:nvPicPr>
          <p:cNvPr id="8" name="صورة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0" y="1149052"/>
            <a:ext cx="8143900" cy="5708948"/>
          </a:xfrm>
          <a:prstGeom prst="rect">
            <a:avLst/>
          </a:prstGeom>
          <a:noFill/>
          <a:ln w="9525">
            <a:noFill/>
            <a:miter lim="800000"/>
            <a:headEnd/>
            <a:tailEnd/>
          </a:ln>
          <a:effectLst/>
        </p:spPr>
      </p:pic>
      <p:sp>
        <p:nvSpPr>
          <p:cNvPr id="9" name="Rectangle 8"/>
          <p:cNvSpPr/>
          <p:nvPr/>
        </p:nvSpPr>
        <p:spPr>
          <a:xfrm>
            <a:off x="0" y="1285860"/>
            <a:ext cx="8143900" cy="2739211"/>
          </a:xfrm>
          <a:prstGeom prst="rect">
            <a:avLst/>
          </a:prstGeom>
        </p:spPr>
        <p:txBody>
          <a:bodyPr wrap="square">
            <a:spAutoFit/>
          </a:bodyPr>
          <a:lstStyle/>
          <a:p>
            <a:pPr lvl="0"/>
            <a:r>
              <a:rPr lang="ar-EG" sz="3200" b="1" dirty="0" smtClean="0">
                <a:solidFill>
                  <a:srgbClr val="FF0000"/>
                </a:solidFill>
              </a:rPr>
              <a:t>{فَمَن يَعْمَلْ مِثْقَالَ ذَرَّةٍ خَيْراً يَرَهُ }الزلزلة7</a:t>
            </a:r>
          </a:p>
          <a:p>
            <a:pPr algn="just" rtl="0"/>
            <a:r>
              <a:rPr lang="en-US" sz="3600" dirty="0" smtClean="0"/>
              <a:t>Then shall anyone who has done </a:t>
            </a:r>
            <a:r>
              <a:rPr lang="en-US" sz="3600" dirty="0" smtClean="0">
                <a:solidFill>
                  <a:srgbClr val="FF0000"/>
                </a:solidFill>
              </a:rPr>
              <a:t>an atom's weight</a:t>
            </a:r>
            <a:r>
              <a:rPr lang="en-US" sz="3600" dirty="0" smtClean="0"/>
              <a:t> of good, see it!</a:t>
            </a:r>
            <a:r>
              <a:rPr lang="en-US" sz="3600" dirty="0" smtClean="0">
                <a:solidFill>
                  <a:srgbClr val="FF0000"/>
                </a:solidFill>
              </a:rPr>
              <a:t> </a:t>
            </a:r>
            <a:r>
              <a:rPr lang="en-US" sz="3600" dirty="0" smtClean="0"/>
              <a:t>(Al-Zalzalah7) </a:t>
            </a:r>
            <a:endParaRPr lang="ar-EG" sz="3600" dirty="0" smtClean="0"/>
          </a:p>
          <a:p>
            <a:pPr lvl="0"/>
            <a:endParaRPr lang="ar-EG" sz="3200" b="1" dirty="0"/>
          </a:p>
        </p:txBody>
      </p:sp>
      <p:sp>
        <p:nvSpPr>
          <p:cNvPr id="8" name="Rectangle 7"/>
          <p:cNvSpPr/>
          <p:nvPr/>
        </p:nvSpPr>
        <p:spPr>
          <a:xfrm>
            <a:off x="1913620" y="4002480"/>
            <a:ext cx="5801653" cy="1569660"/>
          </a:xfrm>
          <a:prstGeom prst="rect">
            <a:avLst/>
          </a:prstGeom>
        </p:spPr>
        <p:txBody>
          <a:bodyPr wrap="square">
            <a:spAutoFit/>
          </a:bodyPr>
          <a:lstStyle/>
          <a:p>
            <a:r>
              <a:rPr lang="ar-EG" dirty="0" smtClean="0"/>
              <a:t> </a:t>
            </a:r>
            <a:r>
              <a:rPr lang="ar-EG" sz="3200" b="1" dirty="0" smtClean="0">
                <a:solidFill>
                  <a:srgbClr val="000066"/>
                </a:solidFill>
              </a:rPr>
              <a:t>{وَمَن يَعْمَلْ مِثْقَالَ ذَرَّةٍ شَرّاً يَرَهُ }الزلزلة8</a:t>
            </a:r>
          </a:p>
          <a:p>
            <a:pPr algn="l" rtl="0"/>
            <a:endParaRPr lang="ar-EG" sz="3200" b="1" dirty="0" smtClean="0">
              <a:solidFill>
                <a:srgbClr val="000066"/>
              </a:solidFill>
            </a:endParaRPr>
          </a:p>
          <a:p>
            <a:endParaRPr lang="ar-EG" sz="3200" b="1" dirty="0">
              <a:solidFill>
                <a:srgbClr val="000066"/>
              </a:solidFill>
            </a:endParaRPr>
          </a:p>
        </p:txBody>
      </p:sp>
      <p:sp>
        <p:nvSpPr>
          <p:cNvPr id="10" name="Rectangle 9"/>
          <p:cNvSpPr/>
          <p:nvPr/>
        </p:nvSpPr>
        <p:spPr>
          <a:xfrm>
            <a:off x="714348" y="4646551"/>
            <a:ext cx="6858048" cy="1354217"/>
          </a:xfrm>
          <a:prstGeom prst="rect">
            <a:avLst/>
          </a:prstGeom>
        </p:spPr>
        <p:txBody>
          <a:bodyPr wrap="square">
            <a:spAutoFit/>
          </a:bodyPr>
          <a:lstStyle/>
          <a:p>
            <a:pPr algn="just" rtl="0"/>
            <a:r>
              <a:rPr lang="en-US" sz="3200" b="1" dirty="0" smtClean="0"/>
              <a:t>And anyone who has done </a:t>
            </a:r>
            <a:r>
              <a:rPr lang="en-US" sz="3200" b="1" dirty="0" smtClean="0">
                <a:solidFill>
                  <a:srgbClr val="FF0000"/>
                </a:solidFill>
              </a:rPr>
              <a:t>an atom's weight</a:t>
            </a:r>
            <a:r>
              <a:rPr lang="en-US" sz="3200" b="1" dirty="0" smtClean="0"/>
              <a:t> of evil, shall see it</a:t>
            </a:r>
            <a:r>
              <a:rPr lang="en-US" dirty="0" smtClean="0"/>
              <a:t>.</a:t>
            </a:r>
            <a:r>
              <a:rPr lang="en-US" sz="3200" dirty="0" smtClean="0"/>
              <a:t>(Al-Zalzalah8)</a:t>
            </a:r>
          </a:p>
          <a:p>
            <a:pPr algn="just" rtl="0"/>
            <a:r>
              <a:rPr lang="en-US" dirty="0" smtClean="0"/>
              <a:t> </a:t>
            </a:r>
            <a:endParaRPr lang="ar-EG" dirty="0"/>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7169" name="Picture 1"/>
          <p:cNvPicPr>
            <a:picLocks noChangeAspect="1" noChangeArrowheads="1"/>
          </p:cNvPicPr>
          <p:nvPr/>
        </p:nvPicPr>
        <p:blipFill>
          <a:blip r:embed="rId4"/>
          <a:srcRect/>
          <a:stretch>
            <a:fillRect/>
          </a:stretch>
        </p:blipFill>
        <p:spPr bwMode="auto">
          <a:xfrm>
            <a:off x="0" y="1142985"/>
            <a:ext cx="8072462" cy="5715016"/>
          </a:xfrm>
          <a:prstGeom prst="rect">
            <a:avLst/>
          </a:prstGeom>
          <a:noFill/>
          <a:ln w="9525">
            <a:noFill/>
            <a:miter lim="800000"/>
            <a:headEnd/>
            <a:tailEnd/>
          </a:ln>
          <a:effectLst/>
        </p:spPr>
      </p:pic>
      <p:sp>
        <p:nvSpPr>
          <p:cNvPr id="3" name="Rectangle 2"/>
          <p:cNvSpPr/>
          <p:nvPr/>
        </p:nvSpPr>
        <p:spPr>
          <a:xfrm>
            <a:off x="0" y="1214138"/>
            <a:ext cx="8001024" cy="2000548"/>
          </a:xfrm>
          <a:prstGeom prst="rect">
            <a:avLst/>
          </a:prstGeom>
        </p:spPr>
        <p:txBody>
          <a:bodyPr wrap="square">
            <a:spAutoFit/>
          </a:bodyPr>
          <a:lstStyle/>
          <a:p>
            <a:pPr algn="just"/>
            <a:r>
              <a:rPr lang="en-US" sz="4000" b="1" dirty="0" smtClean="0"/>
              <a:t> </a:t>
            </a:r>
            <a:r>
              <a:rPr lang="ar-EG" sz="2800" b="1" dirty="0" smtClean="0">
                <a:solidFill>
                  <a:srgbClr val="FF0000"/>
                </a:solidFill>
              </a:rPr>
              <a:t>{وَمَا تَكُونُ فِي شَأْنٍ وَمَا تَتْلُو مِنْهُ مِن قُرْآنٍ وَلاَ تَعْمَلُونَ مِنْ عَمَلٍ إِلاَّ كُنَّا عَلَيْكُمْ شُهُوداً إِذْ تُفِيضُونَ فِيهِ وَمَا يَعْزُبُ عَن رَّبِّكَ </a:t>
            </a:r>
            <a:r>
              <a:rPr lang="ar-EG" sz="2800" b="1" dirty="0" smtClean="0"/>
              <a:t>مِن مِّثْقَالِ ذَرَّةٍ </a:t>
            </a:r>
            <a:r>
              <a:rPr lang="ar-EG" sz="2800" b="1" dirty="0" smtClean="0">
                <a:solidFill>
                  <a:srgbClr val="FF0000"/>
                </a:solidFill>
              </a:rPr>
              <a:t>فِي الأَرْضِ وَلاَ فِي السَّمَاء وَلاَ أَصْغَرَ مِن ذَلِكَ وَلا أَكْبَرَ إِلاَّ فِي كِتَابٍ مُّبِينٍ }يونس61</a:t>
            </a:r>
            <a:endParaRPr lang="ar-EG" sz="2800" b="1" dirty="0">
              <a:solidFill>
                <a:srgbClr val="FF0000"/>
              </a:solidFill>
            </a:endParaRPr>
          </a:p>
        </p:txBody>
      </p:sp>
      <p:sp>
        <p:nvSpPr>
          <p:cNvPr id="4" name="Rectangle 3"/>
          <p:cNvSpPr/>
          <p:nvPr/>
        </p:nvSpPr>
        <p:spPr>
          <a:xfrm>
            <a:off x="0" y="3357562"/>
            <a:ext cx="8072462" cy="3970318"/>
          </a:xfrm>
          <a:prstGeom prst="rect">
            <a:avLst/>
          </a:prstGeom>
        </p:spPr>
        <p:txBody>
          <a:bodyPr wrap="square">
            <a:spAutoFit/>
          </a:bodyPr>
          <a:lstStyle/>
          <a:p>
            <a:pPr algn="just" rtl="0"/>
            <a:r>
              <a:rPr lang="en-US" sz="2800" b="1" dirty="0" smtClean="0"/>
              <a:t>In whatever business thou </a:t>
            </a:r>
            <a:r>
              <a:rPr lang="en-US" sz="2800" b="1" dirty="0" err="1" smtClean="0"/>
              <a:t>mayest</a:t>
            </a:r>
            <a:r>
              <a:rPr lang="en-US" sz="2800" b="1" dirty="0" smtClean="0"/>
              <a:t> be, and whatever portion thou </a:t>
            </a:r>
            <a:r>
              <a:rPr lang="en-US" sz="2800" b="1" dirty="0" err="1" smtClean="0"/>
              <a:t>mayest</a:t>
            </a:r>
            <a:r>
              <a:rPr lang="en-US" sz="2800" b="1" dirty="0" smtClean="0"/>
              <a:t> be reciting from the </a:t>
            </a:r>
            <a:r>
              <a:rPr lang="en-US" sz="2800" b="1" dirty="0" err="1" smtClean="0"/>
              <a:t>Qur</a:t>
            </a:r>
            <a:r>
              <a:rPr lang="en-US" sz="2800" b="1" dirty="0" smtClean="0"/>
              <a:t>-an, and whatever deed ye (mankind) may be doing, We are witnesses thereof when ye are deeply engrossed therein. Nor is hidden from the Lord (so much as) the </a:t>
            </a:r>
            <a:r>
              <a:rPr lang="en-US" sz="2800" b="1" dirty="0" smtClean="0">
                <a:solidFill>
                  <a:srgbClr val="FF0000"/>
                </a:solidFill>
              </a:rPr>
              <a:t>weight of an atom on the earth or in heaven. And not the least and not the greatest of these things </a:t>
            </a:r>
            <a:r>
              <a:rPr lang="en-US" sz="2800" b="1" dirty="0" smtClean="0"/>
              <a:t>but are recorded in a clear Record.(Yunus61)</a:t>
            </a:r>
          </a:p>
          <a:p>
            <a:pPr algn="just" rtl="0"/>
            <a:endParaRPr lang="ar-EG" sz="2800" b="1" dirty="0"/>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175106" name="Picture 2"/>
          <p:cNvPicPr>
            <a:picLocks noChangeAspect="1" noChangeArrowheads="1"/>
          </p:cNvPicPr>
          <p:nvPr/>
        </p:nvPicPr>
        <p:blipFill>
          <a:blip r:embed="rId4"/>
          <a:srcRect/>
          <a:stretch>
            <a:fillRect/>
          </a:stretch>
        </p:blipFill>
        <p:spPr bwMode="auto">
          <a:xfrm>
            <a:off x="2357422" y="1142984"/>
            <a:ext cx="3699369" cy="4714883"/>
          </a:xfrm>
          <a:prstGeom prst="rect">
            <a:avLst/>
          </a:prstGeom>
          <a:noFill/>
          <a:ln w="9525">
            <a:noFill/>
            <a:miter lim="800000"/>
            <a:headEnd/>
            <a:tailEnd/>
          </a:ln>
          <a:effectLst/>
        </p:spPr>
      </p:pic>
      <p:sp>
        <p:nvSpPr>
          <p:cNvPr id="3" name="Rectangle 2"/>
          <p:cNvSpPr/>
          <p:nvPr/>
        </p:nvSpPr>
        <p:spPr>
          <a:xfrm>
            <a:off x="0" y="5774312"/>
            <a:ext cx="7929586" cy="769441"/>
          </a:xfrm>
          <a:prstGeom prst="rect">
            <a:avLst/>
          </a:prstGeom>
        </p:spPr>
        <p:txBody>
          <a:bodyPr wrap="square">
            <a:spAutoFit/>
          </a:bodyPr>
          <a:lstStyle/>
          <a:p>
            <a:pPr algn="ctr"/>
            <a:r>
              <a:rPr lang="ar-EG" sz="4400" b="1" dirty="0" smtClean="0"/>
              <a:t>محرر جريدة الهيرالدتربيون</a:t>
            </a:r>
            <a:endParaRPr lang="ar-EG" sz="4400" b="1" dirty="0"/>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atom"/>
          <p:cNvPicPr>
            <a:picLocks noGrp="1" noChangeAspect="1" noChangeArrowheads="1"/>
          </p:cNvPicPr>
          <p:nvPr>
            <p:ph sz="half" idx="2"/>
          </p:nvPr>
        </p:nvPicPr>
        <p:blipFill>
          <a:blip r:embed="rId2"/>
          <a:srcRect/>
          <a:stretch>
            <a:fillRect/>
          </a:stretch>
        </p:blipFill>
        <p:spPr>
          <a:xfrm>
            <a:off x="4643438" y="1628775"/>
            <a:ext cx="4500562" cy="5229225"/>
          </a:xfrm>
          <a:ln/>
        </p:spPr>
      </p:pic>
      <p:pic>
        <p:nvPicPr>
          <p:cNvPr id="110595" name="Picture 3"/>
          <p:cNvPicPr>
            <a:picLocks noGrp="1" noChangeAspect="1" noChangeArrowheads="1"/>
          </p:cNvPicPr>
          <p:nvPr>
            <p:ph sz="half" idx="1"/>
          </p:nvPr>
        </p:nvPicPr>
        <p:blipFill>
          <a:blip r:embed="rId3"/>
          <a:srcRect/>
          <a:stretch>
            <a:fillRect/>
          </a:stretch>
        </p:blipFill>
        <p:spPr>
          <a:xfrm>
            <a:off x="0" y="1628775"/>
            <a:ext cx="4643438" cy="5229225"/>
          </a:xfrm>
          <a:noFill/>
          <a:ln/>
        </p:spPr>
      </p:pic>
      <p:sp>
        <p:nvSpPr>
          <p:cNvPr id="110596" name="Rectangle 4"/>
          <p:cNvSpPr>
            <a:spLocks noGrp="1" noChangeArrowheads="1"/>
          </p:cNvSpPr>
          <p:nvPr>
            <p:ph type="title"/>
          </p:nvPr>
        </p:nvSpPr>
        <p:spPr>
          <a:xfrm>
            <a:off x="457200" y="-24"/>
            <a:ext cx="8472518" cy="1357322"/>
          </a:xfrm>
        </p:spPr>
        <p:style>
          <a:lnRef idx="1">
            <a:schemeClr val="dk1"/>
          </a:lnRef>
          <a:fillRef idx="2">
            <a:schemeClr val="dk1"/>
          </a:fillRef>
          <a:effectRef idx="1">
            <a:schemeClr val="dk1"/>
          </a:effectRef>
          <a:fontRef idx="minor">
            <a:schemeClr val="dk1"/>
          </a:fontRef>
        </p:style>
        <p:txBody>
          <a:bodyPr>
            <a:normAutofit fontScale="90000"/>
          </a:bodyPr>
          <a:lstStyle/>
          <a:p>
            <a:r>
              <a:rPr lang="en-US" sz="4800" b="1" dirty="0" smtClean="0"/>
              <a:t/>
            </a:r>
            <a:br>
              <a:rPr lang="en-US" sz="4800" b="1" dirty="0" smtClean="0"/>
            </a:br>
            <a:r>
              <a:rPr lang="en-US" sz="4000" b="1" dirty="0" smtClean="0"/>
              <a:t>If you split Atom any Atom you find in her  heart a sun(Al-Imam Ali) </a:t>
            </a:r>
            <a:r>
              <a:rPr lang="ar-EG" sz="4800" dirty="0" smtClean="0"/>
              <a:t/>
            </a:r>
            <a:br>
              <a:rPr lang="ar-EG" sz="4800" dirty="0" smtClean="0"/>
            </a:br>
            <a:endParaRPr lang="en-US" sz="5400" dirty="0">
              <a:cs typeface="Andalus" pitchFamily="2" charset="-78"/>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4098" name="Picture 2" descr="C:\Documents and Settings\Administrator\Desktop\medialink\0004-8AFC73BC-E7F2-99DF-31FAE14B26815014_11.jpg"/>
          <p:cNvPicPr>
            <a:picLocks noChangeAspect="1" noChangeArrowheads="1"/>
          </p:cNvPicPr>
          <p:nvPr/>
        </p:nvPicPr>
        <p:blipFill>
          <a:blip r:embed="rId4"/>
          <a:srcRect/>
          <a:stretch>
            <a:fillRect/>
          </a:stretch>
        </p:blipFill>
        <p:spPr bwMode="auto">
          <a:xfrm>
            <a:off x="2214563" y="1434797"/>
            <a:ext cx="3857635" cy="5127927"/>
          </a:xfrm>
          <a:prstGeom prst="rect">
            <a:avLst/>
          </a:prstGeom>
          <a:noFill/>
        </p:spPr>
      </p:pic>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168962" name="Picture 2"/>
          <p:cNvPicPr>
            <a:picLocks noChangeAspect="1" noChangeArrowheads="1"/>
          </p:cNvPicPr>
          <p:nvPr/>
        </p:nvPicPr>
        <p:blipFill>
          <a:blip r:embed="rId4"/>
          <a:srcRect/>
          <a:stretch>
            <a:fillRect/>
          </a:stretch>
        </p:blipFill>
        <p:spPr bwMode="auto">
          <a:xfrm>
            <a:off x="0" y="1071526"/>
            <a:ext cx="8072462" cy="5786474"/>
          </a:xfrm>
          <a:prstGeom prst="rect">
            <a:avLst/>
          </a:prstGeom>
          <a:noFill/>
          <a:ln w="9525">
            <a:noFill/>
            <a:miter lim="800000"/>
            <a:headEnd/>
            <a:tailEnd/>
          </a:ln>
          <a:effectLst/>
        </p:spPr>
      </p:pic>
      <p:pic>
        <p:nvPicPr>
          <p:cNvPr id="3" name="Picture 2"/>
          <p:cNvPicPr>
            <a:picLocks noChangeAspect="1" noChangeArrowheads="1"/>
          </p:cNvPicPr>
          <p:nvPr/>
        </p:nvPicPr>
        <p:blipFill>
          <a:blip r:embed="rId4"/>
          <a:srcRect/>
          <a:stretch>
            <a:fillRect/>
          </a:stretch>
        </p:blipFill>
        <p:spPr bwMode="auto">
          <a:xfrm>
            <a:off x="0" y="1071526"/>
            <a:ext cx="7929586" cy="5786474"/>
          </a:xfrm>
          <a:prstGeom prst="rect">
            <a:avLst/>
          </a:prstGeom>
          <a:noFill/>
          <a:ln w="9525">
            <a:noFill/>
            <a:miter lim="800000"/>
            <a:headEnd/>
            <a:tailEnd/>
          </a:ln>
          <a:effectLst/>
        </p:spPr>
      </p:pic>
      <p:sp>
        <p:nvSpPr>
          <p:cNvPr id="168963" name="Rectangle 3"/>
          <p:cNvSpPr>
            <a:spLocks noChangeArrowheads="1"/>
          </p:cNvSpPr>
          <p:nvPr/>
        </p:nvSpPr>
        <p:spPr bwMode="auto">
          <a:xfrm>
            <a:off x="0" y="1142984"/>
            <a:ext cx="800102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eaLnBrk="1" fontAlgn="base" latinLnBrk="0" hangingPunct="1">
              <a:lnSpc>
                <a:spcPct val="100000"/>
              </a:lnSpc>
              <a:spcBef>
                <a:spcPct val="0"/>
              </a:spcBef>
              <a:spcAft>
                <a:spcPct val="0"/>
              </a:spcAft>
              <a:buClrTx/>
              <a:buSzTx/>
              <a:buFontTx/>
              <a:buNone/>
              <a:tabLst/>
            </a:pPr>
            <a:r>
              <a:rPr kumimoji="0" lang="ar-EG" sz="4000" b="1" i="0" u="none" strike="noStrike" cap="none" normalizeH="0" baseline="0" dirty="0" smtClean="0">
                <a:ln>
                  <a:noFill/>
                </a:ln>
                <a:solidFill>
                  <a:schemeClr val="bg1"/>
                </a:solidFill>
                <a:effectLst/>
                <a:latin typeface="Arial" pitchFamily="34" charset="0"/>
                <a:ea typeface="Times New Roman" pitchFamily="18" charset="0"/>
                <a:cs typeface="Simplified Arabic" pitchFamily="2" charset="-78"/>
              </a:rPr>
              <a:t>"لقد كان </a:t>
            </a:r>
            <a:r>
              <a:rPr kumimoji="0" lang="ar-EG" sz="4000" b="1" i="0" u="sng" strike="noStrike" cap="none" normalizeH="0" baseline="0" dirty="0" smtClean="0">
                <a:ln>
                  <a:noFill/>
                </a:ln>
                <a:solidFill>
                  <a:schemeClr val="bg1"/>
                </a:solidFill>
                <a:effectLst/>
                <a:latin typeface="Arial" pitchFamily="34" charset="0"/>
                <a:ea typeface="Times New Roman" pitchFamily="18" charset="0"/>
                <a:cs typeface="Simplified Arabic" pitchFamily="2" charset="-78"/>
              </a:rPr>
              <a:t>العالم الرومانى عقيم فى هذا المجال الفكرى، </a:t>
            </a:r>
            <a:r>
              <a:rPr kumimoji="0" lang="ar-EG" sz="4000" b="1" i="0" u="none" strike="noStrike" cap="none" normalizeH="0" baseline="0" dirty="0" smtClean="0">
                <a:ln>
                  <a:noFill/>
                </a:ln>
                <a:solidFill>
                  <a:schemeClr val="bg1"/>
                </a:solidFill>
                <a:effectLst/>
                <a:latin typeface="Arial" pitchFamily="34" charset="0"/>
                <a:ea typeface="Times New Roman" pitchFamily="18" charset="0"/>
                <a:cs typeface="Simplified Arabic" pitchFamily="2" charset="-78"/>
              </a:rPr>
              <a:t>ولم يضف سوى القدر اليسير لما وصله من حضارة الإغريق. إلا أن إحدى النقاط المبهرة فى القرون الوسطى تأتى من العالم الإسلامى (عالم المحمديين), حيث نجد ما سطره قلم الصوفى على أبو الحسن- صهر محمد- الذى كتب يقول</a:t>
            </a:r>
            <a:r>
              <a:rPr lang="ar-EG" sz="4000" b="1" dirty="0" smtClean="0">
                <a:solidFill>
                  <a:schemeClr val="bg1"/>
                </a:solidFill>
                <a:latin typeface="Times New Roman" pitchFamily="18" charset="0"/>
                <a:ea typeface="Times New Roman" pitchFamily="18" charset="0"/>
                <a:cs typeface="Simplified Arabic" pitchFamily="2" charset="-78"/>
              </a:rPr>
              <a:t> </a:t>
            </a:r>
            <a:r>
              <a:rPr kumimoji="0" lang="ar-EG" sz="4000" b="1" i="0" u="none" strike="noStrike" cap="none" normalizeH="0" baseline="0" dirty="0" smtClean="0">
                <a:ln>
                  <a:noFill/>
                </a:ln>
                <a:solidFill>
                  <a:srgbClr val="FFFF00"/>
                </a:solidFill>
                <a:effectLst/>
                <a:latin typeface="Times New Roman" pitchFamily="18" charset="0"/>
                <a:ea typeface="Times New Roman" pitchFamily="18" charset="0"/>
                <a:cs typeface="Simplified Arabic" pitchFamily="2" charset="-78"/>
              </a:rPr>
              <a:t>(إذا فلقت ذرة أى ذرة وجدت فى قلبها شمسا).</a:t>
            </a:r>
            <a:r>
              <a:rPr kumimoji="0" lang="en-US" sz="4000" b="1" i="0" u="none" strike="noStrike" cap="none" normalizeH="0" baseline="0" dirty="0" smtClean="0">
                <a:ln>
                  <a:noFill/>
                </a:ln>
                <a:solidFill>
                  <a:srgbClr val="FFFF00"/>
                </a:solidFill>
                <a:effectLst/>
                <a:latin typeface="Arial" pitchFamily="34" charset="0"/>
                <a:cs typeface="Arial" pitchFamily="34" charset="0"/>
              </a:rPr>
              <a:t> </a:t>
            </a:r>
            <a:r>
              <a:rPr kumimoji="0" lang="ar-EG" sz="4000" b="1" i="0" u="none" strike="noStrike" cap="none" normalizeH="0" baseline="0" dirty="0" smtClean="0">
                <a:ln>
                  <a:noFill/>
                </a:ln>
                <a:solidFill>
                  <a:srgbClr val="FFFF00"/>
                </a:solidFill>
                <a:effectLst/>
                <a:latin typeface="Arial" pitchFamily="34" charset="0"/>
                <a:cs typeface="Arial" pitchFamily="34" charset="0"/>
              </a:rPr>
              <a:t>(محرر</a:t>
            </a:r>
            <a:r>
              <a:rPr kumimoji="0" lang="ar-EG" sz="4000" b="1" i="0" u="none" strike="noStrike" cap="none" normalizeH="0" dirty="0" smtClean="0">
                <a:ln>
                  <a:noFill/>
                </a:ln>
                <a:solidFill>
                  <a:srgbClr val="FFFF00"/>
                </a:solidFill>
                <a:effectLst/>
                <a:latin typeface="Arial" pitchFamily="34" charset="0"/>
                <a:cs typeface="Arial" pitchFamily="34" charset="0"/>
              </a:rPr>
              <a:t> الهيرالد تربيون).</a:t>
            </a:r>
            <a:endParaRPr kumimoji="0" lang="en-US" sz="4000" b="1" i="0" u="none" strike="noStrike" cap="none" normalizeH="0" baseline="0" dirty="0" smtClean="0">
              <a:ln>
                <a:noFill/>
              </a:ln>
              <a:solidFill>
                <a:srgbClr val="FFFF00"/>
              </a:solidFill>
              <a:effectLst/>
              <a:latin typeface="Arial" pitchFamily="34" charset="0"/>
              <a:cs typeface="Arial" pitchFamily="34" charset="0"/>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5121" name="Picture 1"/>
          <p:cNvPicPr>
            <a:picLocks noChangeAspect="1" noChangeArrowheads="1"/>
          </p:cNvPicPr>
          <p:nvPr/>
        </p:nvPicPr>
        <p:blipFill>
          <a:blip r:embed="rId4"/>
          <a:srcRect/>
          <a:stretch>
            <a:fillRect/>
          </a:stretch>
        </p:blipFill>
        <p:spPr bwMode="auto">
          <a:xfrm>
            <a:off x="-428660" y="1143000"/>
            <a:ext cx="8000972" cy="5715000"/>
          </a:xfrm>
          <a:prstGeom prst="rect">
            <a:avLst/>
          </a:prstGeom>
          <a:noFill/>
          <a:ln w="9525">
            <a:noFill/>
            <a:miter lim="800000"/>
            <a:headEnd/>
            <a:tailEnd/>
          </a:ln>
          <a:effectLst/>
        </p:spPr>
      </p:pic>
      <p:pic>
        <p:nvPicPr>
          <p:cNvPr id="4" name="Picture 2" descr="atom"/>
          <p:cNvPicPr>
            <a:picLocks noChangeAspect="1" noChangeArrowheads="1"/>
          </p:cNvPicPr>
          <p:nvPr/>
        </p:nvPicPr>
        <p:blipFill>
          <a:blip r:embed="rId5"/>
          <a:srcRect/>
          <a:stretch>
            <a:fillRect/>
          </a:stretch>
        </p:blipFill>
        <p:spPr>
          <a:xfrm>
            <a:off x="4500562" y="1071546"/>
            <a:ext cx="3012692" cy="3500462"/>
          </a:xfrm>
          <a:prstGeom prst="rect">
            <a:avLst/>
          </a:prstGeom>
          <a:ln/>
        </p:spPr>
      </p:pic>
      <p:pic>
        <p:nvPicPr>
          <p:cNvPr id="5" name="Picture 3"/>
          <p:cNvPicPr>
            <a:picLocks noChangeAspect="1" noChangeArrowheads="1"/>
          </p:cNvPicPr>
          <p:nvPr/>
        </p:nvPicPr>
        <p:blipFill>
          <a:blip r:embed="rId6"/>
          <a:srcRect/>
          <a:stretch>
            <a:fillRect/>
          </a:stretch>
        </p:blipFill>
        <p:spPr>
          <a:xfrm>
            <a:off x="-369031" y="3331483"/>
            <a:ext cx="3071834" cy="3459357"/>
          </a:xfrm>
          <a:prstGeom prst="rect">
            <a:avLst/>
          </a:prstGeom>
          <a:noFill/>
          <a:ln/>
        </p:spPr>
      </p:pic>
      <p:pic>
        <p:nvPicPr>
          <p:cNvPr id="6" name="صورة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84993" name="Picture 1"/>
          <p:cNvPicPr>
            <a:picLocks noChangeAspect="1" noChangeArrowheads="1"/>
          </p:cNvPicPr>
          <p:nvPr/>
        </p:nvPicPr>
        <p:blipFill>
          <a:blip r:embed="rId4"/>
          <a:srcRect/>
          <a:stretch>
            <a:fillRect/>
          </a:stretch>
        </p:blipFill>
        <p:spPr bwMode="auto">
          <a:xfrm>
            <a:off x="214282" y="1225534"/>
            <a:ext cx="7715304" cy="5632466"/>
          </a:xfrm>
          <a:prstGeom prst="rect">
            <a:avLst/>
          </a:prstGeom>
          <a:noFill/>
          <a:ln w="9525">
            <a:noFill/>
            <a:miter lim="800000"/>
            <a:headEnd/>
            <a:tailEnd/>
          </a:ln>
          <a:effectLst/>
        </p:spPr>
      </p:pic>
      <p:pic>
        <p:nvPicPr>
          <p:cNvPr id="84994" name="Picture 2"/>
          <p:cNvPicPr>
            <a:picLocks noChangeAspect="1" noChangeArrowheads="1"/>
          </p:cNvPicPr>
          <p:nvPr/>
        </p:nvPicPr>
        <p:blipFill>
          <a:blip r:embed="rId5"/>
          <a:srcRect/>
          <a:stretch>
            <a:fillRect/>
          </a:stretch>
        </p:blipFill>
        <p:spPr bwMode="auto">
          <a:xfrm>
            <a:off x="357158" y="3643606"/>
            <a:ext cx="3143272" cy="2642914"/>
          </a:xfrm>
          <a:prstGeom prst="rect">
            <a:avLst/>
          </a:prstGeom>
          <a:noFill/>
          <a:ln w="9525">
            <a:noFill/>
            <a:miter lim="800000"/>
            <a:headEnd/>
            <a:tailEnd/>
          </a:ln>
          <a:effectLst/>
        </p:spPr>
      </p:pic>
      <p:sp>
        <p:nvSpPr>
          <p:cNvPr id="6" name="Rectangle 5"/>
          <p:cNvSpPr/>
          <p:nvPr/>
        </p:nvSpPr>
        <p:spPr>
          <a:xfrm>
            <a:off x="3500430" y="3330735"/>
            <a:ext cx="4357718" cy="3170099"/>
          </a:xfrm>
          <a:prstGeom prst="rect">
            <a:avLst/>
          </a:prstGeom>
        </p:spPr>
        <p:txBody>
          <a:bodyPr wrap="square">
            <a:spAutoFit/>
          </a:bodyPr>
          <a:lstStyle/>
          <a:p>
            <a:pPr algn="just"/>
            <a:r>
              <a:rPr lang="ar-EG" sz="4000" b="1" dirty="0" smtClean="0">
                <a:solidFill>
                  <a:schemeClr val="bg1"/>
                </a:solidFill>
              </a:rPr>
              <a:t>{وَمِن كُلِّ شَيْءٍ خَلَقْنَا زَوْجَيْنِ لَعَلَّكُمْ تَذَكَّرُونَ } {فَفِرُّوا   إِلَى    اللَّهِ   إِنِّي </a:t>
            </a:r>
          </a:p>
          <a:p>
            <a:pPr algn="just"/>
            <a:r>
              <a:rPr lang="ar-EG" sz="4000" b="1" dirty="0" smtClean="0">
                <a:solidFill>
                  <a:schemeClr val="bg1"/>
                </a:solidFill>
              </a:rPr>
              <a:t>لَكُم مِّنْهُ نَذِيرٌ مُّبِينٌ }الذاريات49-50</a:t>
            </a:r>
            <a:endParaRPr lang="ar-EG" sz="4000" b="1" dirty="0">
              <a:solidFill>
                <a:schemeClr val="bg1"/>
              </a:solidFill>
            </a:endParaRPr>
          </a:p>
        </p:txBody>
      </p:sp>
      <p:sp>
        <p:nvSpPr>
          <p:cNvPr id="7" name="Rectangle 6"/>
          <p:cNvSpPr/>
          <p:nvPr/>
        </p:nvSpPr>
        <p:spPr>
          <a:xfrm>
            <a:off x="642910" y="1285860"/>
            <a:ext cx="7000924" cy="1938992"/>
          </a:xfrm>
          <a:prstGeom prst="rect">
            <a:avLst/>
          </a:prstGeom>
        </p:spPr>
        <p:txBody>
          <a:bodyPr wrap="square">
            <a:spAutoFit/>
          </a:bodyPr>
          <a:lstStyle/>
          <a:p>
            <a:pPr algn="ctr"/>
            <a:r>
              <a:rPr lang="ar-EG" b="1" dirty="0" smtClean="0">
                <a:solidFill>
                  <a:schemeClr val="bg1"/>
                </a:solidFill>
              </a:rPr>
              <a:t> </a:t>
            </a:r>
            <a:r>
              <a:rPr lang="ar-EG" sz="4000" b="1" dirty="0" smtClean="0">
                <a:solidFill>
                  <a:schemeClr val="bg1"/>
                </a:solidFill>
              </a:rPr>
              <a:t>الحقيقة القرآنية</a:t>
            </a:r>
            <a:r>
              <a:rPr lang="ar-EG" sz="4000" b="1" dirty="0" smtClean="0">
                <a:solidFill>
                  <a:srgbClr val="FF0000"/>
                </a:solidFill>
              </a:rPr>
              <a:t>: قانون الزوجية العام</a:t>
            </a:r>
            <a:endParaRPr lang="ar-EG" sz="2800" b="1" dirty="0" smtClean="0">
              <a:solidFill>
                <a:srgbClr val="FF0000"/>
              </a:solidFill>
            </a:endParaRPr>
          </a:p>
          <a:p>
            <a:pPr algn="ctr"/>
            <a:endParaRPr lang="ar-EG" sz="2800" b="1" dirty="0" smtClean="0">
              <a:solidFill>
                <a:srgbClr val="FFFF00"/>
              </a:solidFill>
            </a:endParaRPr>
          </a:p>
          <a:p>
            <a:pPr algn="ctr"/>
            <a:r>
              <a:rPr lang="ar-EG" sz="2800" b="1" dirty="0" smtClean="0">
                <a:solidFill>
                  <a:srgbClr val="FFFF00"/>
                </a:solidFill>
              </a:rPr>
              <a:t>نحو الحقيقة الفيزيائية: </a:t>
            </a:r>
            <a:r>
              <a:rPr lang="en-US" sz="2800" b="1" dirty="0" smtClean="0">
                <a:solidFill>
                  <a:srgbClr val="FFFF00"/>
                </a:solidFill>
              </a:rPr>
              <a:t>Antimatter &amp; </a:t>
            </a:r>
            <a:r>
              <a:rPr lang="en-US" sz="2800" b="1" dirty="0" smtClean="0">
                <a:solidFill>
                  <a:schemeClr val="bg1"/>
                </a:solidFill>
              </a:rPr>
              <a:t>CPTA</a:t>
            </a:r>
            <a:endParaRPr lang="ar-EG" sz="2800" b="1" dirty="0" smtClean="0">
              <a:solidFill>
                <a:schemeClr val="bg1"/>
              </a:solidFill>
            </a:endParaRPr>
          </a:p>
          <a:p>
            <a:pPr algn="ctr"/>
            <a:endParaRPr lang="ar-EG" sz="2400" b="1" dirty="0" smtClean="0">
              <a:solidFill>
                <a:srgbClr val="FFFF00"/>
              </a:solidFill>
            </a:endParaRPr>
          </a:p>
        </p:txBody>
      </p:sp>
      <p:pic>
        <p:nvPicPr>
          <p:cNvPr id="8" name="صورة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69635" name="Picture 3"/>
          <p:cNvPicPr>
            <a:picLocks noChangeAspect="1" noChangeArrowheads="1"/>
          </p:cNvPicPr>
          <p:nvPr/>
        </p:nvPicPr>
        <p:blipFill>
          <a:blip r:embed="rId4"/>
          <a:srcRect/>
          <a:stretch>
            <a:fillRect/>
          </a:stretch>
        </p:blipFill>
        <p:spPr bwMode="auto">
          <a:xfrm>
            <a:off x="71406" y="1197705"/>
            <a:ext cx="4214842" cy="5588881"/>
          </a:xfrm>
          <a:prstGeom prst="rect">
            <a:avLst/>
          </a:prstGeom>
          <a:noFill/>
          <a:ln w="9525">
            <a:noFill/>
            <a:miter lim="800000"/>
            <a:headEnd/>
            <a:tailEnd/>
          </a:ln>
          <a:effectLst/>
        </p:spPr>
      </p:pic>
      <p:sp>
        <p:nvSpPr>
          <p:cNvPr id="69636" name="Rectangle 4"/>
          <p:cNvSpPr>
            <a:spLocks noChangeArrowheads="1"/>
          </p:cNvSpPr>
          <p:nvPr/>
        </p:nvSpPr>
        <p:spPr bwMode="auto">
          <a:xfrm>
            <a:off x="4929190" y="3588464"/>
            <a:ext cx="2786082" cy="29392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Scientific American, vol.21, no.11/10,</a:t>
            </a:r>
            <a:r>
              <a:rPr kumimoji="0" lang="en-US" sz="1100" b="1" i="0" u="none" strike="noStrike" cap="none" normalizeH="0" dirty="0" smtClean="0">
                <a:ln>
                  <a:noFill/>
                </a:ln>
                <a:solidFill>
                  <a:srgbClr val="FF0000"/>
                </a:solidFill>
                <a:effectLst/>
                <a:latin typeface="Calibri" pitchFamily="34" charset="0"/>
                <a:ea typeface="Times New Roman" pitchFamily="18" charset="0"/>
                <a:cs typeface="Arial" pitchFamily="34" charset="0"/>
              </a:rPr>
              <a:t> 2005</a:t>
            </a:r>
            <a:endParaRPr kumimoji="0" lang="ar-EG" sz="11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buFontTx/>
              <a:buNone/>
              <a:tabLst/>
            </a:pPr>
            <a:r>
              <a:rPr kumimoji="0" lang="ar-EG"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ذرات الهدروجين المضاد المؤلفة من بوزترون (الأحمر) يدور حول بروتون مضاد (الأخضر) تبتعد عن النقطة التى تشكلت فيها وتضرب الجدار المادى المحيط بها  حيث تفنى مصدرة دفقة من الجسيمات العالية الطاقة.</a:t>
            </a:r>
            <a:r>
              <a:rPr kumimoji="0" lang="en-US" sz="1400" b="1" i="0" u="none" strike="noStrike" cap="none" normalizeH="0" baseline="0" dirty="0" smtClean="0">
                <a:ln>
                  <a:noFill/>
                </a:ln>
                <a:solidFill>
                  <a:srgbClr val="FF0000"/>
                </a:solidFill>
                <a:effectLst/>
                <a:latin typeface="Calibri" pitchFamily="34" charset="0"/>
                <a:ea typeface="Times New Roman" pitchFamily="18" charset="0"/>
                <a:cs typeface="Arial" pitchFamily="34" charset="0"/>
              </a:rPr>
              <a:t>(Scientific American, vol.21, no.11/1o, 2005)</a:t>
            </a:r>
            <a:endParaRPr kumimoji="0" lang="ar-EG" sz="1400" b="0" i="0" u="none" strike="noStrike" cap="none" normalizeH="0" baseline="0" dirty="0" smtClean="0">
              <a:ln>
                <a:noFill/>
              </a:ln>
              <a:solidFill>
                <a:srgbClr val="FF0000"/>
              </a:solidFill>
              <a:effectLst/>
              <a:latin typeface="Arial" pitchFamily="34" charset="0"/>
              <a:cs typeface="Arial" pitchFamily="34" charset="0"/>
            </a:endParaRPr>
          </a:p>
        </p:txBody>
      </p:sp>
      <p:pic>
        <p:nvPicPr>
          <p:cNvPr id="69637" name="Picture 5"/>
          <p:cNvPicPr>
            <a:picLocks noChangeAspect="1" noChangeArrowheads="1"/>
          </p:cNvPicPr>
          <p:nvPr/>
        </p:nvPicPr>
        <p:blipFill>
          <a:blip r:embed="rId5"/>
          <a:srcRect/>
          <a:stretch>
            <a:fillRect/>
          </a:stretch>
        </p:blipFill>
        <p:spPr bwMode="auto">
          <a:xfrm>
            <a:off x="5000628" y="1142984"/>
            <a:ext cx="2676525" cy="1714500"/>
          </a:xfrm>
          <a:prstGeom prst="rect">
            <a:avLst/>
          </a:prstGeom>
          <a:noFill/>
          <a:ln w="9525">
            <a:noFill/>
            <a:miter lim="800000"/>
            <a:headEnd/>
            <a:tailEnd/>
          </a:ln>
          <a:effectLst/>
        </p:spPr>
      </p:pic>
      <p:sp>
        <p:nvSpPr>
          <p:cNvPr id="7" name="Rectangle 6"/>
          <p:cNvSpPr/>
          <p:nvPr/>
        </p:nvSpPr>
        <p:spPr>
          <a:xfrm>
            <a:off x="142844" y="1214422"/>
            <a:ext cx="4071966" cy="338554"/>
          </a:xfrm>
          <a:prstGeom prst="rect">
            <a:avLst/>
          </a:prstGeom>
        </p:spPr>
        <p:txBody>
          <a:bodyPr wrap="square">
            <a:spAutoFit/>
          </a:bodyPr>
          <a:lstStyle/>
          <a:p>
            <a:pPr lvl="0" algn="justLow" rtl="0" fontAlgn="base">
              <a:spcBef>
                <a:spcPct val="0"/>
              </a:spcBef>
              <a:spcAft>
                <a:spcPct val="0"/>
              </a:spcAft>
            </a:pPr>
            <a:r>
              <a:rPr lang="en-US" sz="1600" b="1" dirty="0" smtClean="0">
                <a:solidFill>
                  <a:srgbClr val="FF0000"/>
                </a:solidFill>
                <a:latin typeface="Calibri" pitchFamily="34" charset="0"/>
                <a:ea typeface="Times New Roman" pitchFamily="18" charset="0"/>
                <a:cs typeface="Arial" pitchFamily="34" charset="0"/>
              </a:rPr>
              <a:t>Scientific American, vol.21, no.11/10, 2005</a:t>
            </a:r>
            <a:endParaRPr lang="ar-EG" sz="1600" b="1" dirty="0" smtClean="0">
              <a:solidFill>
                <a:srgbClr val="FF0000"/>
              </a:solidFill>
              <a:latin typeface="Calibri" pitchFamily="34" charset="0"/>
              <a:ea typeface="Times New Roman" pitchFamily="18" charset="0"/>
              <a:cs typeface="Arial" pitchFamily="34" charset="0"/>
            </a:endParaRPr>
          </a:p>
        </p:txBody>
      </p:sp>
      <p:pic>
        <p:nvPicPr>
          <p:cNvPr id="8" name="صورة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91138" name="Picture 2"/>
          <p:cNvPicPr>
            <a:picLocks noChangeAspect="1" noChangeArrowheads="1"/>
          </p:cNvPicPr>
          <p:nvPr/>
        </p:nvPicPr>
        <p:blipFill>
          <a:blip r:embed="rId4"/>
          <a:srcRect/>
          <a:stretch>
            <a:fillRect/>
          </a:stretch>
        </p:blipFill>
        <p:spPr bwMode="auto">
          <a:xfrm>
            <a:off x="357158" y="1214422"/>
            <a:ext cx="7372225" cy="5455447"/>
          </a:xfrm>
          <a:prstGeom prst="rect">
            <a:avLst/>
          </a:prstGeom>
          <a:noFill/>
          <a:ln w="9525">
            <a:noFill/>
            <a:miter lim="800000"/>
            <a:headEnd/>
            <a:tailEnd/>
          </a:ln>
          <a:effectLst/>
        </p:spPr>
      </p:pic>
      <p:sp>
        <p:nvSpPr>
          <p:cNvPr id="5" name="Text Box 3"/>
          <p:cNvSpPr txBox="1">
            <a:spLocks noChangeArrowheads="1"/>
          </p:cNvSpPr>
          <p:nvPr/>
        </p:nvSpPr>
        <p:spPr bwMode="auto">
          <a:xfrm>
            <a:off x="1071538" y="1285860"/>
            <a:ext cx="6215106" cy="52322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gn="l" rtl="0" eaLnBrk="0" hangingPunct="0"/>
            <a:r>
              <a:rPr kumimoji="1" lang="en-US" sz="2800" b="1" dirty="0">
                <a:solidFill>
                  <a:schemeClr val="bg1"/>
                </a:solidFill>
                <a:latin typeface="Times New Roman" pitchFamily="18" charset="0"/>
              </a:rPr>
              <a:t>Particles being created and destroyed</a:t>
            </a:r>
          </a:p>
        </p:txBody>
      </p:sp>
      <p:pic>
        <p:nvPicPr>
          <p:cNvPr id="6" name="Picture 2"/>
          <p:cNvPicPr>
            <a:picLocks noChangeAspect="1" noChangeArrowheads="1"/>
          </p:cNvPicPr>
          <p:nvPr/>
        </p:nvPicPr>
        <p:blipFill>
          <a:blip r:embed="rId5"/>
          <a:srcRect/>
          <a:stretch>
            <a:fillRect/>
          </a:stretch>
        </p:blipFill>
        <p:spPr bwMode="auto">
          <a:xfrm>
            <a:off x="4071934" y="2214554"/>
            <a:ext cx="3409959" cy="4278791"/>
          </a:xfrm>
          <a:prstGeom prst="rect">
            <a:avLst/>
          </a:prstGeom>
          <a:noFill/>
          <a:ln w="9525">
            <a:noFill/>
            <a:miter lim="800000"/>
            <a:headEnd/>
            <a:tailEnd/>
          </a:ln>
          <a:effectLst/>
        </p:spPr>
      </p:pic>
      <p:pic>
        <p:nvPicPr>
          <p:cNvPr id="7" name="Picture 4"/>
          <p:cNvPicPr>
            <a:picLocks noChangeAspect="1" noChangeArrowheads="1"/>
          </p:cNvPicPr>
          <p:nvPr/>
        </p:nvPicPr>
        <p:blipFill>
          <a:blip r:embed="rId6"/>
          <a:srcRect/>
          <a:stretch>
            <a:fillRect/>
          </a:stretch>
        </p:blipFill>
        <p:spPr bwMode="auto">
          <a:xfrm>
            <a:off x="642910" y="2092024"/>
            <a:ext cx="3106737" cy="1995779"/>
          </a:xfrm>
          <a:prstGeom prst="rect">
            <a:avLst/>
          </a:prstGeom>
          <a:noFill/>
        </p:spPr>
      </p:pic>
      <p:pic>
        <p:nvPicPr>
          <p:cNvPr id="8" name="Picture 9"/>
          <p:cNvPicPr>
            <a:picLocks noChangeAspect="1" noChangeArrowheads="1"/>
          </p:cNvPicPr>
          <p:nvPr/>
        </p:nvPicPr>
        <p:blipFill>
          <a:blip r:embed="rId7"/>
          <a:srcRect/>
          <a:stretch>
            <a:fillRect/>
          </a:stretch>
        </p:blipFill>
        <p:spPr bwMode="auto">
          <a:xfrm>
            <a:off x="571472" y="4346596"/>
            <a:ext cx="3241675" cy="2082800"/>
          </a:xfrm>
          <a:prstGeom prst="rect">
            <a:avLst/>
          </a:prstGeom>
        </p:spPr>
        <p:style>
          <a:lnRef idx="2">
            <a:schemeClr val="accent1">
              <a:shade val="50000"/>
            </a:schemeClr>
          </a:lnRef>
          <a:fillRef idx="1">
            <a:schemeClr val="accent1"/>
          </a:fillRef>
          <a:effectRef idx="0">
            <a:schemeClr val="accent1"/>
          </a:effectRef>
          <a:fontRef idx="minor">
            <a:schemeClr val="lt1"/>
          </a:fontRef>
        </p:style>
      </p:pic>
      <p:sp>
        <p:nvSpPr>
          <p:cNvPr id="9" name="Text Box 7"/>
          <p:cNvSpPr txBox="1">
            <a:spLocks noChangeArrowheads="1"/>
          </p:cNvSpPr>
          <p:nvPr/>
        </p:nvSpPr>
        <p:spPr bwMode="auto">
          <a:xfrm>
            <a:off x="571472" y="4500571"/>
            <a:ext cx="2000869" cy="461665"/>
          </a:xfrm>
          <a:prstGeom prst="rect">
            <a:avLst/>
          </a:prstGeom>
          <a:noFill/>
          <a:ln w="9525">
            <a:noFill/>
            <a:miter lim="800000"/>
            <a:headEnd/>
            <a:tailEnd/>
          </a:ln>
          <a:effectLst/>
        </p:spPr>
        <p:txBody>
          <a:bodyPr wrap="square">
            <a:spAutoFit/>
          </a:bodyPr>
          <a:lstStyle/>
          <a:p>
            <a:pPr algn="l" rtl="0" eaLnBrk="0" hangingPunct="0"/>
            <a:r>
              <a:rPr lang="en-GB" altLang="fr-FR" sz="2400" dirty="0" err="1">
                <a:solidFill>
                  <a:srgbClr val="FF0000"/>
                </a:solidFill>
                <a:latin typeface="Copperplate Gothic Light" charset="0"/>
              </a:rPr>
              <a:t>Antihydrogen</a:t>
            </a:r>
            <a:endParaRPr lang="en-GB" altLang="fr-FR" sz="2400" dirty="0">
              <a:solidFill>
                <a:srgbClr val="FF0000"/>
              </a:solidFill>
              <a:latin typeface="Copperplate Gothic Light" charset="0"/>
            </a:endParaRPr>
          </a:p>
        </p:txBody>
      </p:sp>
      <p:sp>
        <p:nvSpPr>
          <p:cNvPr id="10" name="Text Box 8"/>
          <p:cNvSpPr txBox="1">
            <a:spLocks noChangeArrowheads="1"/>
          </p:cNvSpPr>
          <p:nvPr/>
        </p:nvSpPr>
        <p:spPr bwMode="auto">
          <a:xfrm>
            <a:off x="642910" y="1967203"/>
            <a:ext cx="1470274" cy="461665"/>
          </a:xfrm>
          <a:prstGeom prst="rect">
            <a:avLst/>
          </a:prstGeom>
          <a:noFill/>
          <a:ln w="9525">
            <a:noFill/>
            <a:miter lim="800000"/>
            <a:headEnd/>
            <a:tailEnd/>
          </a:ln>
          <a:effectLst/>
        </p:spPr>
        <p:txBody>
          <a:bodyPr wrap="none">
            <a:spAutoFit/>
          </a:bodyPr>
          <a:lstStyle/>
          <a:p>
            <a:pPr algn="l" rtl="0" eaLnBrk="0" hangingPunct="0"/>
            <a:r>
              <a:rPr lang="en-GB" altLang="fr-FR" sz="2400" dirty="0">
                <a:solidFill>
                  <a:srgbClr val="FF0000"/>
                </a:solidFill>
                <a:latin typeface="Copperplate Gothic Light" charset="0"/>
              </a:rPr>
              <a:t>hydrogen</a:t>
            </a:r>
          </a:p>
        </p:txBody>
      </p:sp>
      <p:pic>
        <p:nvPicPr>
          <p:cNvPr id="11" name="صورة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3"/>
          <a:srcRect/>
          <a:stretch>
            <a:fillRect/>
          </a:stretch>
        </p:blipFill>
        <p:spPr bwMode="auto">
          <a:xfrm>
            <a:off x="0" y="1142984"/>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4"/>
          <a:srcRect/>
          <a:stretch>
            <a:fillRect/>
          </a:stretch>
        </p:blipFill>
        <p:spPr bwMode="auto">
          <a:xfrm>
            <a:off x="2928927" y="1571613"/>
            <a:ext cx="2286015" cy="2035374"/>
          </a:xfrm>
          <a:prstGeom prst="rect">
            <a:avLst/>
          </a:prstGeom>
          <a:noFill/>
          <a:ln w="9525">
            <a:noFill/>
            <a:miter lim="800000"/>
            <a:headEnd/>
            <a:tailEnd/>
          </a:ln>
        </p:spPr>
      </p:pic>
      <p:sp>
        <p:nvSpPr>
          <p:cNvPr id="8" name="Rectangle 7"/>
          <p:cNvSpPr/>
          <p:nvPr/>
        </p:nvSpPr>
        <p:spPr>
          <a:xfrm>
            <a:off x="1142976" y="1142984"/>
            <a:ext cx="6429420" cy="1569660"/>
          </a:xfrm>
          <a:prstGeom prst="rect">
            <a:avLst/>
          </a:prstGeom>
        </p:spPr>
        <p:txBody>
          <a:bodyPr wrap="square">
            <a:spAutoFit/>
          </a:bodyPr>
          <a:lstStyle/>
          <a:p>
            <a:pPr algn="just"/>
            <a:r>
              <a:rPr lang="ar-EG" dirty="0" smtClean="0">
                <a:solidFill>
                  <a:srgbClr val="FFFF00"/>
                </a:solidFill>
              </a:rPr>
              <a:t> </a:t>
            </a:r>
            <a:r>
              <a:rPr lang="ar-EG" sz="3200" dirty="0" smtClean="0">
                <a:solidFill>
                  <a:srgbClr val="FFFF00"/>
                </a:solidFill>
              </a:rPr>
              <a:t>{سَنُرِيهِمْ آيَاتِنَا فِي الْآفَاقِ وَفِي أَنفُسِهِمْ حَتَّى يَتَبَيَّنَ لَهُمْ أَنَّهُ الْحَقُّ أَوَلَمْ يَكْفِ بِرَبِّكَ أَنَّهُ عَلَى كُلِّ شَيْءٍ شَهِيدٌ }فصلت53</a:t>
            </a:r>
            <a:endParaRPr lang="ar-EG" sz="3200" dirty="0">
              <a:solidFill>
                <a:srgbClr val="FFFF00"/>
              </a:solidFill>
            </a:endParaRPr>
          </a:p>
        </p:txBody>
      </p:sp>
      <p:sp>
        <p:nvSpPr>
          <p:cNvPr id="6" name="Rectangle 5"/>
          <p:cNvSpPr/>
          <p:nvPr/>
        </p:nvSpPr>
        <p:spPr>
          <a:xfrm>
            <a:off x="0" y="4000504"/>
            <a:ext cx="8001024" cy="2554545"/>
          </a:xfrm>
          <a:prstGeom prst="rect">
            <a:avLst/>
          </a:prstGeom>
        </p:spPr>
        <p:txBody>
          <a:bodyPr wrap="square">
            <a:spAutoFit/>
          </a:bodyPr>
          <a:lstStyle/>
          <a:p>
            <a:pPr algn="just" rtl="0"/>
            <a:r>
              <a:rPr lang="en-US" sz="3200" dirty="0" smtClean="0">
                <a:solidFill>
                  <a:srgbClr val="FFFF00"/>
                </a:solidFill>
              </a:rPr>
              <a:t>Soon will We show them Our Signs in the (furthest) regions (of the earth), and in their own souls, until it becomes manifest to them that this is the Truth. Is it not enough that thy Lord doth witness all things? </a:t>
            </a:r>
            <a:endParaRPr lang="ar-EG" sz="3200" dirty="0">
              <a:solidFill>
                <a:srgbClr val="FFFF00"/>
              </a:solidFill>
            </a:endParaRPr>
          </a:p>
        </p:txBody>
      </p:sp>
      <p:pic>
        <p:nvPicPr>
          <p:cNvPr id="9" name="صورة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7" name="Picture 3"/>
          <p:cNvPicPr>
            <a:picLocks noChangeAspect="1" noChangeArrowheads="1"/>
          </p:cNvPicPr>
          <p:nvPr/>
        </p:nvPicPr>
        <p:blipFill>
          <a:blip r:embed="rId4"/>
          <a:srcRect/>
          <a:stretch>
            <a:fillRect/>
          </a:stretch>
        </p:blipFill>
        <p:spPr bwMode="auto">
          <a:xfrm>
            <a:off x="5357818" y="2285992"/>
            <a:ext cx="1905000" cy="1552575"/>
          </a:xfrm>
          <a:prstGeom prst="rect">
            <a:avLst/>
          </a:prstGeom>
          <a:noFill/>
          <a:ln w="9525">
            <a:noFill/>
            <a:miter lim="800000"/>
            <a:headEnd/>
            <a:tailEnd/>
          </a:ln>
          <a:effectLst/>
        </p:spPr>
      </p:pic>
      <p:pic>
        <p:nvPicPr>
          <p:cNvPr id="2050" name="Picture 2"/>
          <p:cNvPicPr>
            <a:picLocks noChangeAspect="1" noChangeArrowheads="1"/>
          </p:cNvPicPr>
          <p:nvPr/>
        </p:nvPicPr>
        <p:blipFill>
          <a:blip r:embed="rId5"/>
          <a:srcRect/>
          <a:stretch>
            <a:fillRect/>
          </a:stretch>
        </p:blipFill>
        <p:spPr bwMode="auto">
          <a:xfrm>
            <a:off x="0" y="1136938"/>
            <a:ext cx="8072462" cy="5721062"/>
          </a:xfrm>
          <a:prstGeom prst="rect">
            <a:avLst/>
          </a:prstGeom>
          <a:noFill/>
          <a:ln w="9525">
            <a:noFill/>
            <a:miter lim="800000"/>
            <a:headEnd/>
            <a:tailEnd/>
          </a:ln>
          <a:effectLst/>
        </p:spPr>
      </p:pic>
      <p:sp>
        <p:nvSpPr>
          <p:cNvPr id="8" name="Rectangle 7"/>
          <p:cNvSpPr/>
          <p:nvPr/>
        </p:nvSpPr>
        <p:spPr>
          <a:xfrm>
            <a:off x="2320617" y="1142984"/>
            <a:ext cx="3394391" cy="707886"/>
          </a:xfrm>
          <a:prstGeom prst="rect">
            <a:avLst/>
          </a:prstGeom>
        </p:spPr>
        <p:txBody>
          <a:bodyPr wrap="none">
            <a:spAutoFit/>
          </a:bodyPr>
          <a:lstStyle/>
          <a:p>
            <a:r>
              <a:rPr lang="en-GB" sz="4000" dirty="0" smtClean="0">
                <a:solidFill>
                  <a:schemeClr val="accent6">
                    <a:lumMod val="60000"/>
                    <a:lumOff val="40000"/>
                  </a:schemeClr>
                </a:solidFill>
                <a:effectLst>
                  <a:outerShdw blurRad="38100" dist="38100" dir="2700000" algn="tl">
                    <a:srgbClr val="C0C0C0"/>
                  </a:outerShdw>
                </a:effectLst>
              </a:rPr>
              <a:t>A Little History</a:t>
            </a:r>
            <a:r>
              <a:rPr lang="en-GB" dirty="0" smtClean="0">
                <a:effectLst>
                  <a:outerShdw blurRad="38100" dist="38100" dir="2700000" algn="tl">
                    <a:srgbClr val="C0C0C0"/>
                  </a:outerShdw>
                </a:effectLst>
              </a:rPr>
              <a:t>…</a:t>
            </a:r>
            <a:endParaRPr lang="ar-EG" dirty="0"/>
          </a:p>
        </p:txBody>
      </p:sp>
      <p:sp>
        <p:nvSpPr>
          <p:cNvPr id="9" name="Rectangle 8"/>
          <p:cNvSpPr/>
          <p:nvPr/>
        </p:nvSpPr>
        <p:spPr>
          <a:xfrm>
            <a:off x="214282" y="1857365"/>
            <a:ext cx="3571900" cy="4893647"/>
          </a:xfrm>
          <a:prstGeom prst="rect">
            <a:avLst/>
          </a:prstGeom>
        </p:spPr>
        <p:txBody>
          <a:bodyPr wrap="square">
            <a:spAutoFit/>
          </a:bodyPr>
          <a:lstStyle/>
          <a:p>
            <a:pPr algn="just" rtl="0"/>
            <a:r>
              <a:rPr lang="en-GB" sz="2400" dirty="0" smtClean="0">
                <a:solidFill>
                  <a:schemeClr val="accent6">
                    <a:lumMod val="20000"/>
                    <a:lumOff val="80000"/>
                  </a:schemeClr>
                </a:solidFill>
                <a:effectLst>
                  <a:outerShdw blurRad="38100" dist="38100" dir="2700000" algn="tl">
                    <a:srgbClr val="C0C0C0"/>
                  </a:outerShdw>
                </a:effectLst>
              </a:rPr>
              <a:t>1920s: Dirac begins the task of unifying the theory of Special Relativity with the new ideas of Quantum Mechanics</a:t>
            </a:r>
          </a:p>
          <a:p>
            <a:pPr algn="just" rtl="0"/>
            <a:r>
              <a:rPr lang="en-GB" sz="2400" dirty="0" smtClean="0">
                <a:solidFill>
                  <a:schemeClr val="accent6">
                    <a:lumMod val="20000"/>
                    <a:lumOff val="80000"/>
                  </a:schemeClr>
                </a:solidFill>
                <a:effectLst>
                  <a:outerShdw blurRad="38100" dist="38100" dir="2700000" algn="tl">
                    <a:srgbClr val="C0C0C0"/>
                  </a:outerShdw>
                </a:effectLst>
              </a:rPr>
              <a:t>1929: Dirac’s work suggests the existence of the </a:t>
            </a:r>
            <a:r>
              <a:rPr lang="en-GB" sz="2400" b="1" dirty="0" smtClean="0">
                <a:solidFill>
                  <a:srgbClr val="FFFF00"/>
                </a:solidFill>
                <a:effectLst>
                  <a:outerShdw blurRad="38100" dist="38100" dir="2700000" algn="tl">
                    <a:srgbClr val="C0C0C0"/>
                  </a:outerShdw>
                </a:effectLst>
              </a:rPr>
              <a:t>positron</a:t>
            </a:r>
            <a:r>
              <a:rPr lang="en-GB" sz="2400" dirty="0" smtClean="0">
                <a:solidFill>
                  <a:schemeClr val="accent6">
                    <a:lumMod val="20000"/>
                    <a:lumOff val="80000"/>
                  </a:schemeClr>
                </a:solidFill>
                <a:effectLst>
                  <a:outerShdw blurRad="38100" dist="38100" dir="2700000" algn="tl">
                    <a:srgbClr val="C0C0C0"/>
                  </a:outerShdw>
                </a:effectLst>
              </a:rPr>
              <a:t> – an ‘</a:t>
            </a:r>
            <a:r>
              <a:rPr lang="en-GB" sz="2400" b="1" dirty="0" smtClean="0">
                <a:solidFill>
                  <a:srgbClr val="FFFF00"/>
                </a:solidFill>
                <a:effectLst>
                  <a:outerShdw blurRad="38100" dist="38100" dir="2700000" algn="tl">
                    <a:srgbClr val="C0C0C0"/>
                  </a:outerShdw>
                </a:effectLst>
              </a:rPr>
              <a:t>anti-electron’</a:t>
            </a:r>
          </a:p>
          <a:p>
            <a:pPr algn="just" rtl="0"/>
            <a:r>
              <a:rPr lang="en-GB" sz="2400" dirty="0" smtClean="0">
                <a:solidFill>
                  <a:schemeClr val="accent6">
                    <a:lumMod val="20000"/>
                    <a:lumOff val="80000"/>
                  </a:schemeClr>
                </a:solidFill>
                <a:effectLst>
                  <a:outerShdw blurRad="38100" dist="38100" dir="2700000" algn="tl">
                    <a:srgbClr val="C0C0C0"/>
                  </a:outerShdw>
                </a:effectLst>
              </a:rPr>
              <a:t>1932: Anderson discovers the positron experimentally for the first time</a:t>
            </a:r>
            <a:endParaRPr lang="en-GB" sz="2400" dirty="0">
              <a:solidFill>
                <a:schemeClr val="accent6">
                  <a:lumMod val="20000"/>
                  <a:lumOff val="80000"/>
                </a:schemeClr>
              </a:solidFill>
              <a:effectLst>
                <a:outerShdw blurRad="38100" dist="38100" dir="2700000" algn="tl">
                  <a:srgbClr val="C0C0C0"/>
                </a:outerShdw>
              </a:effectLst>
            </a:endParaRPr>
          </a:p>
        </p:txBody>
      </p:sp>
      <p:sp>
        <p:nvSpPr>
          <p:cNvPr id="10" name="Rectangle 9"/>
          <p:cNvSpPr/>
          <p:nvPr/>
        </p:nvSpPr>
        <p:spPr>
          <a:xfrm>
            <a:off x="4214810" y="1892939"/>
            <a:ext cx="3857652" cy="4893647"/>
          </a:xfrm>
          <a:prstGeom prst="rect">
            <a:avLst/>
          </a:prstGeom>
        </p:spPr>
        <p:txBody>
          <a:bodyPr wrap="square">
            <a:spAutoFit/>
          </a:bodyPr>
          <a:lstStyle/>
          <a:p>
            <a:pPr algn="just" rtl="0"/>
            <a:r>
              <a:rPr lang="en-GB" sz="2400" b="1" dirty="0" smtClean="0">
                <a:solidFill>
                  <a:srgbClr val="FFFF00"/>
                </a:solidFill>
                <a:effectLst>
                  <a:outerShdw blurRad="38100" dist="38100" dir="2700000" algn="tl">
                    <a:srgbClr val="C0C0C0"/>
                  </a:outerShdw>
                </a:effectLst>
              </a:rPr>
              <a:t>1930s - 50s: Attempts were made to extend Dirac’s theory to heavier particles, namely the </a:t>
            </a:r>
            <a:r>
              <a:rPr lang="en-GB" sz="2400" b="1" dirty="0" smtClean="0">
                <a:solidFill>
                  <a:srgbClr val="FF0000"/>
                </a:solidFill>
                <a:effectLst>
                  <a:outerShdw blurRad="38100" dist="38100" dir="2700000" algn="tl">
                    <a:srgbClr val="C0C0C0"/>
                  </a:outerShdw>
                </a:effectLst>
              </a:rPr>
              <a:t>proton</a:t>
            </a:r>
            <a:r>
              <a:rPr lang="en-GB" sz="2400" b="1" dirty="0" smtClean="0">
                <a:solidFill>
                  <a:srgbClr val="FFFF00"/>
                </a:solidFill>
                <a:effectLst>
                  <a:outerShdw blurRad="38100" dist="38100" dir="2700000" algn="tl">
                    <a:srgbClr val="C0C0C0"/>
                  </a:outerShdw>
                </a:effectLst>
              </a:rPr>
              <a:t> and </a:t>
            </a:r>
            <a:r>
              <a:rPr lang="en-GB" sz="2400" b="1" dirty="0" smtClean="0">
                <a:solidFill>
                  <a:srgbClr val="FF0000"/>
                </a:solidFill>
                <a:effectLst>
                  <a:outerShdw blurRad="38100" dist="38100" dir="2700000" algn="tl">
                    <a:srgbClr val="C0C0C0"/>
                  </a:outerShdw>
                </a:effectLst>
              </a:rPr>
              <a:t>neutron</a:t>
            </a:r>
          </a:p>
          <a:p>
            <a:pPr algn="just" rtl="0"/>
            <a:r>
              <a:rPr lang="en-GB" sz="2400" b="1" dirty="0" smtClean="0">
                <a:solidFill>
                  <a:srgbClr val="FFFF00"/>
                </a:solidFill>
                <a:effectLst>
                  <a:outerShdw blurRad="38100" dist="38100" dir="2700000" algn="tl">
                    <a:srgbClr val="C0C0C0"/>
                  </a:outerShdw>
                </a:effectLst>
              </a:rPr>
              <a:t>1955: Chamberlain </a:t>
            </a:r>
            <a:r>
              <a:rPr lang="en-GB" sz="2400" b="1" i="1" dirty="0" smtClean="0">
                <a:solidFill>
                  <a:srgbClr val="FFFF00"/>
                </a:solidFill>
                <a:effectLst>
                  <a:outerShdw blurRad="38100" dist="38100" dir="2700000" algn="tl">
                    <a:srgbClr val="C0C0C0"/>
                  </a:outerShdw>
                </a:effectLst>
              </a:rPr>
              <a:t>et al.</a:t>
            </a:r>
            <a:r>
              <a:rPr lang="en-GB" sz="2400" b="1" dirty="0" smtClean="0">
                <a:solidFill>
                  <a:srgbClr val="FFFF00"/>
                </a:solidFill>
                <a:effectLst>
                  <a:outerShdw blurRad="38100" dist="38100" dir="2700000" algn="tl">
                    <a:srgbClr val="C0C0C0"/>
                  </a:outerShdw>
                </a:effectLst>
              </a:rPr>
              <a:t> at Berkeley discover the </a:t>
            </a:r>
            <a:r>
              <a:rPr lang="en-GB" sz="2400" b="1" dirty="0" smtClean="0">
                <a:solidFill>
                  <a:srgbClr val="FF0000"/>
                </a:solidFill>
                <a:effectLst>
                  <a:outerShdw blurRad="38100" dist="38100" dir="2700000" algn="tl">
                    <a:srgbClr val="C0C0C0"/>
                  </a:outerShdw>
                </a:effectLst>
              </a:rPr>
              <a:t>antiproton </a:t>
            </a:r>
          </a:p>
          <a:p>
            <a:pPr algn="just" rtl="0"/>
            <a:r>
              <a:rPr lang="en-GB" sz="2400" b="1" dirty="0" smtClean="0">
                <a:solidFill>
                  <a:srgbClr val="FFFF00"/>
                </a:solidFill>
                <a:effectLst>
                  <a:outerShdw blurRad="38100" dist="38100" dir="2700000" algn="tl">
                    <a:srgbClr val="C0C0C0"/>
                  </a:outerShdw>
                </a:effectLst>
              </a:rPr>
              <a:t>Less than a year later the antineutron followed from Cork </a:t>
            </a:r>
            <a:r>
              <a:rPr lang="en-GB" sz="2400" b="1" i="1" dirty="0" smtClean="0">
                <a:solidFill>
                  <a:srgbClr val="FFFF00"/>
                </a:solidFill>
                <a:effectLst>
                  <a:outerShdw blurRad="38100" dist="38100" dir="2700000" algn="tl">
                    <a:srgbClr val="C0C0C0"/>
                  </a:outerShdw>
                </a:effectLst>
              </a:rPr>
              <a:t>et al.</a:t>
            </a:r>
            <a:r>
              <a:rPr lang="en-GB" sz="2400" b="1" dirty="0" smtClean="0">
                <a:solidFill>
                  <a:srgbClr val="FFFF00"/>
                </a:solidFill>
                <a:effectLst>
                  <a:outerShdw blurRad="38100" dist="38100" dir="2700000" algn="tl">
                    <a:srgbClr val="C0C0C0"/>
                  </a:outerShdw>
                </a:effectLst>
              </a:rPr>
              <a:t> also at Berkeley</a:t>
            </a:r>
          </a:p>
          <a:p>
            <a:pPr algn="just" rtl="0"/>
            <a:r>
              <a:rPr lang="en-GB" sz="2400" b="1" dirty="0" smtClean="0">
                <a:solidFill>
                  <a:srgbClr val="FFFF00"/>
                </a:solidFill>
                <a:effectLst>
                  <a:outerShdw blurRad="38100" dist="38100" dir="2700000" algn="tl">
                    <a:srgbClr val="C0C0C0"/>
                  </a:outerShdw>
                </a:effectLst>
              </a:rPr>
              <a:t>Soon, everyone jumped on the </a:t>
            </a:r>
            <a:r>
              <a:rPr lang="en-GB" sz="2400" b="1" dirty="0" smtClean="0">
                <a:solidFill>
                  <a:srgbClr val="FF0000"/>
                </a:solidFill>
                <a:effectLst>
                  <a:outerShdw blurRad="38100" dist="38100" dir="2700000" algn="tl">
                    <a:srgbClr val="C0C0C0"/>
                  </a:outerShdw>
                </a:effectLst>
              </a:rPr>
              <a:t>bandwagon</a:t>
            </a:r>
            <a:r>
              <a:rPr lang="en-GB" b="1" dirty="0" smtClean="0">
                <a:solidFill>
                  <a:srgbClr val="FF0000"/>
                </a:solidFill>
                <a:effectLst>
                  <a:outerShdw blurRad="38100" dist="38100" dir="2700000" algn="tl">
                    <a:srgbClr val="C0C0C0"/>
                  </a:outerShdw>
                </a:effectLst>
              </a:rPr>
              <a:t>...</a:t>
            </a:r>
            <a:endParaRPr lang="en-GB" b="1" dirty="0">
              <a:solidFill>
                <a:srgbClr val="FF0000"/>
              </a:solidFill>
              <a:effectLst>
                <a:outerShdw blurRad="38100" dist="38100" dir="2700000" algn="tl">
                  <a:srgbClr val="C0C0C0"/>
                </a:outerShdw>
              </a:effectLst>
            </a:endParaRPr>
          </a:p>
        </p:txBody>
      </p:sp>
      <p:pic>
        <p:nvPicPr>
          <p:cNvPr id="11" name="صورة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73729" name="Picture 1"/>
          <p:cNvPicPr>
            <a:picLocks noChangeAspect="1" noChangeArrowheads="1"/>
          </p:cNvPicPr>
          <p:nvPr/>
        </p:nvPicPr>
        <p:blipFill>
          <a:blip r:embed="rId5"/>
          <a:srcRect/>
          <a:stretch>
            <a:fillRect/>
          </a:stretch>
        </p:blipFill>
        <p:spPr bwMode="auto">
          <a:xfrm>
            <a:off x="-285784" y="1285860"/>
            <a:ext cx="8072462" cy="5715016"/>
          </a:xfrm>
          <a:prstGeom prst="rect">
            <a:avLst/>
          </a:prstGeom>
          <a:noFill/>
          <a:ln w="9525">
            <a:noFill/>
            <a:miter lim="800000"/>
            <a:headEnd/>
            <a:tailEnd/>
          </a:ln>
          <a:effectLst/>
        </p:spPr>
      </p:pic>
      <p:sp>
        <p:nvSpPr>
          <p:cNvPr id="12" name="Rectangle 11"/>
          <p:cNvSpPr/>
          <p:nvPr/>
        </p:nvSpPr>
        <p:spPr>
          <a:xfrm>
            <a:off x="642910" y="5197160"/>
            <a:ext cx="6715172" cy="1446550"/>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ar-EG" sz="4400" b="1" dirty="0" smtClean="0">
                <a:solidFill>
                  <a:schemeClr val="bg1"/>
                </a:solidFill>
              </a:rPr>
              <a:t>الحقيقة القرآنية: الطارق </a:t>
            </a:r>
          </a:p>
          <a:p>
            <a:pPr algn="ctr"/>
            <a:r>
              <a:rPr lang="ar-EG" sz="4400" b="1" dirty="0" smtClean="0">
                <a:solidFill>
                  <a:schemeClr val="bg1"/>
                </a:solidFill>
              </a:rPr>
              <a:t>نحو الحقيقة الفيزيائية :</a:t>
            </a:r>
            <a:r>
              <a:rPr lang="en-US" sz="4400" b="1" i="1" dirty="0" smtClean="0">
                <a:solidFill>
                  <a:schemeClr val="bg1"/>
                </a:solidFill>
              </a:rPr>
              <a:t>Pulsars</a:t>
            </a:r>
            <a:endParaRPr lang="ar-EG" sz="4400" b="1" dirty="0">
              <a:solidFill>
                <a:schemeClr val="bg1"/>
              </a:solidFill>
            </a:endParaRPr>
          </a:p>
        </p:txBody>
      </p:sp>
      <p:sp>
        <p:nvSpPr>
          <p:cNvPr id="13" name="Rectangle 12"/>
          <p:cNvSpPr/>
          <p:nvPr/>
        </p:nvSpPr>
        <p:spPr>
          <a:xfrm>
            <a:off x="1428728" y="2000240"/>
            <a:ext cx="5500726" cy="646331"/>
          </a:xfrm>
          <a:prstGeom prst="rect">
            <a:avLst/>
          </a:prstGeom>
        </p:spPr>
        <p:txBody>
          <a:bodyPr wrap="square">
            <a:spAutoFit/>
          </a:bodyPr>
          <a:lstStyle/>
          <a:p>
            <a:pPr algn="ctr"/>
            <a:r>
              <a:rPr lang="ar-EG" b="1" dirty="0" smtClean="0"/>
              <a:t> </a:t>
            </a:r>
            <a:r>
              <a:rPr lang="ar-EG" sz="3600" b="1" dirty="0" smtClean="0">
                <a:solidFill>
                  <a:srgbClr val="FFFF00"/>
                </a:solidFill>
              </a:rPr>
              <a:t>{وَالسَّمَاء وَالطَّارِقِ }الطارق1</a:t>
            </a:r>
            <a:endParaRPr lang="ar-EG" sz="3600" b="1" dirty="0">
              <a:solidFill>
                <a:srgbClr val="FFFF00"/>
              </a:solidFill>
            </a:endParaRPr>
          </a:p>
        </p:txBody>
      </p:sp>
      <p:sp>
        <p:nvSpPr>
          <p:cNvPr id="14" name="Rectangle 13"/>
          <p:cNvSpPr/>
          <p:nvPr/>
        </p:nvSpPr>
        <p:spPr>
          <a:xfrm>
            <a:off x="1500166" y="3000372"/>
            <a:ext cx="5214974" cy="646331"/>
          </a:xfrm>
          <a:prstGeom prst="rect">
            <a:avLst/>
          </a:prstGeom>
        </p:spPr>
        <p:txBody>
          <a:bodyPr wrap="square">
            <a:spAutoFit/>
          </a:bodyPr>
          <a:lstStyle/>
          <a:p>
            <a:pPr algn="ctr"/>
            <a:r>
              <a:rPr lang="ar-EG" dirty="0" smtClean="0">
                <a:solidFill>
                  <a:srgbClr val="FF0000"/>
                </a:solidFill>
              </a:rPr>
              <a:t> </a:t>
            </a:r>
            <a:r>
              <a:rPr lang="ar-EG" sz="3600" b="1" dirty="0" smtClean="0">
                <a:solidFill>
                  <a:srgbClr val="FF0000"/>
                </a:solidFill>
              </a:rPr>
              <a:t>{وَمَا أَدْرَاكَ مَا الطَّارِقُ }الطارق2</a:t>
            </a:r>
            <a:endParaRPr lang="ar-EG" sz="3600" b="1" dirty="0">
              <a:solidFill>
                <a:srgbClr val="FF0000"/>
              </a:solidFill>
            </a:endParaRPr>
          </a:p>
        </p:txBody>
      </p:sp>
      <p:sp>
        <p:nvSpPr>
          <p:cNvPr id="15" name="Rectangle 14"/>
          <p:cNvSpPr/>
          <p:nvPr/>
        </p:nvSpPr>
        <p:spPr>
          <a:xfrm>
            <a:off x="1857356" y="3915795"/>
            <a:ext cx="4857784" cy="584775"/>
          </a:xfrm>
          <a:prstGeom prst="rect">
            <a:avLst/>
          </a:prstGeom>
        </p:spPr>
        <p:txBody>
          <a:bodyPr wrap="square">
            <a:spAutoFit/>
          </a:bodyPr>
          <a:lstStyle/>
          <a:p>
            <a:pPr algn="ctr"/>
            <a:r>
              <a:rPr lang="ar-EG" dirty="0" smtClean="0"/>
              <a:t> </a:t>
            </a:r>
            <a:r>
              <a:rPr lang="ar-EG" sz="3200" b="1" dirty="0" smtClean="0"/>
              <a:t>{النَّجْمُ الثَّاقِبُ }الطارق3</a:t>
            </a:r>
          </a:p>
        </p:txBody>
      </p:sp>
      <p:graphicFrame>
        <p:nvGraphicFramePr>
          <p:cNvPr id="73730" name="Object 2"/>
          <p:cNvGraphicFramePr>
            <a:graphicFrameLocks noChangeAspect="1"/>
          </p:cNvGraphicFramePr>
          <p:nvPr/>
        </p:nvGraphicFramePr>
        <p:xfrm>
          <a:off x="3143240" y="4643446"/>
          <a:ext cx="357190" cy="485775"/>
        </p:xfrm>
        <a:graphic>
          <a:graphicData uri="http://schemas.openxmlformats.org/presentationml/2006/ole">
            <mc:AlternateContent xmlns:mc="http://schemas.openxmlformats.org/markup-compatibility/2006">
              <mc:Choice xmlns:v="urn:schemas-microsoft-com:vml" Requires="v">
                <p:oleObj spid="_x0000_s73755" name="Package" r:id="rId6" imgW="438120" imgH="485640" progId="Package">
                  <p:embed/>
                </p:oleObj>
              </mc:Choice>
              <mc:Fallback>
                <p:oleObj name="Package" r:id="rId6" imgW="438120" imgH="485640" progId="Package">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3240" y="4643446"/>
                        <a:ext cx="35719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1" name="Object 3"/>
          <p:cNvGraphicFramePr>
            <a:graphicFrameLocks noChangeAspect="1"/>
          </p:cNvGraphicFramePr>
          <p:nvPr/>
        </p:nvGraphicFramePr>
        <p:xfrm>
          <a:off x="714348" y="4714884"/>
          <a:ext cx="510149" cy="448580"/>
        </p:xfrm>
        <a:graphic>
          <a:graphicData uri="http://schemas.openxmlformats.org/presentationml/2006/ole">
            <mc:AlternateContent xmlns:mc="http://schemas.openxmlformats.org/markup-compatibility/2006">
              <mc:Choice xmlns:v="urn:schemas-microsoft-com:vml" Requires="v">
                <p:oleObj spid="_x0000_s73756" name="Package" r:id="rId8" imgW="552600" imgH="485640" progId="Package">
                  <p:embed/>
                </p:oleObj>
              </mc:Choice>
              <mc:Fallback>
                <p:oleObj name="Package" r:id="rId8" imgW="552600" imgH="485640" progId="Package">
                  <p:embed/>
                  <p:pic>
                    <p:nvPicPr>
                      <p:cNvPr id="0"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4348" y="4714884"/>
                        <a:ext cx="510149" cy="448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2" name="Object 4"/>
          <p:cNvGraphicFramePr>
            <a:graphicFrameLocks noChangeAspect="1"/>
          </p:cNvGraphicFramePr>
          <p:nvPr/>
        </p:nvGraphicFramePr>
        <p:xfrm>
          <a:off x="4000496" y="4714884"/>
          <a:ext cx="828676" cy="428628"/>
        </p:xfrm>
        <a:graphic>
          <a:graphicData uri="http://schemas.openxmlformats.org/presentationml/2006/ole">
            <mc:AlternateContent xmlns:mc="http://schemas.openxmlformats.org/markup-compatibility/2006">
              <mc:Choice xmlns:v="urn:schemas-microsoft-com:vml" Requires="v">
                <p:oleObj spid="_x0000_s73757" name="Package" r:id="rId10" imgW="552600" imgH="485640" progId="Package">
                  <p:embed/>
                </p:oleObj>
              </mc:Choice>
              <mc:Fallback>
                <p:oleObj name="Package" r:id="rId10" imgW="552600" imgH="485640" progId="Package">
                  <p:embed/>
                  <p:pic>
                    <p:nvPicPr>
                      <p:cNvPr id="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00496" y="4714884"/>
                        <a:ext cx="828676" cy="428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3" name="Object 5"/>
          <p:cNvGraphicFramePr>
            <a:graphicFrameLocks noChangeAspect="1"/>
          </p:cNvGraphicFramePr>
          <p:nvPr/>
        </p:nvGraphicFramePr>
        <p:xfrm>
          <a:off x="2000232" y="4714884"/>
          <a:ext cx="476250" cy="414337"/>
        </p:xfrm>
        <a:graphic>
          <a:graphicData uri="http://schemas.openxmlformats.org/presentationml/2006/ole">
            <mc:AlternateContent xmlns:mc="http://schemas.openxmlformats.org/markup-compatibility/2006">
              <mc:Choice xmlns:v="urn:schemas-microsoft-com:vml" Requires="v">
                <p:oleObj spid="_x0000_s73758" name="Package" r:id="rId12" imgW="476280" imgH="485640" progId="Package">
                  <p:embed/>
                </p:oleObj>
              </mc:Choice>
              <mc:Fallback>
                <p:oleObj name="Package" r:id="rId12" imgW="476280" imgH="485640" progId="Package">
                  <p:embed/>
                  <p:pic>
                    <p:nvPicPr>
                      <p:cNvPr id="0" name="Picture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00232" y="4714884"/>
                        <a:ext cx="476250"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4" name="Object 6"/>
          <p:cNvGraphicFramePr>
            <a:graphicFrameLocks noChangeAspect="1"/>
          </p:cNvGraphicFramePr>
          <p:nvPr/>
        </p:nvGraphicFramePr>
        <p:xfrm>
          <a:off x="5924569" y="4572008"/>
          <a:ext cx="1362075" cy="485775"/>
        </p:xfrm>
        <a:graphic>
          <a:graphicData uri="http://schemas.openxmlformats.org/presentationml/2006/ole">
            <mc:AlternateContent xmlns:mc="http://schemas.openxmlformats.org/markup-compatibility/2006">
              <mc:Choice xmlns:v="urn:schemas-microsoft-com:vml" Requires="v">
                <p:oleObj spid="_x0000_s73759" name="Package" r:id="rId14" imgW="1362240" imgH="485640" progId="Package">
                  <p:embed/>
                </p:oleObj>
              </mc:Choice>
              <mc:Fallback>
                <p:oleObj name="Package" r:id="rId14" imgW="1362240" imgH="485640" progId="Package">
                  <p:embed/>
                  <p:pic>
                    <p:nvPicPr>
                      <p:cNvPr id="0"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24569" y="4572008"/>
                        <a:ext cx="13620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6" name="صورة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73729" name="Picture 1"/>
          <p:cNvPicPr>
            <a:picLocks noChangeAspect="1" noChangeArrowheads="1"/>
          </p:cNvPicPr>
          <p:nvPr/>
        </p:nvPicPr>
        <p:blipFill>
          <a:blip r:embed="rId5"/>
          <a:srcRect/>
          <a:stretch>
            <a:fillRect/>
          </a:stretch>
        </p:blipFill>
        <p:spPr bwMode="auto">
          <a:xfrm>
            <a:off x="0" y="1142984"/>
            <a:ext cx="8072462" cy="5715016"/>
          </a:xfrm>
          <a:prstGeom prst="rect">
            <a:avLst/>
          </a:prstGeom>
          <a:noFill/>
          <a:ln w="9525">
            <a:noFill/>
            <a:miter lim="800000"/>
            <a:headEnd/>
            <a:tailEnd/>
          </a:ln>
          <a:effectLst/>
        </p:spPr>
      </p:pic>
      <p:graphicFrame>
        <p:nvGraphicFramePr>
          <p:cNvPr id="73730" name="Object 2"/>
          <p:cNvGraphicFramePr>
            <a:graphicFrameLocks noChangeAspect="1"/>
          </p:cNvGraphicFramePr>
          <p:nvPr/>
        </p:nvGraphicFramePr>
        <p:xfrm>
          <a:off x="3143240" y="4643446"/>
          <a:ext cx="357190" cy="485775"/>
        </p:xfrm>
        <a:graphic>
          <a:graphicData uri="http://schemas.openxmlformats.org/presentationml/2006/ole">
            <mc:AlternateContent xmlns:mc="http://schemas.openxmlformats.org/markup-compatibility/2006">
              <mc:Choice xmlns:v="urn:schemas-microsoft-com:vml" Requires="v">
                <p:oleObj spid="_x0000_s317467" name="Package" r:id="rId6" imgW="438120" imgH="485640" progId="Package">
                  <p:embed/>
                </p:oleObj>
              </mc:Choice>
              <mc:Fallback>
                <p:oleObj name="Package" r:id="rId6" imgW="438120" imgH="485640" progId="Package">
                  <p:embed/>
                  <p:pic>
                    <p:nvPicPr>
                      <p:cNvPr id="0" name="Object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3240" y="4643446"/>
                        <a:ext cx="35719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1" name="Object 3"/>
          <p:cNvGraphicFramePr>
            <a:graphicFrameLocks noChangeAspect="1"/>
          </p:cNvGraphicFramePr>
          <p:nvPr/>
        </p:nvGraphicFramePr>
        <p:xfrm>
          <a:off x="714348" y="4714884"/>
          <a:ext cx="510149" cy="448580"/>
        </p:xfrm>
        <a:graphic>
          <a:graphicData uri="http://schemas.openxmlformats.org/presentationml/2006/ole">
            <mc:AlternateContent xmlns:mc="http://schemas.openxmlformats.org/markup-compatibility/2006">
              <mc:Choice xmlns:v="urn:schemas-microsoft-com:vml" Requires="v">
                <p:oleObj spid="_x0000_s317468" name="Package" r:id="rId8" imgW="552600" imgH="485640" progId="Package">
                  <p:embed/>
                </p:oleObj>
              </mc:Choice>
              <mc:Fallback>
                <p:oleObj name="Package" r:id="rId8" imgW="552600" imgH="485640" progId="Package">
                  <p:embed/>
                  <p:pic>
                    <p:nvPicPr>
                      <p:cNvPr id="0" name="Object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4348" y="4714884"/>
                        <a:ext cx="510149" cy="4485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2" name="Object 4"/>
          <p:cNvGraphicFramePr>
            <a:graphicFrameLocks noChangeAspect="1"/>
          </p:cNvGraphicFramePr>
          <p:nvPr/>
        </p:nvGraphicFramePr>
        <p:xfrm>
          <a:off x="4000496" y="4714884"/>
          <a:ext cx="828676" cy="428628"/>
        </p:xfrm>
        <a:graphic>
          <a:graphicData uri="http://schemas.openxmlformats.org/presentationml/2006/ole">
            <mc:AlternateContent xmlns:mc="http://schemas.openxmlformats.org/markup-compatibility/2006">
              <mc:Choice xmlns:v="urn:schemas-microsoft-com:vml" Requires="v">
                <p:oleObj spid="_x0000_s317469" name="Package" r:id="rId10" imgW="552600" imgH="485640" progId="Package">
                  <p:embed/>
                </p:oleObj>
              </mc:Choice>
              <mc:Fallback>
                <p:oleObj name="Package" r:id="rId10" imgW="552600" imgH="485640" progId="Package">
                  <p:embed/>
                  <p:pic>
                    <p:nvPicPr>
                      <p:cNvPr id="0" name="Object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00496" y="4714884"/>
                        <a:ext cx="828676" cy="428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3" name="Object 5"/>
          <p:cNvGraphicFramePr>
            <a:graphicFrameLocks noChangeAspect="1"/>
          </p:cNvGraphicFramePr>
          <p:nvPr/>
        </p:nvGraphicFramePr>
        <p:xfrm>
          <a:off x="2000232" y="4714884"/>
          <a:ext cx="476250" cy="414337"/>
        </p:xfrm>
        <a:graphic>
          <a:graphicData uri="http://schemas.openxmlformats.org/presentationml/2006/ole">
            <mc:AlternateContent xmlns:mc="http://schemas.openxmlformats.org/markup-compatibility/2006">
              <mc:Choice xmlns:v="urn:schemas-microsoft-com:vml" Requires="v">
                <p:oleObj spid="_x0000_s317470" name="Package" r:id="rId12" imgW="476280" imgH="485640" progId="Package">
                  <p:embed/>
                </p:oleObj>
              </mc:Choice>
              <mc:Fallback>
                <p:oleObj name="Package" r:id="rId12" imgW="476280" imgH="485640" progId="Package">
                  <p:embed/>
                  <p:pic>
                    <p:nvPicPr>
                      <p:cNvPr id="0" name="Object 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00232" y="4714884"/>
                        <a:ext cx="476250" cy="41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3734" name="Object 6"/>
          <p:cNvGraphicFramePr>
            <a:graphicFrameLocks noChangeAspect="1"/>
          </p:cNvGraphicFramePr>
          <p:nvPr/>
        </p:nvGraphicFramePr>
        <p:xfrm>
          <a:off x="5924569" y="4572008"/>
          <a:ext cx="1362075" cy="485775"/>
        </p:xfrm>
        <a:graphic>
          <a:graphicData uri="http://schemas.openxmlformats.org/presentationml/2006/ole">
            <mc:AlternateContent xmlns:mc="http://schemas.openxmlformats.org/markup-compatibility/2006">
              <mc:Choice xmlns:v="urn:schemas-microsoft-com:vml" Requires="v">
                <p:oleObj spid="_x0000_s317471" name="Package" r:id="rId14" imgW="1362240" imgH="485640" progId="Package">
                  <p:embed/>
                </p:oleObj>
              </mc:Choice>
              <mc:Fallback>
                <p:oleObj name="Package" r:id="rId14" imgW="1362240" imgH="485640" progId="Package">
                  <p:embed/>
                  <p:pic>
                    <p:nvPicPr>
                      <p:cNvPr id="0" name="Object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924569" y="4572008"/>
                        <a:ext cx="136207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17447"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graphicFrame>
        <p:nvGraphicFramePr>
          <p:cNvPr id="17" name="Table 16"/>
          <p:cNvGraphicFramePr>
            <a:graphicFrameLocks noGrp="1"/>
          </p:cNvGraphicFramePr>
          <p:nvPr/>
        </p:nvGraphicFramePr>
        <p:xfrm>
          <a:off x="857224" y="1714488"/>
          <a:ext cx="6929486" cy="4145280"/>
        </p:xfrm>
        <a:graphic>
          <a:graphicData uri="http://schemas.openxmlformats.org/drawingml/2006/table">
            <a:tbl>
              <a:tblPr/>
              <a:tblGrid>
                <a:gridCol w="6929486"/>
              </a:tblGrid>
              <a:tr h="0">
                <a:tc>
                  <a:txBody>
                    <a:bodyPr/>
                    <a:lstStyle/>
                    <a:p>
                      <a:r>
                        <a:rPr lang="ar-EG" sz="4000" b="1" dirty="0">
                          <a:solidFill>
                            <a:srgbClr val="FFFF00"/>
                          </a:solidFill>
                        </a:rPr>
                        <a:t>{1} وَالسَّمَاءِ وَالطَّارِقِ </a:t>
                      </a:r>
                      <a:endParaRPr lang="ar-EG" sz="4000" dirty="0">
                        <a:solidFill>
                          <a:srgbClr val="FFFF00"/>
                        </a:solidFill>
                      </a:endParaRPr>
                    </a:p>
                  </a:txBody>
                  <a:tcPr anchor="ctr">
                    <a:lnL>
                      <a:noFill/>
                    </a:lnL>
                    <a:lnR>
                      <a:noFill/>
                    </a:lnR>
                    <a:lnT>
                      <a:noFill/>
                    </a:lnT>
                    <a:lnB>
                      <a:noFill/>
                    </a:lnB>
                  </a:tcPr>
                </a:tc>
              </a:tr>
              <a:tr h="0">
                <a:tc>
                  <a:txBody>
                    <a:bodyPr/>
                    <a:lstStyle/>
                    <a:p>
                      <a:pPr algn="l" rtl="0"/>
                      <a:r>
                        <a:rPr lang="en-US" sz="2800" b="1" dirty="0" smtClean="0">
                          <a:solidFill>
                            <a:srgbClr val="FF0000"/>
                          </a:solidFill>
                        </a:rPr>
                        <a:t>By </a:t>
                      </a:r>
                      <a:r>
                        <a:rPr lang="en-US" sz="2800" b="1" dirty="0">
                          <a:solidFill>
                            <a:srgbClr val="FF0000"/>
                          </a:solidFill>
                        </a:rPr>
                        <a:t>the Sky and the Night-Visitant (therein</a:t>
                      </a:r>
                      <a:r>
                        <a:rPr lang="en-US" sz="2800" b="1" dirty="0" smtClean="0">
                          <a:solidFill>
                            <a:srgbClr val="FF0000"/>
                          </a:solidFill>
                        </a:rPr>
                        <a:t>), </a:t>
                      </a:r>
                      <a:endParaRPr lang="en-US" sz="2800" b="1" dirty="0">
                        <a:solidFill>
                          <a:srgbClr val="FF0000"/>
                        </a:solidFill>
                      </a:endParaRPr>
                    </a:p>
                  </a:txBody>
                  <a:tcPr anchor="ctr">
                    <a:lnL>
                      <a:noFill/>
                    </a:lnL>
                    <a:lnR>
                      <a:noFill/>
                    </a:lnR>
                    <a:lnT>
                      <a:noFill/>
                    </a:lnT>
                    <a:lnB>
                      <a:noFill/>
                    </a:lnB>
                  </a:tcPr>
                </a:tc>
              </a:tr>
              <a:tr h="0">
                <a:tc>
                  <a:txBody>
                    <a:bodyPr/>
                    <a:lstStyle/>
                    <a:p>
                      <a:r>
                        <a:rPr lang="ar-EG" sz="3600" b="1" dirty="0">
                          <a:solidFill>
                            <a:srgbClr val="FFFF00"/>
                          </a:solidFill>
                        </a:rPr>
                        <a:t>{2} وَمَا أَدْرَاكَ مَا الطَّارِقُ </a:t>
                      </a:r>
                      <a:endParaRPr lang="ar-EG" sz="3600" dirty="0">
                        <a:solidFill>
                          <a:srgbClr val="FFFF00"/>
                        </a:solidFill>
                      </a:endParaRPr>
                    </a:p>
                  </a:txBody>
                  <a:tcPr anchor="ctr">
                    <a:lnL>
                      <a:noFill/>
                    </a:lnL>
                    <a:lnR>
                      <a:noFill/>
                    </a:lnR>
                    <a:lnT>
                      <a:noFill/>
                    </a:lnT>
                    <a:lnB>
                      <a:noFill/>
                    </a:lnB>
                  </a:tcPr>
                </a:tc>
              </a:tr>
              <a:tr h="0">
                <a:tc>
                  <a:txBody>
                    <a:bodyPr/>
                    <a:lstStyle/>
                    <a:p>
                      <a:pPr algn="l" rtl="0"/>
                      <a:r>
                        <a:rPr lang="en-US" sz="3200" b="1" dirty="0">
                          <a:solidFill>
                            <a:srgbClr val="FF0000"/>
                          </a:solidFill>
                        </a:rPr>
                        <a:t>And what will explain to thee what the Night-Visitant is? </a:t>
                      </a:r>
                    </a:p>
                  </a:txBody>
                  <a:tcPr anchor="ctr">
                    <a:lnL>
                      <a:noFill/>
                    </a:lnL>
                    <a:lnR>
                      <a:noFill/>
                    </a:lnR>
                    <a:lnT>
                      <a:noFill/>
                    </a:lnT>
                    <a:lnB>
                      <a:noFill/>
                    </a:lnB>
                  </a:tcPr>
                </a:tc>
              </a:tr>
              <a:tr h="0">
                <a:tc>
                  <a:txBody>
                    <a:bodyPr/>
                    <a:lstStyle/>
                    <a:p>
                      <a:r>
                        <a:rPr lang="ar-EG" sz="3600" b="1" dirty="0">
                          <a:solidFill>
                            <a:srgbClr val="FFFF00"/>
                          </a:solidFill>
                        </a:rPr>
                        <a:t>{3} النَّجْمُ الثَّاقِبُ </a:t>
                      </a:r>
                      <a:endParaRPr lang="ar-EG" sz="3600" dirty="0">
                        <a:solidFill>
                          <a:srgbClr val="FFFF00"/>
                        </a:solidFill>
                      </a:endParaRPr>
                    </a:p>
                  </a:txBody>
                  <a:tcPr anchor="ctr">
                    <a:lnL>
                      <a:noFill/>
                    </a:lnL>
                    <a:lnR>
                      <a:noFill/>
                    </a:lnR>
                    <a:lnT>
                      <a:noFill/>
                    </a:lnT>
                    <a:lnB>
                      <a:noFill/>
                    </a:lnB>
                  </a:tcPr>
                </a:tc>
              </a:tr>
              <a:tr h="0">
                <a:tc>
                  <a:txBody>
                    <a:bodyPr/>
                    <a:lstStyle/>
                    <a:p>
                      <a:pPr algn="l" rtl="0"/>
                      <a:r>
                        <a:rPr lang="en-US" sz="3200" b="1" dirty="0">
                          <a:solidFill>
                            <a:srgbClr val="FF0000"/>
                          </a:solidFill>
                        </a:rPr>
                        <a:t>(It is) the Star of piercing brightness; </a:t>
                      </a:r>
                    </a:p>
                  </a:txBody>
                  <a:tcPr anchor="ctr">
                    <a:lnL>
                      <a:noFill/>
                    </a:lnL>
                    <a:lnR>
                      <a:noFill/>
                    </a:lnR>
                    <a:lnT>
                      <a:noFill/>
                    </a:lnT>
                    <a:lnB>
                      <a:noFill/>
                    </a:lnB>
                  </a:tcPr>
                </a:tc>
              </a:tr>
            </a:tbl>
          </a:graphicData>
        </a:graphic>
      </p:graphicFrame>
      <p:sp>
        <p:nvSpPr>
          <p:cNvPr id="317448"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3" name="صورة 12"/>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211970" name="Picture 2"/>
          <p:cNvPicPr>
            <a:picLocks noChangeAspect="1" noChangeArrowheads="1"/>
          </p:cNvPicPr>
          <p:nvPr/>
        </p:nvPicPr>
        <p:blipFill>
          <a:blip r:embed="rId5"/>
          <a:srcRect/>
          <a:stretch>
            <a:fillRect/>
          </a:stretch>
        </p:blipFill>
        <p:spPr bwMode="auto">
          <a:xfrm>
            <a:off x="0" y="1142984"/>
            <a:ext cx="8072462" cy="5715016"/>
          </a:xfrm>
          <a:prstGeom prst="rect">
            <a:avLst/>
          </a:prstGeom>
          <a:noFill/>
          <a:ln w="9525">
            <a:noFill/>
            <a:miter lim="800000"/>
            <a:headEnd/>
            <a:tailEnd/>
          </a:ln>
          <a:effectLst/>
        </p:spPr>
      </p:pic>
      <p:pic>
        <p:nvPicPr>
          <p:cNvPr id="211971" name="Picture 3"/>
          <p:cNvPicPr>
            <a:picLocks noChangeAspect="1" noChangeArrowheads="1"/>
          </p:cNvPicPr>
          <p:nvPr/>
        </p:nvPicPr>
        <p:blipFill>
          <a:blip r:embed="rId6"/>
          <a:srcRect/>
          <a:stretch>
            <a:fillRect/>
          </a:stretch>
        </p:blipFill>
        <p:spPr bwMode="auto">
          <a:xfrm>
            <a:off x="5857884" y="1214422"/>
            <a:ext cx="2143125" cy="16383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pic>
      <p:pic>
        <p:nvPicPr>
          <p:cNvPr id="211972" name="Picture 4"/>
          <p:cNvPicPr>
            <a:picLocks noChangeAspect="1" noChangeArrowheads="1"/>
          </p:cNvPicPr>
          <p:nvPr/>
        </p:nvPicPr>
        <p:blipFill>
          <a:blip r:embed="rId7"/>
          <a:srcRect/>
          <a:stretch>
            <a:fillRect/>
          </a:stretch>
        </p:blipFill>
        <p:spPr bwMode="auto">
          <a:xfrm>
            <a:off x="142844" y="1285860"/>
            <a:ext cx="2600325" cy="1752600"/>
          </a:xfrm>
          <a:prstGeom prst="rect">
            <a:avLst/>
          </a:prstGeom>
          <a:noFill/>
          <a:ln w="9525">
            <a:noFill/>
            <a:miter lim="800000"/>
            <a:headEnd/>
            <a:tailEnd/>
          </a:ln>
          <a:effectLst/>
        </p:spPr>
      </p:pic>
      <p:pic>
        <p:nvPicPr>
          <p:cNvPr id="211973" name="Picture 5"/>
          <p:cNvPicPr>
            <a:picLocks noChangeAspect="1" noChangeArrowheads="1"/>
          </p:cNvPicPr>
          <p:nvPr/>
        </p:nvPicPr>
        <p:blipFill>
          <a:blip r:embed="rId8"/>
          <a:srcRect/>
          <a:stretch>
            <a:fillRect/>
          </a:stretch>
        </p:blipFill>
        <p:spPr bwMode="auto">
          <a:xfrm>
            <a:off x="5929322" y="4733949"/>
            <a:ext cx="2152650" cy="2124075"/>
          </a:xfrm>
          <a:prstGeom prst="rect">
            <a:avLst/>
          </a:prstGeom>
          <a:noFill/>
          <a:ln w="9525">
            <a:noFill/>
            <a:miter lim="800000"/>
            <a:headEnd/>
            <a:tailEnd/>
          </a:ln>
          <a:effectLst/>
        </p:spPr>
      </p:pic>
      <p:pic>
        <p:nvPicPr>
          <p:cNvPr id="211975" name="Picture 7"/>
          <p:cNvPicPr>
            <a:picLocks noChangeAspect="1" noChangeArrowheads="1"/>
          </p:cNvPicPr>
          <p:nvPr/>
        </p:nvPicPr>
        <p:blipFill>
          <a:blip r:embed="rId9" cstate="print"/>
          <a:srcRect/>
          <a:stretch>
            <a:fillRect/>
          </a:stretch>
        </p:blipFill>
        <p:spPr bwMode="auto">
          <a:xfrm>
            <a:off x="0" y="5089935"/>
            <a:ext cx="2143108" cy="1768065"/>
          </a:xfrm>
          <a:prstGeom prst="rect">
            <a:avLst/>
          </a:prstGeom>
          <a:noFill/>
          <a:ln w="9525">
            <a:noFill/>
            <a:miter lim="800000"/>
            <a:headEnd/>
            <a:tailEnd/>
          </a:ln>
          <a:effectLst/>
        </p:spPr>
      </p:pic>
      <p:sp>
        <p:nvSpPr>
          <p:cNvPr id="13" name="Rectangle 2"/>
          <p:cNvSpPr txBox="1">
            <a:spLocks noChangeArrowheads="1"/>
          </p:cNvSpPr>
          <p:nvPr/>
        </p:nvSpPr>
        <p:spPr>
          <a:xfrm>
            <a:off x="3000364" y="1214422"/>
            <a:ext cx="2786082" cy="962012"/>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smtClean="0">
              <a:ln>
                <a:noFill/>
              </a:ln>
              <a:solidFill>
                <a:srgbClr val="FFFF00"/>
              </a:solidFill>
              <a:effectLst/>
              <a:uLnTx/>
              <a:uFillTx/>
              <a:latin typeface="+mj-lt"/>
              <a:ea typeface="+mj-ea"/>
              <a:cs typeface="+mj-cs"/>
            </a:endParaRPr>
          </a:p>
        </p:txBody>
      </p:sp>
      <p:sp>
        <p:nvSpPr>
          <p:cNvPr id="14" name="Text Box 4"/>
          <p:cNvSpPr txBox="1">
            <a:spLocks noChangeArrowheads="1"/>
          </p:cNvSpPr>
          <p:nvPr/>
        </p:nvSpPr>
        <p:spPr bwMode="auto">
          <a:xfrm>
            <a:off x="755650" y="3000372"/>
            <a:ext cx="7173936" cy="1200329"/>
          </a:xfrm>
          <a:prstGeom prst="rect">
            <a:avLst/>
          </a:prstGeom>
          <a:noFill/>
          <a:ln w="9525">
            <a:noFill/>
            <a:miter lim="800000"/>
            <a:headEnd/>
            <a:tailEnd/>
          </a:ln>
        </p:spPr>
        <p:txBody>
          <a:bodyPr wrap="square">
            <a:spAutoFit/>
          </a:bodyPr>
          <a:lstStyle/>
          <a:p>
            <a:pPr algn="just" rtl="0">
              <a:spcBef>
                <a:spcPct val="50000"/>
              </a:spcBef>
            </a:pPr>
            <a:r>
              <a:rPr lang="en-US" b="1" dirty="0">
                <a:solidFill>
                  <a:srgbClr val="000066"/>
                </a:solidFill>
              </a:rPr>
              <a:t>In 1967 </a:t>
            </a:r>
            <a:r>
              <a:rPr lang="en-US" b="1" u="sng" dirty="0">
                <a:solidFill>
                  <a:srgbClr val="000066"/>
                </a:solidFill>
              </a:rPr>
              <a:t>Jocelyn Bell</a:t>
            </a:r>
            <a:r>
              <a:rPr lang="en-US" b="1" dirty="0">
                <a:solidFill>
                  <a:srgbClr val="000066"/>
                </a:solidFill>
              </a:rPr>
              <a:t> (1943 - ) a </a:t>
            </a:r>
            <a:r>
              <a:rPr lang="en-US" b="1" dirty="0" smtClean="0">
                <a:solidFill>
                  <a:srgbClr val="000066"/>
                </a:solidFill>
              </a:rPr>
              <a:t>graduate </a:t>
            </a:r>
            <a:r>
              <a:rPr lang="en-US" b="1" dirty="0">
                <a:solidFill>
                  <a:srgbClr val="000066"/>
                </a:solidFill>
              </a:rPr>
              <a:t>student working with a group of English astronomers, headed by her advisor </a:t>
            </a:r>
            <a:r>
              <a:rPr lang="en-US" b="1" u="sng" dirty="0">
                <a:solidFill>
                  <a:srgbClr val="000066"/>
                </a:solidFill>
              </a:rPr>
              <a:t>Anthony Hewish</a:t>
            </a:r>
            <a:r>
              <a:rPr lang="en-US" b="1" dirty="0">
                <a:solidFill>
                  <a:srgbClr val="000066"/>
                </a:solidFill>
              </a:rPr>
              <a:t> (1924- ), noticed an odd radio signal with a rapid and astonishingly precise pulse rate of one energetic burst every 1.33 seconds</a:t>
            </a:r>
            <a:r>
              <a:rPr lang="en-US" b="1" dirty="0" smtClean="0">
                <a:solidFill>
                  <a:srgbClr val="000066"/>
                </a:solidFill>
              </a:rPr>
              <a:t>. </a:t>
            </a:r>
            <a:endParaRPr lang="en-US" b="1" dirty="0">
              <a:solidFill>
                <a:srgbClr val="000066"/>
              </a:solidFill>
            </a:endParaRPr>
          </a:p>
        </p:txBody>
      </p:sp>
      <p:sp>
        <p:nvSpPr>
          <p:cNvPr id="15" name="Text Box 5"/>
          <p:cNvSpPr txBox="1">
            <a:spLocks noChangeArrowheads="1"/>
          </p:cNvSpPr>
          <p:nvPr/>
        </p:nvSpPr>
        <p:spPr bwMode="auto">
          <a:xfrm>
            <a:off x="2285984" y="4286256"/>
            <a:ext cx="3571900" cy="1754326"/>
          </a:xfrm>
          <a:prstGeom prst="rect">
            <a:avLst/>
          </a:prstGeom>
          <a:ln>
            <a:headEnd/>
            <a:tailEnd/>
          </a:ln>
        </p:spPr>
        <p:style>
          <a:lnRef idx="1">
            <a:schemeClr val="dk1"/>
          </a:lnRef>
          <a:fillRef idx="2">
            <a:schemeClr val="dk1"/>
          </a:fillRef>
          <a:effectRef idx="1">
            <a:schemeClr val="dk1"/>
          </a:effectRef>
          <a:fontRef idx="minor">
            <a:schemeClr val="dk1"/>
          </a:fontRef>
        </p:style>
        <p:txBody>
          <a:bodyPr wrap="square">
            <a:spAutoFit/>
          </a:bodyPr>
          <a:lstStyle/>
          <a:p>
            <a:pPr algn="just" rtl="0">
              <a:spcBef>
                <a:spcPct val="50000"/>
              </a:spcBef>
            </a:pPr>
            <a:r>
              <a:rPr lang="en-US" b="1" dirty="0">
                <a:solidFill>
                  <a:schemeClr val="tx1"/>
                </a:solidFill>
              </a:rPr>
              <a:t>Over the next few months the group found several more pulsating radio sources, some of which were definitely associated with the inner most regions of some supernova remnants. </a:t>
            </a:r>
          </a:p>
        </p:txBody>
      </p:sp>
      <p:sp>
        <p:nvSpPr>
          <p:cNvPr id="16" name="Rectangle 6"/>
          <p:cNvSpPr>
            <a:spLocks noChangeArrowheads="1"/>
          </p:cNvSpPr>
          <p:nvPr/>
        </p:nvSpPr>
        <p:spPr bwMode="auto">
          <a:xfrm>
            <a:off x="3643306" y="2571744"/>
            <a:ext cx="1622559" cy="369332"/>
          </a:xfrm>
          <a:prstGeom prst="rect">
            <a:avLst/>
          </a:prstGeom>
          <a:noFill/>
          <a:ln w="9525">
            <a:noFill/>
            <a:miter lim="800000"/>
            <a:headEnd/>
            <a:tailEnd/>
          </a:ln>
        </p:spPr>
        <p:txBody>
          <a:bodyPr wrap="none">
            <a:spAutoFit/>
          </a:bodyPr>
          <a:lstStyle/>
          <a:p>
            <a:pPr>
              <a:spcBef>
                <a:spcPct val="50000"/>
              </a:spcBef>
            </a:pPr>
            <a:r>
              <a:rPr lang="en-US" dirty="0" smtClean="0">
                <a:solidFill>
                  <a:srgbClr val="FF3300"/>
                </a:solidFill>
              </a:rPr>
              <a:t>, </a:t>
            </a:r>
            <a:r>
              <a:rPr lang="en-US" b="1" u="sng" dirty="0">
                <a:solidFill>
                  <a:srgbClr val="FF3300"/>
                </a:solidFill>
                <a:latin typeface="Showcard Gothic" pitchFamily="82" charset="0"/>
              </a:rPr>
              <a:t>“ Pulsars.”</a:t>
            </a:r>
            <a:r>
              <a:rPr lang="en-US" dirty="0">
                <a:solidFill>
                  <a:srgbClr val="FF3300"/>
                </a:solidFill>
              </a:rPr>
              <a:t> </a:t>
            </a:r>
          </a:p>
        </p:txBody>
      </p:sp>
      <p:graphicFrame>
        <p:nvGraphicFramePr>
          <p:cNvPr id="211976" name="Object 8"/>
          <p:cNvGraphicFramePr>
            <a:graphicFrameLocks noChangeAspect="1"/>
          </p:cNvGraphicFramePr>
          <p:nvPr/>
        </p:nvGraphicFramePr>
        <p:xfrm>
          <a:off x="857224" y="4357694"/>
          <a:ext cx="1219200" cy="485775"/>
        </p:xfrm>
        <a:graphic>
          <a:graphicData uri="http://schemas.openxmlformats.org/presentationml/2006/ole">
            <mc:AlternateContent xmlns:mc="http://schemas.openxmlformats.org/markup-compatibility/2006">
              <mc:Choice xmlns:v="urn:schemas-microsoft-com:vml" Requires="v">
                <p:oleObj spid="_x0000_s211981" name="Package" r:id="rId10" imgW="1219320" imgH="485640" progId="Package">
                  <p:embed/>
                </p:oleObj>
              </mc:Choice>
              <mc:Fallback>
                <p:oleObj name="Package" r:id="rId10" imgW="1219320" imgH="485640" progId="Package">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7224" y="4357694"/>
                        <a:ext cx="121920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 name="صورة 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4"/>
          <a:srcRect/>
          <a:stretch>
            <a:fillRect/>
          </a:stretch>
        </p:blipFill>
        <p:spPr bwMode="auto">
          <a:xfrm>
            <a:off x="0" y="1142984"/>
            <a:ext cx="8072462" cy="5715016"/>
          </a:xfrm>
          <a:prstGeom prst="rect">
            <a:avLst/>
          </a:prstGeom>
          <a:noFill/>
          <a:ln w="9525">
            <a:noFill/>
            <a:miter lim="800000"/>
            <a:headEnd/>
            <a:tailEnd/>
          </a:ln>
          <a:effectLst/>
        </p:spPr>
      </p:pic>
      <p:sp>
        <p:nvSpPr>
          <p:cNvPr id="3" name="Rectangle 2"/>
          <p:cNvSpPr/>
          <p:nvPr/>
        </p:nvSpPr>
        <p:spPr>
          <a:xfrm>
            <a:off x="428596" y="1857364"/>
            <a:ext cx="7500990" cy="4832092"/>
          </a:xfrm>
          <a:prstGeom prst="rect">
            <a:avLst/>
          </a:prstGeom>
        </p:spPr>
        <p:txBody>
          <a:bodyPr wrap="square">
            <a:spAutoFit/>
          </a:bodyPr>
          <a:lstStyle/>
          <a:p>
            <a:pPr algn="just"/>
            <a:r>
              <a:rPr lang="ar-EG" sz="4400" b="1" dirty="0" smtClean="0">
                <a:solidFill>
                  <a:srgbClr val="FFFF00"/>
                </a:solidFill>
              </a:rPr>
              <a:t>{أَوَلَمْ يَرَ الَّذِينَ كَفَرُوا أَنَّ السَّمَاوَاتِ وَالْأَرْضَ كَانَتَا رَتْقاً فَفَتَقْنَاهُمَا وَجَعَلْنَا مِنَ الْمَاء كُلَّ شَيْءٍ حَيٍّ أَفَلَا يُؤْمِنُونَ }الأنبياء30</a:t>
            </a:r>
          </a:p>
          <a:p>
            <a:pPr algn="just"/>
            <a:r>
              <a:rPr lang="ar-EG" sz="4400" b="1" dirty="0" smtClean="0">
                <a:solidFill>
                  <a:srgbClr val="00B0F0"/>
                </a:solidFill>
              </a:rPr>
              <a:t>   ______________________</a:t>
            </a:r>
          </a:p>
          <a:p>
            <a:pPr algn="ctr"/>
            <a:r>
              <a:rPr lang="ar-EG" sz="4400" b="1" dirty="0" smtClean="0">
                <a:solidFill>
                  <a:schemeClr val="bg2"/>
                </a:solidFill>
              </a:rPr>
              <a:t>الحقيقة القرآنية:  </a:t>
            </a:r>
            <a:r>
              <a:rPr lang="ar-EG" sz="4400" b="1" dirty="0" smtClean="0">
                <a:solidFill>
                  <a:srgbClr val="00B0F0"/>
                </a:solidFill>
              </a:rPr>
              <a:t>فتق الرتق</a:t>
            </a:r>
          </a:p>
          <a:p>
            <a:pPr algn="just"/>
            <a:r>
              <a:rPr lang="ar-EG" sz="4400" b="1" dirty="0" smtClean="0">
                <a:solidFill>
                  <a:schemeClr val="bg2"/>
                </a:solidFill>
              </a:rPr>
              <a:t>نحو الحقيقة الفيزيائية</a:t>
            </a:r>
            <a:r>
              <a:rPr lang="ar-EG" sz="4400" b="1" dirty="0" smtClean="0">
                <a:solidFill>
                  <a:srgbClr val="FFFF00"/>
                </a:solidFill>
              </a:rPr>
              <a:t>: الانتفاخ الكونى</a:t>
            </a:r>
          </a:p>
        </p:txBody>
      </p:sp>
      <p:pic>
        <p:nvPicPr>
          <p:cNvPr id="5" name="Picture 7" descr="263704"/>
          <p:cNvPicPr>
            <a:picLocks noChangeAspect="1" noChangeArrowheads="1"/>
          </p:cNvPicPr>
          <p:nvPr/>
        </p:nvPicPr>
        <p:blipFill>
          <a:blip r:embed="rId5"/>
          <a:srcRect/>
          <a:stretch>
            <a:fillRect/>
          </a:stretch>
        </p:blipFill>
        <p:spPr bwMode="auto">
          <a:xfrm>
            <a:off x="8171865" y="3609628"/>
            <a:ext cx="972135" cy="663782"/>
          </a:xfrm>
          <a:prstGeom prst="rect">
            <a:avLst/>
          </a:prstGeom>
          <a:noFill/>
          <a:ln w="63500">
            <a:pattFill prst="wdUpDiag">
              <a:fgClr>
                <a:srgbClr val="FF1515"/>
              </a:fgClr>
              <a:bgClr>
                <a:srgbClr val="FFFF00"/>
              </a:bgClr>
            </a:pattFill>
            <a:miter lim="800000"/>
            <a:headEnd/>
            <a:tailEnd/>
          </a:ln>
        </p:spPr>
      </p:pic>
      <p:pic>
        <p:nvPicPr>
          <p:cNvPr id="6" name="صورة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5"/>
                                        </p:tgtEl>
                                        <p:attrNameLst>
                                          <p:attrName>ppt_w</p:attrName>
                                        </p:attrNameLst>
                                      </p:cBhvr>
                                      <p:tavLst>
                                        <p:tav tm="0">
                                          <p:val>
                                            <p:strVal val="ppt_w"/>
                                          </p:val>
                                        </p:tav>
                                        <p:tav tm="100000">
                                          <p:val>
                                            <p:fltVal val="0"/>
                                          </p:val>
                                        </p:tav>
                                      </p:tavLst>
                                    </p:anim>
                                    <p:anim calcmode="lin" valueType="num">
                                      <p:cBhvr>
                                        <p:cTn id="13" dur="1000"/>
                                        <p:tgtEl>
                                          <p:spTgt spid="5"/>
                                        </p:tgtEl>
                                        <p:attrNameLst>
                                          <p:attrName>ppt_h</p:attrName>
                                        </p:attrNameLst>
                                      </p:cBhvr>
                                      <p:tavLst>
                                        <p:tav tm="0">
                                          <p:val>
                                            <p:strVal val="ppt_h"/>
                                          </p:val>
                                        </p:tav>
                                        <p:tav tm="100000">
                                          <p:val>
                                            <p:fltVal val="0"/>
                                          </p:val>
                                        </p:tav>
                                      </p:tavLst>
                                    </p:anim>
                                    <p:animEffect transition="out" filter="fade">
                                      <p:cBhvr>
                                        <p:cTn id="14" dur="1000"/>
                                        <p:tgtEl>
                                          <p:spTgt spid="5"/>
                                        </p:tgtEl>
                                      </p:cBhvr>
                                    </p:animEffect>
                                    <p:set>
                                      <p:cBhvr>
                                        <p:cTn id="15"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8" name="Picture 4"/>
          <p:cNvPicPr>
            <a:picLocks noChangeAspect="1" noChangeArrowheads="1"/>
          </p:cNvPicPr>
          <p:nvPr/>
        </p:nvPicPr>
        <p:blipFill>
          <a:blip r:embed="rId4"/>
          <a:srcRect/>
          <a:stretch>
            <a:fillRect/>
          </a:stretch>
        </p:blipFill>
        <p:spPr bwMode="auto">
          <a:xfrm>
            <a:off x="285720" y="2786058"/>
            <a:ext cx="7572397" cy="4090433"/>
          </a:xfrm>
          <a:prstGeom prst="rect">
            <a:avLst/>
          </a:prstGeom>
          <a:noFill/>
          <a:ln w="9525">
            <a:noFill/>
            <a:miter lim="800000"/>
            <a:headEnd/>
            <a:tailEnd/>
          </a:ln>
          <a:effectLst/>
        </p:spPr>
      </p:pic>
      <p:sp>
        <p:nvSpPr>
          <p:cNvPr id="10" name="Rectangle 9"/>
          <p:cNvSpPr/>
          <p:nvPr/>
        </p:nvSpPr>
        <p:spPr>
          <a:xfrm>
            <a:off x="285720" y="3214686"/>
            <a:ext cx="7500990" cy="1446550"/>
          </a:xfrm>
          <a:prstGeom prst="rect">
            <a:avLst/>
          </a:prstGeom>
        </p:spPr>
        <p:txBody>
          <a:bodyPr wrap="square">
            <a:spAutoFit/>
          </a:bodyPr>
          <a:lstStyle/>
          <a:p>
            <a:pPr algn="just"/>
            <a:r>
              <a:rPr lang="ar-EG" dirty="0" smtClean="0"/>
              <a:t> </a:t>
            </a:r>
            <a:r>
              <a:rPr lang="ar-EG" sz="4400" b="1" dirty="0" smtClean="0"/>
              <a:t>{وَالسَّمَاء بَنَيْنَاهَا بِأَيْدٍ وَإِنَّا لَمُوسِعُونَ }الذاريات47</a:t>
            </a:r>
          </a:p>
        </p:txBody>
      </p:sp>
      <p:sp>
        <p:nvSpPr>
          <p:cNvPr id="11" name="Rectangle 10"/>
          <p:cNvSpPr/>
          <p:nvPr/>
        </p:nvSpPr>
        <p:spPr>
          <a:xfrm>
            <a:off x="0" y="1285860"/>
            <a:ext cx="8072462" cy="1508105"/>
          </a:xfrm>
          <a:prstGeom prst="rect">
            <a:avLst/>
          </a:prstGeom>
        </p:spPr>
        <p:txBody>
          <a:bodyPr wrap="square">
            <a:spAutoFit/>
          </a:bodyPr>
          <a:lstStyle/>
          <a:p>
            <a:pPr algn="ctr"/>
            <a:r>
              <a:rPr lang="ar-EG" sz="3600" b="1" dirty="0" smtClean="0"/>
              <a:t>الحقيقة القرآنية: قوى“نكرة“ بناء السماء</a:t>
            </a:r>
          </a:p>
          <a:p>
            <a:pPr algn="ctr"/>
            <a:r>
              <a:rPr lang="ar-EG" sz="2800" b="1" dirty="0" smtClean="0">
                <a:solidFill>
                  <a:srgbClr val="FF0000"/>
                </a:solidFill>
              </a:rPr>
              <a:t>نحو الحقيقة الفيزيائية :</a:t>
            </a:r>
            <a:r>
              <a:rPr lang="en-US" sz="2800" b="1" i="1" dirty="0" smtClean="0">
                <a:solidFill>
                  <a:srgbClr val="FF0000"/>
                </a:solidFill>
              </a:rPr>
              <a:t>Are there more than 4 </a:t>
            </a:r>
          </a:p>
          <a:p>
            <a:pPr algn="ctr"/>
            <a:r>
              <a:rPr lang="en-US" sz="2800" b="1" i="1" dirty="0" smtClean="0">
                <a:solidFill>
                  <a:srgbClr val="FF0000"/>
                </a:solidFill>
              </a:rPr>
              <a:t>fundamental forces</a:t>
            </a:r>
            <a:endParaRPr lang="ar-EG" sz="2800" b="1" dirty="0">
              <a:solidFill>
                <a:srgbClr val="FF0000"/>
              </a:solidFill>
            </a:endParaRPr>
          </a:p>
        </p:txBody>
      </p:sp>
      <p:sp>
        <p:nvSpPr>
          <p:cNvPr id="8" name="Rectangle 7"/>
          <p:cNvSpPr/>
          <p:nvPr/>
        </p:nvSpPr>
        <p:spPr>
          <a:xfrm>
            <a:off x="1928794" y="5783065"/>
            <a:ext cx="4643470" cy="646331"/>
          </a:xfrm>
          <a:prstGeom prst="rect">
            <a:avLst/>
          </a:prstGeom>
        </p:spPr>
        <p:txBody>
          <a:bodyPr wrap="square">
            <a:spAutoFit/>
          </a:bodyPr>
          <a:lstStyle/>
          <a:p>
            <a:pPr algn="just" rtl="0"/>
            <a:r>
              <a:rPr lang="en-US" b="1" dirty="0" smtClean="0"/>
              <a:t>The Great </a:t>
            </a:r>
            <a:r>
              <a:rPr lang="en-US" b="1" dirty="0" err="1" smtClean="0"/>
              <a:t>Cos</a:t>
            </a:r>
            <a:r>
              <a:rPr lang="en-US" b="1" i="1" dirty="0" err="1" smtClean="0"/>
              <a:t>de</a:t>
            </a:r>
            <a:r>
              <a:rPr lang="en-US" b="1" i="1" dirty="0" smtClean="0"/>
              <a:t>(Scientific </a:t>
            </a:r>
            <a:r>
              <a:rPr lang="en-US" b="1" dirty="0" err="1" smtClean="0"/>
              <a:t>mic</a:t>
            </a:r>
            <a:r>
              <a:rPr lang="en-US" b="1" dirty="0" smtClean="0"/>
              <a:t> </a:t>
            </a:r>
            <a:r>
              <a:rPr lang="en-US" b="1" i="1" dirty="0" smtClean="0"/>
              <a:t>Roller-Coaster </a:t>
            </a:r>
            <a:r>
              <a:rPr lang="en-US" b="1" i="1" dirty="0" err="1" smtClean="0"/>
              <a:t>RiAmerican</a:t>
            </a:r>
            <a:r>
              <a:rPr lang="en-US" b="1" i="1" dirty="0" smtClean="0"/>
              <a:t>, vol.27,no.12l11,2011</a:t>
            </a:r>
            <a:endParaRPr lang="en-US" b="1" dirty="0"/>
          </a:p>
        </p:txBody>
      </p:sp>
      <p:pic>
        <p:nvPicPr>
          <p:cNvPr id="9" name="صورة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sp>
        <p:nvSpPr>
          <p:cNvPr id="12" name="Rectangle 3"/>
          <p:cNvSpPr txBox="1">
            <a:spLocks noChangeArrowheads="1"/>
          </p:cNvSpPr>
          <p:nvPr/>
        </p:nvSpPr>
        <p:spPr>
          <a:xfrm>
            <a:off x="0" y="2260623"/>
            <a:ext cx="8072462" cy="4525963"/>
          </a:xfrm>
          <a:prstGeom prst="rect">
            <a:avLst/>
          </a:prstGeom>
        </p:spPr>
        <p:style>
          <a:lnRef idx="1">
            <a:schemeClr val="dk1"/>
          </a:lnRef>
          <a:fillRef idx="2">
            <a:schemeClr val="dk1"/>
          </a:fillRef>
          <a:effectRef idx="1">
            <a:schemeClr val="dk1"/>
          </a:effectRef>
          <a:fontRef idx="minor">
            <a:schemeClr val="dk1"/>
          </a:fontRef>
        </p:style>
        <p:txBody>
          <a:bodyPr vert="horz" lIns="91440" tIns="45720" rIns="91440" bIns="45720" rtlCol="1">
            <a:normAutofit lnSpcReduction="10000"/>
          </a:bodyPr>
          <a:lstStyle/>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Has the universe always expanded as it does today, or might it have suddenly “inflated”?</a:t>
            </a:r>
          </a:p>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How did the fundamental forces of nature and the properties of empty space change during the first second after the Big Bang?</a:t>
            </a:r>
          </a:p>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What is antimatter? How can it be created, and how is it destroyed?</a:t>
            </a:r>
          </a:p>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Why is antimatter so rare today?</a:t>
            </a:r>
          </a:p>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What materials in today’s universe are remnants of nuclear reactions in the hot early universe?</a:t>
            </a:r>
          </a:p>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How did the first galaxies form?</a:t>
            </a:r>
          </a:p>
          <a:p>
            <a:pPr marL="381000" marR="0" lvl="0" indent="-381000" algn="just" defTabSz="914400" rtl="0" eaLnBrk="1" fontAlgn="auto" latinLnBrk="0" hangingPunct="1">
              <a:lnSpc>
                <a:spcPct val="80000"/>
              </a:lnSpc>
              <a:spcBef>
                <a:spcPct val="20000"/>
              </a:spcBef>
              <a:spcAft>
                <a:spcPts val="0"/>
              </a:spcAft>
              <a:buClrTx/>
              <a:buSzTx/>
              <a:buFontTx/>
              <a:buAutoNum type="arabicPeriod"/>
              <a:tabLst/>
              <a:defRPr/>
            </a:pPr>
            <a:r>
              <a:rPr kumimoji="0" lang="en-US" sz="2800" b="1" i="0" u="none" strike="noStrike" kern="1200" cap="none" spc="0" normalizeH="0" baseline="0" noProof="0" dirty="0" smtClean="0">
                <a:ln>
                  <a:noFill/>
                </a:ln>
                <a:effectLst/>
                <a:uLnTx/>
                <a:uFillTx/>
                <a:latin typeface="+mn-lt"/>
                <a:ea typeface="+mn-ea"/>
                <a:cs typeface="+mn-cs"/>
              </a:rPr>
              <a:t>Are scientists close to developing an all-encompassing “theory of everything”?</a:t>
            </a:r>
            <a:endParaRPr kumimoji="0" lang="en-US" sz="2800" b="1" i="0" u="none" strike="noStrike" kern="1200" cap="none" spc="0" normalizeH="0" baseline="0" noProof="0" dirty="0">
              <a:ln>
                <a:noFill/>
              </a:ln>
              <a:effectLst/>
              <a:uLnTx/>
              <a:uFillTx/>
              <a:latin typeface="+mn-lt"/>
              <a:ea typeface="+mn-ea"/>
              <a:cs typeface="+mn-cs"/>
            </a:endParaRPr>
          </a:p>
        </p:txBody>
      </p:sp>
      <p:sp>
        <p:nvSpPr>
          <p:cNvPr id="13" name="Rectangle 12"/>
          <p:cNvSpPr/>
          <p:nvPr/>
        </p:nvSpPr>
        <p:spPr>
          <a:xfrm>
            <a:off x="1791409" y="1282471"/>
            <a:ext cx="3709285" cy="646331"/>
          </a:xfrm>
          <a:prstGeom prst="rect">
            <a:avLst/>
          </a:prstGeom>
        </p:spPr>
        <p:txBody>
          <a:bodyPr wrap="none">
            <a:spAutoFit/>
          </a:bodyPr>
          <a:lstStyle/>
          <a:p>
            <a:r>
              <a:rPr lang="en-US" sz="3600" b="1" dirty="0" smtClean="0">
                <a:solidFill>
                  <a:srgbClr val="FF0000"/>
                </a:solidFill>
              </a:rPr>
              <a:t>Guiding Questions</a:t>
            </a:r>
            <a:endParaRPr lang="ar-EG" sz="3600" b="1" dirty="0">
              <a:solidFill>
                <a:srgbClr val="FF0000"/>
              </a:solidFill>
            </a:endParaRPr>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7" name="Picture 3"/>
          <p:cNvPicPr>
            <a:picLocks noChangeAspect="1" noChangeArrowheads="1"/>
          </p:cNvPicPr>
          <p:nvPr/>
        </p:nvPicPr>
        <p:blipFill>
          <a:blip r:embed="rId4"/>
          <a:srcRect/>
          <a:stretch>
            <a:fillRect/>
          </a:stretch>
        </p:blipFill>
        <p:spPr bwMode="auto">
          <a:xfrm>
            <a:off x="8715404" y="285728"/>
            <a:ext cx="1905000" cy="15525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0" y="1142984"/>
            <a:ext cx="8072462" cy="5715016"/>
          </a:xfrm>
          <a:prstGeom prst="rect">
            <a:avLst/>
          </a:prstGeom>
          <a:noFill/>
          <a:ln w="9525">
            <a:noFill/>
            <a:miter lim="800000"/>
            <a:headEnd/>
            <a:tailEnd/>
          </a:ln>
          <a:effectLst/>
        </p:spPr>
      </p:pic>
      <p:sp>
        <p:nvSpPr>
          <p:cNvPr id="6" name="Rectangle 2"/>
          <p:cNvSpPr txBox="1">
            <a:spLocks noChangeArrowheads="1"/>
          </p:cNvSpPr>
          <p:nvPr/>
        </p:nvSpPr>
        <p:spPr>
          <a:xfrm>
            <a:off x="71406" y="1142992"/>
            <a:ext cx="8001056" cy="1143000"/>
          </a:xfrm>
          <a:prstGeom prst="rect">
            <a:avLst/>
          </a:prstGeom>
        </p:spPr>
        <p:txBody>
          <a:bodyPr vert="horz" lIns="91440" tIns="45720" rIns="91440" bIns="45720" rtlCol="1"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rgbClr val="FFFF00"/>
                </a:solidFill>
                <a:effectLst/>
                <a:uLnTx/>
                <a:uFillTx/>
                <a:latin typeface="+mj-lt"/>
                <a:ea typeface="+mj-ea"/>
                <a:cs typeface="+mj-cs"/>
              </a:rPr>
              <a:t>Inflation was one of several profound changes that</a:t>
            </a:r>
            <a:br>
              <a:rPr kumimoji="0" lang="en-US" sz="2800" b="0" i="0" u="none" strike="noStrike" kern="1200" cap="none" spc="0" normalizeH="0" baseline="0" noProof="0" dirty="0" smtClean="0">
                <a:ln>
                  <a:noFill/>
                </a:ln>
                <a:solidFill>
                  <a:srgbClr val="FFFF00"/>
                </a:solidFill>
                <a:effectLst/>
                <a:uLnTx/>
                <a:uFillTx/>
                <a:latin typeface="+mj-lt"/>
                <a:ea typeface="+mj-ea"/>
                <a:cs typeface="+mj-cs"/>
              </a:rPr>
            </a:br>
            <a:r>
              <a:rPr kumimoji="0" lang="en-US" sz="2800" i="0" u="none" strike="noStrike" kern="1200" cap="none" spc="0" normalizeH="0" baseline="0" noProof="0" dirty="0" smtClean="0">
                <a:ln>
                  <a:noFill/>
                </a:ln>
                <a:solidFill>
                  <a:srgbClr val="FFFF00"/>
                </a:solidFill>
                <a:effectLst/>
                <a:uLnTx/>
                <a:uFillTx/>
                <a:latin typeface="+mj-lt"/>
                <a:ea typeface="+mj-ea"/>
                <a:cs typeface="+mj-cs"/>
              </a:rPr>
              <a:t>occurred</a:t>
            </a:r>
            <a:r>
              <a:rPr kumimoji="0" lang="en-US" sz="2800" b="0" i="0" u="none" strike="noStrike" kern="1200" cap="none" spc="0" normalizeH="0" baseline="0" noProof="0" dirty="0" smtClean="0">
                <a:ln>
                  <a:noFill/>
                </a:ln>
                <a:solidFill>
                  <a:srgbClr val="FFFF00"/>
                </a:solidFill>
                <a:effectLst/>
                <a:uLnTx/>
                <a:uFillTx/>
                <a:latin typeface="+mj-lt"/>
                <a:ea typeface="+mj-ea"/>
                <a:cs typeface="+mj-cs"/>
              </a:rPr>
              <a:t> in the very early universe</a:t>
            </a:r>
            <a:endParaRPr kumimoji="0" lang="en-US" sz="2800" b="0" i="0" u="none" strike="noStrike" kern="1200" cap="none" spc="0" normalizeH="0" baseline="0" noProof="0" dirty="0">
              <a:ln>
                <a:noFill/>
              </a:ln>
              <a:solidFill>
                <a:srgbClr val="FFFF00"/>
              </a:solidFill>
              <a:effectLst/>
              <a:uLnTx/>
              <a:uFillTx/>
              <a:latin typeface="+mj-lt"/>
              <a:ea typeface="+mj-ea"/>
              <a:cs typeface="+mj-cs"/>
            </a:endParaRPr>
          </a:p>
        </p:txBody>
      </p:sp>
      <p:pic>
        <p:nvPicPr>
          <p:cNvPr id="7" name="Picture 5"/>
          <p:cNvPicPr>
            <a:picLocks noChangeAspect="1" noChangeArrowheads="1"/>
          </p:cNvPicPr>
          <p:nvPr/>
        </p:nvPicPr>
        <p:blipFill>
          <a:blip r:embed="rId6" cstate="print"/>
          <a:srcRect/>
          <a:stretch>
            <a:fillRect/>
          </a:stretch>
        </p:blipFill>
        <p:spPr>
          <a:xfrm>
            <a:off x="0" y="2309826"/>
            <a:ext cx="8072462" cy="2619372"/>
          </a:xfrm>
          <a:prstGeom prst="rect">
            <a:avLst/>
          </a:prstGeom>
          <a:noFill/>
          <a:ln/>
        </p:spPr>
      </p:pic>
      <p:sp>
        <p:nvSpPr>
          <p:cNvPr id="8" name="Rectangle 3"/>
          <p:cNvSpPr txBox="1">
            <a:spLocks noChangeArrowheads="1"/>
          </p:cNvSpPr>
          <p:nvPr/>
        </p:nvSpPr>
        <p:spPr>
          <a:xfrm>
            <a:off x="0" y="5105400"/>
            <a:ext cx="8072462" cy="1676400"/>
          </a:xfrm>
          <a:prstGeom prst="rect">
            <a:avLst/>
          </a:prstGeom>
        </p:spPr>
        <p:txBody>
          <a:bodyPr/>
          <a:lstStyle/>
          <a:p>
            <a:pPr marL="0" marR="0" lvl="0" indent="0" algn="just" defTabSz="914400" rtl="0" eaLnBrk="1" fontAlgn="auto" latinLnBrk="0" hangingPunct="1">
              <a:lnSpc>
                <a:spcPct val="100000"/>
              </a:lnSpc>
              <a:spcBef>
                <a:spcPct val="20000"/>
              </a:spcBef>
              <a:spcAft>
                <a:spcPts val="0"/>
              </a:spcAft>
              <a:buClrTx/>
              <a:buSzTx/>
              <a:buFontTx/>
              <a:buNone/>
              <a:tabLst/>
              <a:defRPr/>
            </a:pPr>
            <a:r>
              <a:rPr kumimoji="0" lang="en-US" sz="2800" b="0" i="0" u="none" strike="noStrike" kern="1200" cap="none" spc="0" normalizeH="0" baseline="0" noProof="0" dirty="0" smtClean="0">
                <a:ln>
                  <a:noFill/>
                </a:ln>
                <a:solidFill>
                  <a:srgbClr val="0070C0"/>
                </a:solidFill>
                <a:effectLst/>
                <a:uLnTx/>
                <a:uFillTx/>
                <a:latin typeface="+mn-lt"/>
                <a:ea typeface="+mn-ea"/>
                <a:cs typeface="+mn-cs"/>
              </a:rPr>
              <a:t>Four basic forces—gravity, electromagnetism, the strong force, and the weak force—explain all the interactions observed in the universe</a:t>
            </a:r>
            <a:endParaRPr kumimoji="0" lang="en-US" sz="2800" b="0" i="0" u="none" strike="noStrike" kern="1200" cap="none" spc="0" normalizeH="0" baseline="0" noProof="0" dirty="0">
              <a:ln>
                <a:noFill/>
              </a:ln>
              <a:solidFill>
                <a:srgbClr val="0070C0"/>
              </a:solidFill>
              <a:effectLst/>
              <a:uLnTx/>
              <a:uFillTx/>
              <a:latin typeface="+mn-lt"/>
              <a:ea typeface="+mn-ea"/>
              <a:cs typeface="+mn-cs"/>
            </a:endParaRPr>
          </a:p>
        </p:txBody>
      </p:sp>
      <p:pic>
        <p:nvPicPr>
          <p:cNvPr id="9" name="صورة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en-US" sz="2800" dirty="0">
                <a:solidFill>
                  <a:schemeClr val="tx1"/>
                </a:solidFill>
              </a:rPr>
              <a:t>Inflation was one of several profound changes that</a:t>
            </a:r>
            <a:br>
              <a:rPr lang="en-US" sz="2800" dirty="0">
                <a:solidFill>
                  <a:schemeClr val="tx1"/>
                </a:solidFill>
              </a:rPr>
            </a:br>
            <a:r>
              <a:rPr lang="en-US" sz="2800" dirty="0">
                <a:solidFill>
                  <a:schemeClr val="tx1"/>
                </a:solidFill>
              </a:rPr>
              <a:t>occurred in the very early universe</a:t>
            </a:r>
          </a:p>
        </p:txBody>
      </p:sp>
      <p:sp>
        <p:nvSpPr>
          <p:cNvPr id="124931" name="Rectangle 3"/>
          <p:cNvSpPr>
            <a:spLocks noGrp="1" noChangeArrowheads="1"/>
          </p:cNvSpPr>
          <p:nvPr>
            <p:ph type="body" sz="half" idx="2"/>
          </p:nvPr>
        </p:nvSpPr>
        <p:spPr>
          <a:xfrm>
            <a:off x="457200" y="5105400"/>
            <a:ext cx="8229600" cy="1676400"/>
          </a:xfrm>
        </p:spPr>
        <p:txBody>
          <a:bodyPr/>
          <a:lstStyle/>
          <a:p>
            <a:pPr marL="0" indent="0" algn="just" rtl="0">
              <a:buFontTx/>
              <a:buNone/>
            </a:pPr>
            <a:r>
              <a:rPr lang="en-US" sz="2800" dirty="0">
                <a:solidFill>
                  <a:schemeClr val="tx1"/>
                </a:solidFill>
              </a:rPr>
              <a:t>Four basic forces—gravity, electromagnetism, the strong force, and the weak force—explain all the interactions observed in the universe</a:t>
            </a:r>
          </a:p>
        </p:txBody>
      </p:sp>
      <p:pic>
        <p:nvPicPr>
          <p:cNvPr id="124933" name="Picture 5"/>
          <p:cNvPicPr>
            <a:picLocks noGrp="1" noChangeAspect="1" noChangeArrowheads="1"/>
          </p:cNvPicPr>
          <p:nvPr>
            <p:ph sz="half" idx="1"/>
          </p:nvPr>
        </p:nvPicPr>
        <p:blipFill>
          <a:blip r:embed="rId2" cstate="print"/>
          <a:srcRect/>
          <a:stretch>
            <a:fillRect/>
          </a:stretch>
        </p:blipFill>
        <p:spPr>
          <a:xfrm>
            <a:off x="0" y="1600200"/>
            <a:ext cx="9144000" cy="3119438"/>
          </a:xfrm>
          <a:noFill/>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p:cNvPicPr>
            <a:picLocks noChangeAspect="1" noChangeArrowheads="1"/>
          </p:cNvPicPr>
          <p:nvPr/>
        </p:nvPicPr>
        <p:blipFill>
          <a:blip r:embed="rId2"/>
          <a:srcRect/>
          <a:stretch>
            <a:fillRect/>
          </a:stretch>
        </p:blipFill>
        <p:spPr bwMode="auto">
          <a:xfrm>
            <a:off x="303213" y="0"/>
            <a:ext cx="8535987" cy="4713288"/>
          </a:xfrm>
          <a:prstGeom prst="rect">
            <a:avLst/>
          </a:prstGeom>
          <a:noFill/>
        </p:spPr>
      </p:pic>
      <p:sp>
        <p:nvSpPr>
          <p:cNvPr id="98308" name="Rectangle 4"/>
          <p:cNvSpPr>
            <a:spLocks noGrp="1" noChangeArrowheads="1"/>
          </p:cNvSpPr>
          <p:nvPr>
            <p:ph idx="1"/>
          </p:nvPr>
        </p:nvSpPr>
        <p:spPr>
          <a:xfrm>
            <a:off x="0" y="4724400"/>
            <a:ext cx="9144000" cy="2133600"/>
          </a:xfrm>
        </p:spPr>
        <p:txBody>
          <a:bodyPr/>
          <a:lstStyle/>
          <a:p>
            <a:pPr algn="just" rtl="0"/>
            <a:r>
              <a:rPr lang="en-US" sz="2400" dirty="0">
                <a:solidFill>
                  <a:schemeClr val="tx1"/>
                </a:solidFill>
              </a:rPr>
              <a:t>Grand unified theories (GUTs) are attempts to explain three of the forces in terms of a single consistent set of physical laws</a:t>
            </a:r>
          </a:p>
          <a:p>
            <a:pPr algn="just" rtl="0"/>
            <a:r>
              <a:rPr lang="en-US" sz="2400" dirty="0">
                <a:solidFill>
                  <a:schemeClr val="tx1"/>
                </a:solidFill>
              </a:rPr>
              <a:t>A </a:t>
            </a:r>
            <a:r>
              <a:rPr lang="en-US" sz="2400" dirty="0" err="1">
                <a:solidFill>
                  <a:schemeClr val="tx1"/>
                </a:solidFill>
              </a:rPr>
              <a:t>supergrand</a:t>
            </a:r>
            <a:r>
              <a:rPr lang="en-US" sz="2400" dirty="0">
                <a:solidFill>
                  <a:schemeClr val="tx1"/>
                </a:solidFill>
              </a:rPr>
              <a:t> unified theory would explain all four forces</a:t>
            </a:r>
          </a:p>
          <a:p>
            <a:pPr algn="just" rtl="0"/>
            <a:r>
              <a:rPr lang="en-US" sz="2400" dirty="0">
                <a:solidFill>
                  <a:schemeClr val="tx1"/>
                </a:solidFill>
              </a:rPr>
              <a:t>GUTs suggest that all four physical forces were equivalent just after the Big Bang</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8" descr="M31"/>
          <p:cNvPicPr>
            <a:picLocks noChangeAspect="1" noChangeArrowheads="1"/>
          </p:cNvPicPr>
          <p:nvPr/>
        </p:nvPicPr>
        <p:blipFill>
          <a:blip r:embed="rId4"/>
          <a:srcRect/>
          <a:stretch>
            <a:fillRect/>
          </a:stretch>
        </p:blipFill>
        <p:spPr bwMode="auto">
          <a:xfrm>
            <a:off x="0" y="1100421"/>
            <a:ext cx="8072462" cy="5467064"/>
          </a:xfrm>
          <a:prstGeom prst="rect">
            <a:avLst/>
          </a:prstGeom>
          <a:noFill/>
        </p:spPr>
      </p:pic>
      <p:graphicFrame>
        <p:nvGraphicFramePr>
          <p:cNvPr id="10" name="Table 9"/>
          <p:cNvGraphicFramePr>
            <a:graphicFrameLocks noGrp="1"/>
          </p:cNvGraphicFramePr>
          <p:nvPr/>
        </p:nvGraphicFramePr>
        <p:xfrm>
          <a:off x="0" y="1285860"/>
          <a:ext cx="8072462" cy="5486400"/>
        </p:xfrm>
        <a:graphic>
          <a:graphicData uri="http://schemas.openxmlformats.org/drawingml/2006/table">
            <a:tbl>
              <a:tblPr/>
              <a:tblGrid>
                <a:gridCol w="8072462"/>
              </a:tblGrid>
              <a:tr h="935040">
                <a:tc>
                  <a:txBody>
                    <a:bodyPr/>
                    <a:lstStyle/>
                    <a:p>
                      <a:r>
                        <a:rPr lang="ar-EG" sz="2800" b="1" dirty="0" smtClean="0">
                          <a:solidFill>
                            <a:srgbClr val="FFFF00"/>
                          </a:solidFill>
                        </a:rPr>
                        <a:t>{وَتَحْمِلُ </a:t>
                      </a:r>
                      <a:r>
                        <a:rPr lang="ar-EG" sz="2800" b="1" dirty="0">
                          <a:solidFill>
                            <a:srgbClr val="FFFF00"/>
                          </a:solidFill>
                        </a:rPr>
                        <a:t>أَثْقَالَكُمْ إِلَى بَلَدٍ لَمْ تَكُونُوا بَالِغِيهِ إِلَّا بِشِقِّ الْأَنْفُسِ إِنَّ رَبَّكُمْ لَرَءُوفٌ </a:t>
                      </a:r>
                      <a:r>
                        <a:rPr lang="ar-EG" sz="2800" b="1" dirty="0" smtClean="0">
                          <a:solidFill>
                            <a:srgbClr val="FFFF00"/>
                          </a:solidFill>
                        </a:rPr>
                        <a:t>رَحِيمٌ}النحل</a:t>
                      </a:r>
                      <a:r>
                        <a:rPr lang="ar-EG" sz="2800" b="1" baseline="0" dirty="0" smtClean="0">
                          <a:solidFill>
                            <a:srgbClr val="FFFF00"/>
                          </a:solidFill>
                        </a:rPr>
                        <a:t> 7</a:t>
                      </a:r>
                      <a:endParaRPr lang="ar-EG" sz="2800" dirty="0">
                        <a:solidFill>
                          <a:srgbClr val="FFFF00"/>
                        </a:solidFill>
                      </a:endParaRPr>
                    </a:p>
                  </a:txBody>
                  <a:tcPr anchor="ctr">
                    <a:lnL>
                      <a:noFill/>
                    </a:lnL>
                    <a:lnR>
                      <a:noFill/>
                    </a:lnR>
                    <a:lnT>
                      <a:noFill/>
                    </a:lnT>
                    <a:lnB>
                      <a:noFill/>
                    </a:lnB>
                  </a:tcPr>
                </a:tc>
              </a:tr>
              <a:tr h="1779592">
                <a:tc>
                  <a:txBody>
                    <a:bodyPr/>
                    <a:lstStyle/>
                    <a:p>
                      <a:pPr algn="just" rtl="0"/>
                      <a:r>
                        <a:rPr lang="en-US" sz="2800" dirty="0">
                          <a:solidFill>
                            <a:srgbClr val="FF0000"/>
                          </a:solidFill>
                        </a:rPr>
                        <a:t>And they carry your heavy loads to lands that you could not (otherwise) reach except with souls distressed: for your Lord is indeed Most Kind, Most </a:t>
                      </a:r>
                      <a:r>
                        <a:rPr lang="en-US" sz="2800" dirty="0" smtClean="0">
                          <a:solidFill>
                            <a:srgbClr val="FF0000"/>
                          </a:solidFill>
                        </a:rPr>
                        <a:t>Merciful (An-</a:t>
                      </a:r>
                      <a:r>
                        <a:rPr lang="en-US" sz="2800" dirty="0" err="1" smtClean="0">
                          <a:solidFill>
                            <a:srgbClr val="FF0000"/>
                          </a:solidFill>
                        </a:rPr>
                        <a:t>Naml</a:t>
                      </a:r>
                      <a:r>
                        <a:rPr lang="en-US" sz="2800" dirty="0" smtClean="0">
                          <a:solidFill>
                            <a:srgbClr val="FF0000"/>
                          </a:solidFill>
                        </a:rPr>
                        <a:t> 7). </a:t>
                      </a:r>
                      <a:endParaRPr lang="en-US" sz="2800" dirty="0">
                        <a:solidFill>
                          <a:srgbClr val="FF0000"/>
                        </a:solidFill>
                      </a:endParaRPr>
                    </a:p>
                  </a:txBody>
                  <a:tcPr anchor="ctr">
                    <a:lnL>
                      <a:noFill/>
                    </a:lnL>
                    <a:lnR>
                      <a:noFill/>
                    </a:lnR>
                    <a:lnT>
                      <a:noFill/>
                    </a:lnT>
                    <a:lnB>
                      <a:noFill/>
                    </a:lnB>
                  </a:tcPr>
                </a:tc>
              </a:tr>
              <a:tr h="935040">
                <a:tc>
                  <a:txBody>
                    <a:bodyPr/>
                    <a:lstStyle/>
                    <a:p>
                      <a:pPr algn="just"/>
                      <a:r>
                        <a:rPr lang="ar-EG" sz="2800" b="1" dirty="0">
                          <a:solidFill>
                            <a:srgbClr val="FFFF00"/>
                          </a:solidFill>
                        </a:rPr>
                        <a:t>{</a:t>
                      </a:r>
                      <a:r>
                        <a:rPr lang="ar-EG" sz="2800" b="1" dirty="0" smtClean="0">
                          <a:solidFill>
                            <a:srgbClr val="FFFF00"/>
                          </a:solidFill>
                        </a:rPr>
                        <a:t>8 </a:t>
                      </a:r>
                      <a:r>
                        <a:rPr lang="ar-EG" sz="2800" b="1" dirty="0">
                          <a:solidFill>
                            <a:srgbClr val="FFFF00"/>
                          </a:solidFill>
                        </a:rPr>
                        <a:t>وَالْخَيْلَ وَالْبِغَالَ وَالْحَمِيرَ لِتَرْكَبُوهَا وَزِينَةً وَيَخْلُقُ مَا لَا </a:t>
                      </a:r>
                      <a:r>
                        <a:rPr lang="ar-EG" sz="2800" b="1" dirty="0" smtClean="0">
                          <a:solidFill>
                            <a:srgbClr val="FFFF00"/>
                          </a:solidFill>
                        </a:rPr>
                        <a:t>تَعْلَمُونَ}النحل8 </a:t>
                      </a:r>
                      <a:endParaRPr lang="ar-EG" sz="2800" b="1" dirty="0">
                        <a:solidFill>
                          <a:srgbClr val="FFFF00"/>
                        </a:solidFill>
                      </a:endParaRPr>
                    </a:p>
                  </a:txBody>
                  <a:tcPr anchor="ctr">
                    <a:lnL>
                      <a:noFill/>
                    </a:lnL>
                    <a:lnR>
                      <a:noFill/>
                    </a:lnR>
                    <a:lnT>
                      <a:noFill/>
                    </a:lnT>
                    <a:lnB>
                      <a:noFill/>
                    </a:lnB>
                  </a:tcPr>
                </a:tc>
              </a:tr>
              <a:tr h="1779592">
                <a:tc>
                  <a:txBody>
                    <a:bodyPr/>
                    <a:lstStyle/>
                    <a:p>
                      <a:pPr algn="just" rtl="0"/>
                      <a:r>
                        <a:rPr lang="en-US" sz="2800" dirty="0">
                          <a:solidFill>
                            <a:srgbClr val="FF0000"/>
                          </a:solidFill>
                        </a:rPr>
                        <a:t>And (He has created) horses, mules, and donkeys, for you to ride and use for show; and He has created (other) things of which ye have no </a:t>
                      </a:r>
                      <a:r>
                        <a:rPr lang="en-US" sz="2800" dirty="0" smtClean="0">
                          <a:solidFill>
                            <a:srgbClr val="FF0000"/>
                          </a:solidFill>
                        </a:rPr>
                        <a:t>knowledge(An-</a:t>
                      </a:r>
                      <a:r>
                        <a:rPr lang="en-US" sz="2800" dirty="0" err="1" smtClean="0">
                          <a:solidFill>
                            <a:srgbClr val="FF0000"/>
                          </a:solidFill>
                        </a:rPr>
                        <a:t>Nahl</a:t>
                      </a:r>
                      <a:r>
                        <a:rPr lang="en-US" sz="2800" dirty="0" smtClean="0">
                          <a:solidFill>
                            <a:srgbClr val="FF0000"/>
                          </a:solidFill>
                        </a:rPr>
                        <a:t> 8)</a:t>
                      </a:r>
                      <a:endParaRPr lang="en-US" sz="2800" dirty="0">
                        <a:solidFill>
                          <a:srgbClr val="FF0000"/>
                        </a:solidFill>
                      </a:endParaRPr>
                    </a:p>
                  </a:txBody>
                  <a:tcPr anchor="ctr">
                    <a:lnL>
                      <a:noFill/>
                    </a:lnL>
                    <a:lnR>
                      <a:noFill/>
                    </a:lnR>
                    <a:lnT>
                      <a:noFill/>
                    </a:lnT>
                    <a:lnB>
                      <a:noFill/>
                    </a:lnB>
                  </a:tcPr>
                </a:tc>
              </a:tr>
            </a:tbl>
          </a:graphicData>
        </a:graphic>
      </p:graphicFrame>
      <p:sp>
        <p:nvSpPr>
          <p:cNvPr id="447489"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7" name="Picture 3"/>
          <p:cNvPicPr>
            <a:picLocks noChangeAspect="1" noChangeArrowheads="1"/>
          </p:cNvPicPr>
          <p:nvPr/>
        </p:nvPicPr>
        <p:blipFill>
          <a:blip r:embed="rId4"/>
          <a:srcRect/>
          <a:stretch>
            <a:fillRect/>
          </a:stretch>
        </p:blipFill>
        <p:spPr bwMode="auto">
          <a:xfrm>
            <a:off x="8072462" y="1142985"/>
            <a:ext cx="1071538" cy="989872"/>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a:srcRect/>
          <a:stretch>
            <a:fillRect/>
          </a:stretch>
        </p:blipFill>
        <p:spPr bwMode="auto">
          <a:xfrm>
            <a:off x="0" y="1142984"/>
            <a:ext cx="8072462" cy="5715016"/>
          </a:xfrm>
          <a:prstGeom prst="rect">
            <a:avLst/>
          </a:prstGeom>
          <a:noFill/>
          <a:ln w="9525">
            <a:noFill/>
            <a:miter lim="800000"/>
            <a:headEnd/>
            <a:tailEnd/>
          </a:ln>
          <a:effectLst/>
        </p:spPr>
      </p:pic>
      <p:pic>
        <p:nvPicPr>
          <p:cNvPr id="6" name="Picture 4"/>
          <p:cNvPicPr>
            <a:picLocks noChangeAspect="1" noChangeArrowheads="1"/>
          </p:cNvPicPr>
          <p:nvPr/>
        </p:nvPicPr>
        <p:blipFill>
          <a:blip r:embed="rId6"/>
          <a:srcRect/>
          <a:stretch>
            <a:fillRect/>
          </a:stretch>
        </p:blipFill>
        <p:spPr>
          <a:xfrm>
            <a:off x="1142977" y="2000240"/>
            <a:ext cx="6000791" cy="4334425"/>
          </a:xfrm>
          <a:prstGeom prst="rect">
            <a:avLst/>
          </a:prstGeom>
        </p:spPr>
      </p:pic>
      <p:pic>
        <p:nvPicPr>
          <p:cNvPr id="7" name="صورة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1028" name="Picture 4"/>
          <p:cNvPicPr>
            <a:picLocks noChangeAspect="1" noChangeArrowheads="1"/>
          </p:cNvPicPr>
          <p:nvPr/>
        </p:nvPicPr>
        <p:blipFill>
          <a:blip r:embed="rId4"/>
          <a:srcRect/>
          <a:stretch>
            <a:fillRect/>
          </a:stretch>
        </p:blipFill>
        <p:spPr bwMode="auto">
          <a:xfrm>
            <a:off x="0" y="1142984"/>
            <a:ext cx="8072462" cy="5715016"/>
          </a:xfrm>
          <a:prstGeom prst="rect">
            <a:avLst/>
          </a:prstGeom>
          <a:noFill/>
          <a:ln w="9525">
            <a:noFill/>
            <a:miter lim="800000"/>
            <a:headEnd/>
            <a:tailEnd/>
          </a:ln>
          <a:effectLst/>
        </p:spPr>
      </p:pic>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EG" sz="1800" b="0" i="0" u="none" strike="noStrike" cap="none" normalizeH="0" baseline="0" smtClean="0">
              <a:ln>
                <a:noFill/>
              </a:ln>
              <a:solidFill>
                <a:schemeClr val="tx1"/>
              </a:solidFill>
              <a:effectLst/>
              <a:latin typeface="Arial" pitchFamily="34" charset="0"/>
              <a:cs typeface="Arial" pitchFamily="34" charset="0"/>
            </a:endParaRPr>
          </a:p>
        </p:txBody>
      </p:sp>
      <p:sp>
        <p:nvSpPr>
          <p:cNvPr id="696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EG"/>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ChangeAspect="1" noChangeArrowheads="1"/>
          </p:cNvPicPr>
          <p:nvPr/>
        </p:nvPicPr>
        <p:blipFill>
          <a:blip r:embed="rId2"/>
          <a:srcRect/>
          <a:stretch>
            <a:fillRect/>
          </a:stretch>
        </p:blipFill>
        <p:spPr bwMode="auto">
          <a:xfrm>
            <a:off x="608013" y="379413"/>
            <a:ext cx="7926387" cy="6097587"/>
          </a:xfrm>
          <a:prstGeom prst="rect">
            <a:avLst/>
          </a:prstGeom>
          <a:noFill/>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7" descr="263704"/>
          <p:cNvPicPr>
            <a:picLocks noChangeAspect="1" noChangeArrowheads="1"/>
          </p:cNvPicPr>
          <p:nvPr/>
        </p:nvPicPr>
        <p:blipFill>
          <a:blip r:embed="rId4"/>
          <a:srcRect/>
          <a:stretch>
            <a:fillRect/>
          </a:stretch>
        </p:blipFill>
        <p:spPr bwMode="auto">
          <a:xfrm>
            <a:off x="0" y="1142984"/>
            <a:ext cx="8072462" cy="5511949"/>
          </a:xfrm>
          <a:prstGeom prst="rect">
            <a:avLst/>
          </a:prstGeom>
          <a:noFill/>
          <a:ln w="63500">
            <a:pattFill prst="wdUpDiag">
              <a:fgClr>
                <a:srgbClr val="FF1515"/>
              </a:fgClr>
              <a:bgClr>
                <a:srgbClr val="FFFF00"/>
              </a:bgClr>
            </a:pattFill>
            <a:miter lim="800000"/>
            <a:headEnd/>
            <a:tailEnd/>
          </a:ln>
        </p:spPr>
      </p:pic>
      <p:sp>
        <p:nvSpPr>
          <p:cNvPr id="3" name="Rectangle 2"/>
          <p:cNvSpPr/>
          <p:nvPr/>
        </p:nvSpPr>
        <p:spPr>
          <a:xfrm>
            <a:off x="0" y="2357430"/>
            <a:ext cx="8072462" cy="4401205"/>
          </a:xfrm>
          <a:prstGeom prst="rect">
            <a:avLst/>
          </a:prstGeom>
        </p:spPr>
        <p:txBody>
          <a:bodyPr wrap="square">
            <a:spAutoFit/>
          </a:bodyPr>
          <a:lstStyle/>
          <a:p>
            <a:pPr lvl="0" algn="just" eaLnBrk="0" fontAlgn="base" hangingPunct="0">
              <a:spcBef>
                <a:spcPct val="0"/>
              </a:spcBef>
              <a:spcAft>
                <a:spcPct val="0"/>
              </a:spcAft>
            </a:pPr>
            <a:r>
              <a:rPr lang="ar-SA" sz="4000" b="1" dirty="0" smtClean="0">
                <a:latin typeface="Calibri" pitchFamily="34" charset="0"/>
                <a:ea typeface="Times New Roman" pitchFamily="18" charset="0"/>
                <a:cs typeface="Simplified Arabic" pitchFamily="2" charset="-78"/>
              </a:rPr>
              <a:t>{فَقَضَاهُنَّ سَبْعَ سَمَاوَاتٍ فِي يَوْمَيْنِ وَأَوْحَى فِي كُلِّ سَمَاء أَمْرَهَا </a:t>
            </a:r>
            <a:r>
              <a:rPr lang="ar-SA" sz="4000" b="1" dirty="0" smtClean="0">
                <a:solidFill>
                  <a:srgbClr val="0070C0"/>
                </a:solidFill>
                <a:latin typeface="Calibri" pitchFamily="34" charset="0"/>
                <a:ea typeface="Times New Roman" pitchFamily="18" charset="0"/>
                <a:cs typeface="Simplified Arabic" pitchFamily="2" charset="-78"/>
              </a:rPr>
              <a:t>وَزَيَّنَّا</a:t>
            </a:r>
            <a:r>
              <a:rPr lang="ar-SA" sz="4000" b="1" dirty="0" smtClean="0">
                <a:latin typeface="Calibri" pitchFamily="34" charset="0"/>
                <a:ea typeface="Times New Roman" pitchFamily="18" charset="0"/>
                <a:cs typeface="Simplified Arabic" pitchFamily="2" charset="-78"/>
              </a:rPr>
              <a:t> </a:t>
            </a:r>
            <a:r>
              <a:rPr lang="ar-SA" sz="4000" b="1" dirty="0" smtClean="0">
                <a:solidFill>
                  <a:srgbClr val="FF0000"/>
                </a:solidFill>
                <a:latin typeface="Calibri" pitchFamily="34" charset="0"/>
                <a:ea typeface="Times New Roman" pitchFamily="18" charset="0"/>
                <a:cs typeface="Simplified Arabic" pitchFamily="2" charset="-78"/>
              </a:rPr>
              <a:t>السَّمَاء الدُّنْيَا بِمَصَابِيحَ</a:t>
            </a:r>
            <a:r>
              <a:rPr lang="ar-SA" sz="4000" b="1" dirty="0" smtClean="0">
                <a:latin typeface="Calibri" pitchFamily="34" charset="0"/>
                <a:ea typeface="Times New Roman" pitchFamily="18" charset="0"/>
                <a:cs typeface="Simplified Arabic" pitchFamily="2" charset="-78"/>
              </a:rPr>
              <a:t> وَحِفْظاً ذَلِكَ تَقْدِيرُ الْعَزِيزِ الْعَلِيمِ }فصلت12</a:t>
            </a:r>
            <a:endParaRPr lang="en-US" sz="4000" b="1" dirty="0" smtClean="0">
              <a:latin typeface="Arial" pitchFamily="34" charset="0"/>
              <a:cs typeface="Arial" pitchFamily="34" charset="0"/>
            </a:endParaRPr>
          </a:p>
          <a:p>
            <a:pPr lvl="0" algn="just" eaLnBrk="0" fontAlgn="base" hangingPunct="0">
              <a:spcBef>
                <a:spcPct val="0"/>
              </a:spcBef>
              <a:spcAft>
                <a:spcPct val="0"/>
              </a:spcAft>
            </a:pPr>
            <a:endParaRPr lang="ar-EG" sz="4000" b="1" dirty="0" smtClean="0">
              <a:latin typeface="Calibri" pitchFamily="34" charset="0"/>
              <a:ea typeface="Times New Roman" pitchFamily="18" charset="0"/>
              <a:cs typeface="Simplified Arabic" pitchFamily="2" charset="-78"/>
            </a:endParaRPr>
          </a:p>
          <a:p>
            <a:pPr lvl="0" algn="just" eaLnBrk="0" fontAlgn="base" hangingPunct="0">
              <a:spcBef>
                <a:spcPct val="0"/>
              </a:spcBef>
              <a:spcAft>
                <a:spcPct val="0"/>
              </a:spcAft>
            </a:pPr>
            <a:r>
              <a:rPr lang="ar-SA" sz="4000" b="1" dirty="0" smtClean="0">
                <a:latin typeface="Calibri" pitchFamily="34" charset="0"/>
                <a:ea typeface="Times New Roman" pitchFamily="18" charset="0"/>
                <a:cs typeface="Simplified Arabic" pitchFamily="2" charset="-78"/>
              </a:rPr>
              <a:t>{وَلَقَدْ </a:t>
            </a:r>
            <a:r>
              <a:rPr lang="ar-SA" sz="4000" b="1" dirty="0" smtClean="0">
                <a:solidFill>
                  <a:srgbClr val="0070C0"/>
                </a:solidFill>
                <a:latin typeface="Calibri" pitchFamily="34" charset="0"/>
                <a:ea typeface="Times New Roman" pitchFamily="18" charset="0"/>
                <a:cs typeface="Simplified Arabic" pitchFamily="2" charset="-78"/>
              </a:rPr>
              <a:t>زَيَّنَّا </a:t>
            </a:r>
            <a:r>
              <a:rPr lang="ar-SA" sz="4000" b="1" dirty="0" smtClean="0">
                <a:solidFill>
                  <a:srgbClr val="FF0000"/>
                </a:solidFill>
                <a:latin typeface="Calibri" pitchFamily="34" charset="0"/>
                <a:ea typeface="Times New Roman" pitchFamily="18" charset="0"/>
                <a:cs typeface="Simplified Arabic" pitchFamily="2" charset="-78"/>
              </a:rPr>
              <a:t>السَّمَاء الدُّنْيَا بِمَصَابِيحَ</a:t>
            </a:r>
            <a:r>
              <a:rPr lang="ar-SA" sz="4000" b="1" dirty="0" smtClean="0">
                <a:latin typeface="Calibri" pitchFamily="34" charset="0"/>
                <a:ea typeface="Times New Roman" pitchFamily="18" charset="0"/>
                <a:cs typeface="Simplified Arabic" pitchFamily="2" charset="-78"/>
              </a:rPr>
              <a:t> وَجَعَلْنَاهَا رُجُوماً لِّلشَّيَاطِينِ وَأَعْتَدْنَا لَهُمْ عَذَابَ السَّعِيرِ }الملك</a:t>
            </a:r>
            <a:r>
              <a:rPr lang="ar-EG" sz="4000" b="1" dirty="0" smtClean="0">
                <a:latin typeface="Calibri" pitchFamily="34" charset="0"/>
                <a:ea typeface="Times New Roman" pitchFamily="18" charset="0"/>
                <a:cs typeface="Simplified Arabic" pitchFamily="2" charset="-78"/>
              </a:rPr>
              <a:t>5</a:t>
            </a:r>
            <a:endParaRPr lang="ar-EG" sz="4000" b="1" dirty="0"/>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xit" presetSubtype="0" fill="hold" nodeType="clickEffect">
                                  <p:stCondLst>
                                    <p:cond delay="0"/>
                                  </p:stCondLst>
                                  <p:childTnLst>
                                    <p:anim calcmode="lin" valueType="num">
                                      <p:cBhvr>
                                        <p:cTn id="12" dur="1000"/>
                                        <p:tgtEl>
                                          <p:spTgt spid="2"/>
                                        </p:tgtEl>
                                        <p:attrNameLst>
                                          <p:attrName>ppt_w</p:attrName>
                                        </p:attrNameLst>
                                      </p:cBhvr>
                                      <p:tavLst>
                                        <p:tav tm="0">
                                          <p:val>
                                            <p:strVal val="ppt_w"/>
                                          </p:val>
                                        </p:tav>
                                        <p:tav tm="100000">
                                          <p:val>
                                            <p:fltVal val="0"/>
                                          </p:val>
                                        </p:tav>
                                      </p:tavLst>
                                    </p:anim>
                                    <p:anim calcmode="lin" valueType="num">
                                      <p:cBhvr>
                                        <p:cTn id="13" dur="1000"/>
                                        <p:tgtEl>
                                          <p:spTgt spid="2"/>
                                        </p:tgtEl>
                                        <p:attrNameLst>
                                          <p:attrName>ppt_h</p:attrName>
                                        </p:attrNameLst>
                                      </p:cBhvr>
                                      <p:tavLst>
                                        <p:tav tm="0">
                                          <p:val>
                                            <p:strVal val="ppt_h"/>
                                          </p:val>
                                        </p:tav>
                                        <p:tav tm="100000">
                                          <p:val>
                                            <p:fltVal val="0"/>
                                          </p:val>
                                        </p:tav>
                                      </p:tavLst>
                                    </p:anim>
                                    <p:animEffect transition="out" filter="fade">
                                      <p:cBhvr>
                                        <p:cTn id="14" dur="1000"/>
                                        <p:tgtEl>
                                          <p:spTgt spid="2"/>
                                        </p:tgtEl>
                                      </p:cBhvr>
                                    </p:animEffect>
                                    <p:set>
                                      <p:cBhvr>
                                        <p:cTn id="15"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2562" name="Picture 2"/>
          <p:cNvPicPr>
            <a:picLocks noChangeAspect="1" noChangeArrowheads="1"/>
          </p:cNvPicPr>
          <p:nvPr/>
        </p:nvPicPr>
        <p:blipFill>
          <a:blip r:embed="rId4"/>
          <a:srcRect/>
          <a:stretch>
            <a:fillRect/>
          </a:stretch>
        </p:blipFill>
        <p:spPr bwMode="auto">
          <a:xfrm>
            <a:off x="0" y="1000148"/>
            <a:ext cx="8072462" cy="5715000"/>
          </a:xfrm>
          <a:prstGeom prst="rect">
            <a:avLst/>
          </a:prstGeom>
          <a:noFill/>
          <a:ln w="9525">
            <a:noFill/>
            <a:miter lim="800000"/>
            <a:headEnd/>
            <a:tailEnd/>
          </a:ln>
          <a:effectLst/>
        </p:spPr>
      </p:pic>
      <p:sp>
        <p:nvSpPr>
          <p:cNvPr id="4" name="Rectangle 3"/>
          <p:cNvSpPr/>
          <p:nvPr/>
        </p:nvSpPr>
        <p:spPr>
          <a:xfrm>
            <a:off x="357158" y="1714488"/>
            <a:ext cx="7286676" cy="5016758"/>
          </a:xfrm>
          <a:prstGeom prst="rect">
            <a:avLst/>
          </a:prstGeom>
        </p:spPr>
        <p:txBody>
          <a:bodyPr wrap="square">
            <a:spAutoFit/>
          </a:bodyPr>
          <a:lstStyle/>
          <a:p>
            <a:pPr lvl="0" algn="just" eaLnBrk="0" fontAlgn="base" hangingPunct="0">
              <a:spcBef>
                <a:spcPct val="0"/>
              </a:spcBef>
              <a:spcAft>
                <a:spcPct val="0"/>
              </a:spcAft>
            </a:pPr>
            <a:r>
              <a:rPr lang="ar-SA" sz="3200" b="1" dirty="0" smtClean="0">
                <a:solidFill>
                  <a:schemeClr val="bg1"/>
                </a:solidFill>
                <a:latin typeface="Calibri" pitchFamily="34" charset="0"/>
                <a:ea typeface="Times New Roman" pitchFamily="18" charset="0"/>
                <a:cs typeface="Simplified Arabic" pitchFamily="2" charset="-78"/>
              </a:rPr>
              <a:t>{فَقَضَاهُنَّ سَبْعَ سَمَاوَاتٍ فِي يَوْمَيْنِ وَأَوْحَى فِي كُلِّ سَمَاء أَمْرَهَا وَزَيَّنَّا السَّمَاء الدُّنْيَا بِمَصَابِيحَ وَحِفْظاً ذَلِكَ تَقْدِيرُ الْعَزِيزِ الْعَلِيمِ }فصلت12</a:t>
            </a:r>
            <a:endParaRPr lang="en-US" sz="3200" b="1" dirty="0" smtClean="0">
              <a:solidFill>
                <a:schemeClr val="bg1"/>
              </a:solidFill>
              <a:latin typeface="Calibri" pitchFamily="34" charset="0"/>
              <a:ea typeface="Times New Roman" pitchFamily="18" charset="0"/>
              <a:cs typeface="Simplified Arabic" pitchFamily="2" charset="-78"/>
            </a:endParaRPr>
          </a:p>
          <a:p>
            <a:pPr algn="just" rtl="0" eaLnBrk="0" fontAlgn="base" hangingPunct="0">
              <a:spcBef>
                <a:spcPct val="0"/>
              </a:spcBef>
              <a:spcAft>
                <a:spcPct val="0"/>
              </a:spcAft>
            </a:pPr>
            <a:r>
              <a:rPr lang="en-US" sz="3200" dirty="0" smtClean="0">
                <a:solidFill>
                  <a:srgbClr val="FFFF00"/>
                </a:solidFill>
              </a:rPr>
              <a:t>So He completed them as seven firmaments in two Days and He assigned to each heaven its duty and command. And We adorned the lower heaven with lights, and (provided it) with guard. Such is the Decree of (Him) the Exalted in Might, Full of Knowledge</a:t>
            </a:r>
            <a:endParaRPr lang="ar-EG" sz="3200" dirty="0">
              <a:solidFill>
                <a:srgbClr val="FFFF00"/>
              </a:solidFill>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3586" name="Picture 2"/>
          <p:cNvPicPr>
            <a:picLocks noChangeAspect="1" noChangeArrowheads="1"/>
          </p:cNvPicPr>
          <p:nvPr/>
        </p:nvPicPr>
        <p:blipFill>
          <a:blip r:embed="rId4"/>
          <a:srcRect/>
          <a:stretch>
            <a:fillRect/>
          </a:stretch>
        </p:blipFill>
        <p:spPr bwMode="auto">
          <a:xfrm>
            <a:off x="0" y="1142985"/>
            <a:ext cx="8072462" cy="5643602"/>
          </a:xfrm>
          <a:prstGeom prst="rect">
            <a:avLst/>
          </a:prstGeom>
          <a:noFill/>
          <a:ln w="9525">
            <a:noFill/>
            <a:miter lim="800000"/>
            <a:headEnd/>
            <a:tailEnd/>
          </a:ln>
          <a:effectLst/>
        </p:spPr>
      </p:pic>
      <p:sp>
        <p:nvSpPr>
          <p:cNvPr id="6" name="Rectangle 5"/>
          <p:cNvSpPr/>
          <p:nvPr/>
        </p:nvSpPr>
        <p:spPr>
          <a:xfrm>
            <a:off x="0" y="2228672"/>
            <a:ext cx="8072462" cy="4524315"/>
          </a:xfrm>
          <a:prstGeom prst="rect">
            <a:avLst/>
          </a:prstGeom>
        </p:spPr>
        <p:txBody>
          <a:bodyPr wrap="square">
            <a:spAutoFit/>
          </a:bodyPr>
          <a:lstStyle/>
          <a:p>
            <a:pPr lvl="0" algn="just" eaLnBrk="0" fontAlgn="base" hangingPunct="0">
              <a:spcBef>
                <a:spcPct val="0"/>
              </a:spcBef>
              <a:spcAft>
                <a:spcPct val="0"/>
              </a:spcAft>
            </a:pPr>
            <a:r>
              <a:rPr lang="ar-SA" sz="3200" b="1" dirty="0" smtClean="0">
                <a:solidFill>
                  <a:schemeClr val="bg1"/>
                </a:solidFill>
                <a:latin typeface="Calibri" pitchFamily="34" charset="0"/>
                <a:ea typeface="Times New Roman" pitchFamily="18" charset="0"/>
                <a:cs typeface="Simplified Arabic" pitchFamily="2" charset="-78"/>
              </a:rPr>
              <a:t>{وَلَقَدْ زَيَّنَّا </a:t>
            </a:r>
            <a:r>
              <a:rPr lang="ar-EG" sz="3200" b="1" dirty="0" smtClean="0">
                <a:solidFill>
                  <a:schemeClr val="bg1"/>
                </a:solidFill>
                <a:latin typeface="Calibri" pitchFamily="34" charset="0"/>
                <a:ea typeface="Times New Roman" pitchFamily="18" charset="0"/>
                <a:cs typeface="Simplified Arabic" pitchFamily="2" charset="-78"/>
              </a:rPr>
              <a:t> </a:t>
            </a:r>
            <a:r>
              <a:rPr lang="ar-SA" sz="3200" b="1" dirty="0" smtClean="0">
                <a:solidFill>
                  <a:schemeClr val="bg1"/>
                </a:solidFill>
                <a:latin typeface="Calibri" pitchFamily="34" charset="0"/>
                <a:ea typeface="Times New Roman" pitchFamily="18" charset="0"/>
                <a:cs typeface="Simplified Arabic" pitchFamily="2" charset="-78"/>
              </a:rPr>
              <a:t>السَّمَاء</a:t>
            </a:r>
            <a:r>
              <a:rPr lang="ar-EG" sz="3200" b="1" dirty="0" smtClean="0">
                <a:solidFill>
                  <a:schemeClr val="bg1"/>
                </a:solidFill>
                <a:latin typeface="Calibri" pitchFamily="34" charset="0"/>
                <a:ea typeface="Times New Roman" pitchFamily="18" charset="0"/>
                <a:cs typeface="Simplified Arabic" pitchFamily="2" charset="-78"/>
              </a:rPr>
              <a:t> </a:t>
            </a:r>
            <a:r>
              <a:rPr lang="ar-SA" sz="3200" b="1" dirty="0" smtClean="0">
                <a:solidFill>
                  <a:schemeClr val="bg1"/>
                </a:solidFill>
                <a:latin typeface="Calibri" pitchFamily="34" charset="0"/>
                <a:ea typeface="Times New Roman" pitchFamily="18" charset="0"/>
                <a:cs typeface="Simplified Arabic" pitchFamily="2" charset="-78"/>
              </a:rPr>
              <a:t> الدُّنْيَا</a:t>
            </a:r>
            <a:r>
              <a:rPr lang="ar-EG" sz="3200" b="1" dirty="0" smtClean="0">
                <a:solidFill>
                  <a:schemeClr val="bg1"/>
                </a:solidFill>
                <a:latin typeface="Calibri" pitchFamily="34" charset="0"/>
                <a:ea typeface="Times New Roman" pitchFamily="18" charset="0"/>
                <a:cs typeface="Simplified Arabic" pitchFamily="2" charset="-78"/>
              </a:rPr>
              <a:t> </a:t>
            </a:r>
            <a:r>
              <a:rPr lang="ar-SA" sz="3200" b="1" dirty="0" smtClean="0">
                <a:solidFill>
                  <a:schemeClr val="bg1"/>
                </a:solidFill>
                <a:latin typeface="Calibri" pitchFamily="34" charset="0"/>
                <a:ea typeface="Times New Roman" pitchFamily="18" charset="0"/>
                <a:cs typeface="Simplified Arabic" pitchFamily="2" charset="-78"/>
              </a:rPr>
              <a:t> بِمَصَابِيحَ </a:t>
            </a:r>
            <a:r>
              <a:rPr lang="ar-EG" sz="3200" b="1" dirty="0" smtClean="0">
                <a:solidFill>
                  <a:schemeClr val="bg1"/>
                </a:solidFill>
                <a:latin typeface="Calibri" pitchFamily="34" charset="0"/>
                <a:ea typeface="Times New Roman" pitchFamily="18" charset="0"/>
                <a:cs typeface="Simplified Arabic" pitchFamily="2" charset="-78"/>
              </a:rPr>
              <a:t> </a:t>
            </a:r>
            <a:r>
              <a:rPr lang="ar-SA" sz="3200" b="1" dirty="0" smtClean="0">
                <a:solidFill>
                  <a:schemeClr val="bg1"/>
                </a:solidFill>
                <a:latin typeface="Calibri" pitchFamily="34" charset="0"/>
                <a:ea typeface="Times New Roman" pitchFamily="18" charset="0"/>
                <a:cs typeface="Simplified Arabic" pitchFamily="2" charset="-78"/>
              </a:rPr>
              <a:t>وَجَعَلْنَاهَا </a:t>
            </a:r>
            <a:endParaRPr lang="ar-EG" sz="3200" b="1" dirty="0" smtClean="0">
              <a:solidFill>
                <a:schemeClr val="bg1"/>
              </a:solidFill>
              <a:latin typeface="Calibri" pitchFamily="34" charset="0"/>
              <a:ea typeface="Times New Roman" pitchFamily="18" charset="0"/>
              <a:cs typeface="Simplified Arabic" pitchFamily="2" charset="-78"/>
            </a:endParaRPr>
          </a:p>
          <a:p>
            <a:pPr lvl="0" algn="just" eaLnBrk="0" fontAlgn="base" hangingPunct="0">
              <a:spcBef>
                <a:spcPct val="0"/>
              </a:spcBef>
              <a:spcAft>
                <a:spcPct val="0"/>
              </a:spcAft>
            </a:pPr>
            <a:endParaRPr lang="ar-EG" sz="3200" b="1" dirty="0" smtClean="0">
              <a:solidFill>
                <a:schemeClr val="bg1"/>
              </a:solidFill>
              <a:latin typeface="Calibri" pitchFamily="34" charset="0"/>
              <a:ea typeface="Times New Roman" pitchFamily="18" charset="0"/>
              <a:cs typeface="Simplified Arabic" pitchFamily="2" charset="-78"/>
            </a:endParaRPr>
          </a:p>
          <a:p>
            <a:pPr lvl="0" algn="just" eaLnBrk="0" fontAlgn="base" hangingPunct="0">
              <a:spcBef>
                <a:spcPct val="0"/>
              </a:spcBef>
              <a:spcAft>
                <a:spcPct val="0"/>
              </a:spcAft>
            </a:pPr>
            <a:r>
              <a:rPr lang="ar-SA" sz="3200" b="1" dirty="0" smtClean="0">
                <a:solidFill>
                  <a:schemeClr val="bg1"/>
                </a:solidFill>
                <a:latin typeface="Calibri" pitchFamily="34" charset="0"/>
                <a:ea typeface="Times New Roman" pitchFamily="18" charset="0"/>
                <a:cs typeface="Simplified Arabic" pitchFamily="2" charset="-78"/>
              </a:rPr>
              <a:t>رُجُوماً لِّلشَّيَاطِينِ وَأَعْتَدْنَا لَهُمْ عَذَابَ السَّعِيرِ }الملك</a:t>
            </a:r>
            <a:r>
              <a:rPr lang="ar-EG" sz="3200" b="1" dirty="0" smtClean="0">
                <a:solidFill>
                  <a:schemeClr val="bg1"/>
                </a:solidFill>
                <a:latin typeface="Calibri" pitchFamily="34" charset="0"/>
                <a:ea typeface="Times New Roman" pitchFamily="18" charset="0"/>
                <a:cs typeface="Simplified Arabic" pitchFamily="2" charset="-78"/>
              </a:rPr>
              <a:t>5</a:t>
            </a:r>
          </a:p>
          <a:p>
            <a:pPr lvl="0" algn="just" eaLnBrk="0" fontAlgn="base" hangingPunct="0">
              <a:spcBef>
                <a:spcPct val="0"/>
              </a:spcBef>
              <a:spcAft>
                <a:spcPct val="0"/>
              </a:spcAft>
            </a:pPr>
            <a:endParaRPr lang="ar-EG" sz="3200" b="1" dirty="0" smtClean="0">
              <a:solidFill>
                <a:schemeClr val="bg1"/>
              </a:solidFill>
              <a:latin typeface="Calibri" pitchFamily="34" charset="0"/>
              <a:ea typeface="Times New Roman" pitchFamily="18" charset="0"/>
              <a:cs typeface="Simplified Arabic" pitchFamily="2" charset="-78"/>
            </a:endParaRPr>
          </a:p>
          <a:p>
            <a:pPr lvl="0" algn="just" rtl="0" eaLnBrk="0" fontAlgn="base" hangingPunct="0">
              <a:spcBef>
                <a:spcPct val="0"/>
              </a:spcBef>
              <a:spcAft>
                <a:spcPct val="0"/>
              </a:spcAft>
            </a:pPr>
            <a:r>
              <a:rPr lang="en-US" sz="3200" b="1" dirty="0" smtClean="0">
                <a:solidFill>
                  <a:srgbClr val="FFFF00"/>
                </a:solidFill>
              </a:rPr>
              <a:t>And We have, (from of old), adorned the lowest heaven with Lamps, and We have made such (Lamps) (as) missiles to drive away the Evil Ones, and have prepared for them the Penalty of the Blazing Fire</a:t>
            </a:r>
            <a:endParaRPr lang="ar-EG" sz="3200" b="1" dirty="0">
              <a:solidFill>
                <a:srgbClr val="FFFF00"/>
              </a:solidFill>
            </a:endParaRPr>
          </a:p>
        </p:txBody>
      </p:sp>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2562" name="Picture 2"/>
          <p:cNvPicPr>
            <a:picLocks noChangeAspect="1" noChangeArrowheads="1"/>
          </p:cNvPicPr>
          <p:nvPr/>
        </p:nvPicPr>
        <p:blipFill>
          <a:blip r:embed="rId4"/>
          <a:srcRect/>
          <a:stretch>
            <a:fillRect/>
          </a:stretch>
        </p:blipFill>
        <p:spPr bwMode="auto">
          <a:xfrm>
            <a:off x="0" y="1000148"/>
            <a:ext cx="8072462" cy="5715000"/>
          </a:xfrm>
          <a:prstGeom prst="rect">
            <a:avLst/>
          </a:prstGeom>
          <a:noFill/>
          <a:ln w="9525">
            <a:noFill/>
            <a:miter lim="800000"/>
            <a:headEnd/>
            <a:tailEnd/>
          </a:ln>
          <a:effectLst/>
        </p:spPr>
      </p:pic>
      <p:sp>
        <p:nvSpPr>
          <p:cNvPr id="4" name="Title 1"/>
          <p:cNvSpPr txBox="1">
            <a:spLocks/>
          </p:cNvSpPr>
          <p:nvPr/>
        </p:nvSpPr>
        <p:spPr>
          <a:xfrm>
            <a:off x="0" y="1071546"/>
            <a:ext cx="8072462" cy="785818"/>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mj-lt"/>
                <a:ea typeface="+mj-ea"/>
                <a:cs typeface="Times New Roman" pitchFamily="18" charset="0"/>
              </a:rPr>
              <a:t>Postcard</a:t>
            </a:r>
            <a:r>
              <a:rPr kumimoji="0" lang="en-US" sz="3200" b="1" i="0" u="none" strike="noStrike" kern="1200" cap="none" spc="0" normalizeH="0" baseline="0" noProof="0" dirty="0" smtClean="0">
                <a:ln>
                  <a:noFill/>
                </a:ln>
                <a:solidFill>
                  <a:schemeClr val="tx2">
                    <a:satMod val="200000"/>
                  </a:schemeClr>
                </a:solidFill>
                <a:effectLst/>
                <a:uLnTx/>
                <a:uFillTx/>
                <a:latin typeface="+mj-lt"/>
                <a:ea typeface="+mj-ea"/>
                <a:cs typeface="Times New Roman" pitchFamily="18" charset="0"/>
              </a:rPr>
              <a:t> from the </a:t>
            </a:r>
            <a:r>
              <a:rPr kumimoji="0" lang="en-US" sz="3200" b="1" i="0" u="none" strike="noStrike" kern="1200" cap="none" spc="0" normalizeH="0" baseline="0" noProof="0" dirty="0" smtClean="0">
                <a:ln>
                  <a:noFill/>
                </a:ln>
                <a:solidFill>
                  <a:srgbClr val="00B050"/>
                </a:solidFill>
                <a:effectLst/>
                <a:uLnTx/>
                <a:uFillTx/>
                <a:latin typeface="+mj-lt"/>
                <a:ea typeface="+mj-ea"/>
                <a:cs typeface="Times New Roman" pitchFamily="18" charset="0"/>
              </a:rPr>
              <a:t>Universe - Christmas </a:t>
            </a:r>
            <a:r>
              <a:rPr kumimoji="0" lang="en-US" sz="3200" b="1" i="0" u="none" strike="noStrike" kern="1200" cap="none" spc="0" normalizeH="0" baseline="0" noProof="0" dirty="0" smtClean="0">
                <a:ln>
                  <a:noFill/>
                </a:ln>
                <a:solidFill>
                  <a:srgbClr val="C00000"/>
                </a:solidFill>
                <a:effectLst/>
                <a:uLnTx/>
                <a:uFillTx/>
                <a:latin typeface="+mj-lt"/>
                <a:ea typeface="+mj-ea"/>
                <a:cs typeface="Times New Roman" pitchFamily="18" charset="0"/>
              </a:rPr>
              <a:t>Tree</a:t>
            </a:r>
          </a:p>
        </p:txBody>
      </p:sp>
      <p:sp>
        <p:nvSpPr>
          <p:cNvPr id="5" name="Rectangle 4"/>
          <p:cNvSpPr/>
          <p:nvPr/>
        </p:nvSpPr>
        <p:spPr>
          <a:xfrm>
            <a:off x="714348" y="2285992"/>
            <a:ext cx="7000924" cy="3416320"/>
          </a:xfrm>
          <a:prstGeom prst="rect">
            <a:avLst/>
          </a:prstGeom>
        </p:spPr>
        <p:txBody>
          <a:bodyPr wrap="square">
            <a:spAutoFit/>
          </a:bodyPr>
          <a:lstStyle/>
          <a:p>
            <a:pPr algn="just" rtl="0">
              <a:tabLst>
                <a:tab pos="2962275" algn="l"/>
              </a:tabLst>
              <a:defRPr/>
            </a:pPr>
            <a:r>
              <a:rPr lang="en-US" sz="3600" dirty="0" smtClean="0">
                <a:solidFill>
                  <a:schemeClr val="bg1"/>
                </a:solidFill>
              </a:rPr>
              <a:t>Astronomers have turned up the first direct proof that "</a:t>
            </a:r>
            <a:r>
              <a:rPr lang="en-US" sz="3600" i="1" dirty="0" smtClean="0">
                <a:solidFill>
                  <a:schemeClr val="bg1"/>
                </a:solidFill>
              </a:rPr>
              <a:t>standard</a:t>
            </a:r>
            <a:r>
              <a:rPr lang="en-US" sz="3600" dirty="0" smtClean="0">
                <a:solidFill>
                  <a:schemeClr val="bg1"/>
                </a:solidFill>
              </a:rPr>
              <a:t> </a:t>
            </a:r>
            <a:r>
              <a:rPr lang="en-US" sz="3600" i="1" dirty="0" smtClean="0">
                <a:solidFill>
                  <a:schemeClr val="bg1"/>
                </a:solidFill>
              </a:rPr>
              <a:t>candles</a:t>
            </a:r>
            <a:r>
              <a:rPr lang="en-US" sz="3600" dirty="0" smtClean="0">
                <a:solidFill>
                  <a:schemeClr val="bg1"/>
                </a:solidFill>
              </a:rPr>
              <a:t>" used to illuminate the size of the universe, termed </a:t>
            </a:r>
            <a:r>
              <a:rPr lang="en-US" sz="3600" dirty="0" err="1" smtClean="0">
                <a:solidFill>
                  <a:schemeClr val="bg1"/>
                </a:solidFill>
              </a:rPr>
              <a:t>Cepheids</a:t>
            </a:r>
            <a:r>
              <a:rPr lang="en-US" sz="3600" dirty="0" smtClean="0">
                <a:solidFill>
                  <a:schemeClr val="bg1"/>
                </a:solidFill>
              </a:rPr>
              <a:t>, shrink in mass, making them not quite as </a:t>
            </a:r>
            <a:r>
              <a:rPr lang="en-US" sz="3600" i="1" dirty="0" smtClean="0">
                <a:solidFill>
                  <a:schemeClr val="bg1"/>
                </a:solidFill>
              </a:rPr>
              <a:t>standard</a:t>
            </a:r>
            <a:r>
              <a:rPr lang="en-US" sz="3600" dirty="0" smtClean="0">
                <a:solidFill>
                  <a:schemeClr val="bg1"/>
                </a:solidFill>
              </a:rPr>
              <a:t> as once thought ...</a:t>
            </a:r>
            <a:endParaRPr lang="ar-EG" sz="3600" dirty="0">
              <a:solidFill>
                <a:schemeClr val="bg1"/>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4"/>
          <a:srcRect/>
          <a:stretch>
            <a:fillRect/>
          </a:stretch>
        </p:blipFill>
        <p:spPr bwMode="auto">
          <a:xfrm>
            <a:off x="0" y="1204846"/>
            <a:ext cx="8001024" cy="5673956"/>
          </a:xfrm>
          <a:prstGeom prst="rect">
            <a:avLst/>
          </a:prstGeom>
          <a:noFill/>
          <a:ln w="9525">
            <a:noFill/>
            <a:miter lim="800000"/>
            <a:headEnd/>
            <a:tailEnd/>
          </a:ln>
          <a:effectLst/>
        </p:spPr>
      </p:pic>
      <p:sp>
        <p:nvSpPr>
          <p:cNvPr id="7" name="Title 1"/>
          <p:cNvSpPr txBox="1">
            <a:spLocks/>
          </p:cNvSpPr>
          <p:nvPr/>
        </p:nvSpPr>
        <p:spPr>
          <a:xfrm>
            <a:off x="0" y="1071546"/>
            <a:ext cx="8072462" cy="785818"/>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FF0000"/>
                </a:solidFill>
                <a:effectLst/>
                <a:uLnTx/>
                <a:uFillTx/>
                <a:latin typeface="+mj-lt"/>
                <a:ea typeface="+mj-ea"/>
                <a:cs typeface="Times New Roman" pitchFamily="18" charset="0"/>
              </a:rPr>
              <a:t>Postcard</a:t>
            </a:r>
            <a:r>
              <a:rPr kumimoji="0" lang="en-US" sz="3200" b="1" i="0" u="none" strike="noStrike" kern="1200" cap="none" spc="0" normalizeH="0" baseline="0" noProof="0" dirty="0" smtClean="0">
                <a:ln>
                  <a:noFill/>
                </a:ln>
                <a:solidFill>
                  <a:schemeClr val="tx2">
                    <a:satMod val="200000"/>
                  </a:schemeClr>
                </a:solidFill>
                <a:effectLst/>
                <a:uLnTx/>
                <a:uFillTx/>
                <a:latin typeface="+mj-lt"/>
                <a:ea typeface="+mj-ea"/>
                <a:cs typeface="Times New Roman" pitchFamily="18" charset="0"/>
              </a:rPr>
              <a:t> from the </a:t>
            </a:r>
            <a:r>
              <a:rPr kumimoji="0" lang="en-US" sz="3200" b="1" i="0" u="none" strike="noStrike" kern="1200" cap="none" spc="0" normalizeH="0" baseline="0" noProof="0" dirty="0" smtClean="0">
                <a:ln>
                  <a:noFill/>
                </a:ln>
                <a:solidFill>
                  <a:srgbClr val="00B050"/>
                </a:solidFill>
                <a:effectLst/>
                <a:uLnTx/>
                <a:uFillTx/>
                <a:latin typeface="+mj-lt"/>
                <a:ea typeface="+mj-ea"/>
                <a:cs typeface="Times New Roman" pitchFamily="18" charset="0"/>
              </a:rPr>
              <a:t>Universe - Christmas </a:t>
            </a:r>
            <a:r>
              <a:rPr kumimoji="0" lang="en-US" sz="3200" b="1" i="0" u="none" strike="noStrike" kern="1200" cap="none" spc="0" normalizeH="0" baseline="0" noProof="0" dirty="0" smtClean="0">
                <a:ln>
                  <a:noFill/>
                </a:ln>
                <a:solidFill>
                  <a:srgbClr val="C00000"/>
                </a:solidFill>
                <a:effectLst/>
                <a:uLnTx/>
                <a:uFillTx/>
                <a:latin typeface="+mj-lt"/>
                <a:ea typeface="+mj-ea"/>
                <a:cs typeface="Times New Roman" pitchFamily="18" charset="0"/>
              </a:rPr>
              <a:t>Tree</a:t>
            </a:r>
          </a:p>
        </p:txBody>
      </p:sp>
      <p:sp>
        <p:nvSpPr>
          <p:cNvPr id="5" name="Rectangle 4"/>
          <p:cNvSpPr/>
          <p:nvPr/>
        </p:nvSpPr>
        <p:spPr>
          <a:xfrm>
            <a:off x="285720" y="2028617"/>
            <a:ext cx="7643866" cy="5016758"/>
          </a:xfrm>
          <a:prstGeom prst="rect">
            <a:avLst/>
          </a:prstGeom>
        </p:spPr>
        <p:txBody>
          <a:bodyPr wrap="square">
            <a:spAutoFit/>
          </a:bodyPr>
          <a:lstStyle/>
          <a:p>
            <a:pPr algn="just" rtl="0"/>
            <a:r>
              <a:rPr lang="en-US" sz="3200" dirty="0" smtClean="0">
                <a:solidFill>
                  <a:schemeClr val="bg1"/>
                </a:solidFill>
                <a:cs typeface="Arial" pitchFamily="34" charset="0"/>
              </a:rPr>
              <a:t>A seasonally appropriate astrophoto, </a:t>
            </a:r>
            <a:r>
              <a:rPr lang="en-US" sz="3200" dirty="0" smtClean="0">
                <a:solidFill>
                  <a:schemeClr val="bg1"/>
                </a:solidFill>
                <a:cs typeface="Arial" pitchFamily="34" charset="0"/>
                <a:hlinkClick r:id="rId5"/>
              </a:rPr>
              <a:t>NGC2264</a:t>
            </a:r>
            <a:r>
              <a:rPr lang="en-US" sz="3200" dirty="0" smtClean="0">
                <a:solidFill>
                  <a:schemeClr val="bg1"/>
                </a:solidFill>
                <a:cs typeface="Arial" pitchFamily="34" charset="0"/>
              </a:rPr>
              <a:t>, also known as the Christmas Tree Cluster. It does have the outline of a tree decorated with stars in place of ornaments. This was shot on the evening of the 23rd from the driveway. </a:t>
            </a:r>
            <a:br>
              <a:rPr lang="en-US" sz="3200" dirty="0" smtClean="0">
                <a:solidFill>
                  <a:schemeClr val="bg1"/>
                </a:solidFill>
                <a:cs typeface="Arial" pitchFamily="34" charset="0"/>
              </a:rPr>
            </a:br>
            <a:r>
              <a:rPr lang="en-US" sz="3200" dirty="0" smtClean="0">
                <a:solidFill>
                  <a:schemeClr val="bg1"/>
                </a:solidFill>
                <a:cs typeface="Arial" pitchFamily="34" charset="0"/>
              </a:rPr>
              <a:t/>
            </a:r>
            <a:br>
              <a:rPr lang="en-US" sz="3200" dirty="0" smtClean="0">
                <a:solidFill>
                  <a:schemeClr val="bg1"/>
                </a:solidFill>
                <a:cs typeface="Arial" pitchFamily="34" charset="0"/>
              </a:rPr>
            </a:br>
            <a:r>
              <a:rPr lang="en-US" sz="3200" dirty="0" smtClean="0">
                <a:solidFill>
                  <a:schemeClr val="bg1"/>
                </a:solidFill>
                <a:cs typeface="Arial" pitchFamily="34" charset="0"/>
              </a:rPr>
              <a:t>The </a:t>
            </a:r>
            <a:r>
              <a:rPr lang="en-US" sz="3200" dirty="0" smtClean="0">
                <a:solidFill>
                  <a:schemeClr val="bg1"/>
                </a:solidFill>
                <a:cs typeface="Arial" pitchFamily="34" charset="0"/>
                <a:hlinkClick r:id="rId6"/>
              </a:rPr>
              <a:t>Rosette Nebula</a:t>
            </a:r>
            <a:r>
              <a:rPr lang="en-US" sz="3200" dirty="0" smtClean="0">
                <a:solidFill>
                  <a:schemeClr val="bg1"/>
                </a:solidFill>
                <a:cs typeface="Arial" pitchFamily="34" charset="0"/>
              </a:rPr>
              <a:t> makes a nice wreath, the Christmas Tree, etc. </a:t>
            </a:r>
            <a:r>
              <a:rPr lang="en-US" sz="3200" i="1" dirty="0" smtClean="0">
                <a:solidFill>
                  <a:schemeClr val="bg1"/>
                </a:solidFill>
                <a:cs typeface="Arial" pitchFamily="34" charset="0"/>
              </a:rPr>
              <a:t>darkerview.com/</a:t>
            </a:r>
            <a:r>
              <a:rPr lang="en-US" sz="3200" i="1" dirty="0" err="1" smtClean="0">
                <a:solidFill>
                  <a:schemeClr val="bg1"/>
                </a:solidFill>
                <a:cs typeface="Arial" pitchFamily="34" charset="0"/>
              </a:rPr>
              <a:t>darkview</a:t>
            </a:r>
            <a:r>
              <a:rPr lang="en-US" sz="3200" i="1" dirty="0" smtClean="0">
                <a:solidFill>
                  <a:schemeClr val="bg1"/>
                </a:solidFill>
                <a:cs typeface="Arial" pitchFamily="34" charset="0"/>
              </a:rPr>
              <a:t>/index.php</a:t>
            </a:r>
            <a:r>
              <a:rPr lang="en-US" sz="1400" i="1" dirty="0" smtClean="0">
                <a:solidFill>
                  <a:schemeClr val="bg1"/>
                </a:solidFill>
                <a:cs typeface="Arial" pitchFamily="34" charset="0"/>
              </a:rPr>
              <a:t>?/...</a:t>
            </a:r>
            <a:r>
              <a:rPr lang="en-US" sz="1400" b="1" i="1" dirty="0" smtClean="0">
                <a:solidFill>
                  <a:schemeClr val="bg1"/>
                </a:solidFill>
                <a:cs typeface="Arial" pitchFamily="34" charset="0"/>
              </a:rPr>
              <a:t>Astronomy</a:t>
            </a:r>
            <a:endParaRPr lang="ar-EG" dirty="0">
              <a:solidFill>
                <a:schemeClr val="bg1"/>
              </a:solidFill>
            </a:endParaRPr>
          </a:p>
        </p:txBody>
      </p:sp>
      <p:pic>
        <p:nvPicPr>
          <p:cNvPr id="8" name="صورة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om_16-22"/>
          <p:cNvPicPr>
            <a:picLocks noChangeAspect="1" noChangeArrowheads="1"/>
          </p:cNvPicPr>
          <p:nvPr/>
        </p:nvPicPr>
        <p:blipFill>
          <a:blip r:embed="rId2"/>
          <a:srcRect l="43056" t="14673" r="1389" b="1697"/>
          <a:stretch>
            <a:fillRect/>
          </a:stretch>
        </p:blipFill>
        <p:spPr>
          <a:xfrm>
            <a:off x="0" y="1140234"/>
            <a:ext cx="8001024" cy="5758426"/>
          </a:xfrm>
          <a:prstGeom prst="rect">
            <a:avLst/>
          </a:prstGeom>
          <a:noFill/>
          <a:ln/>
        </p:spPr>
      </p:pic>
      <p:sp>
        <p:nvSpPr>
          <p:cNvPr id="3" name="Rectangle 1"/>
          <p:cNvSpPr>
            <a:spLocks noChangeArrowheads="1"/>
          </p:cNvSpPr>
          <p:nvPr/>
        </p:nvSpPr>
        <p:spPr bwMode="auto">
          <a:xfrm>
            <a:off x="0" y="1327148"/>
            <a:ext cx="8143900" cy="1816100"/>
          </a:xfrm>
          <a:prstGeom prst="rect">
            <a:avLst/>
          </a:prstGeom>
          <a:noFill/>
          <a:ln w="9525">
            <a:noFill/>
            <a:miter lim="800000"/>
            <a:headEnd/>
            <a:tailEnd/>
          </a:ln>
        </p:spPr>
        <p:txBody>
          <a:bodyPr wrap="square" anchor="ctr">
            <a:spAutoFit/>
          </a:bodyPr>
          <a:lstStyle/>
          <a:p>
            <a:pPr algn="ctr" rtl="0" eaLnBrk="0" hangingPunct="0"/>
            <a:r>
              <a:rPr lang="en-US" sz="4000" b="1" dirty="0" err="1">
                <a:solidFill>
                  <a:srgbClr val="FFC000"/>
                </a:solidFill>
                <a:latin typeface="Calibri" pitchFamily="34" charset="0"/>
                <a:cs typeface="Times New Roman" pitchFamily="18" charset="0"/>
              </a:rPr>
              <a:t>Ia</a:t>
            </a:r>
            <a:r>
              <a:rPr lang="en-US" sz="4000" b="1" dirty="0">
                <a:solidFill>
                  <a:srgbClr val="FFC000"/>
                </a:solidFill>
                <a:latin typeface="Calibri" pitchFamily="34" charset="0"/>
                <a:cs typeface="Times New Roman" pitchFamily="18" charset="0"/>
              </a:rPr>
              <a:t> supernova and Their Use in Galactic Distancing</a:t>
            </a:r>
            <a:endParaRPr lang="en-US" sz="4000" b="1" dirty="0">
              <a:solidFill>
                <a:srgbClr val="FFC000"/>
              </a:solidFill>
            </a:endParaRPr>
          </a:p>
          <a:p>
            <a:pPr algn="ctr" rtl="0" eaLnBrk="0" hangingPunct="0"/>
            <a:r>
              <a:rPr lang="en-US" sz="3200" b="1" dirty="0" err="1">
                <a:solidFill>
                  <a:schemeClr val="accent6"/>
                </a:solidFill>
                <a:latin typeface="Calibri" pitchFamily="34" charset="0"/>
                <a:cs typeface="Times New Roman" pitchFamily="18" charset="0"/>
              </a:rPr>
              <a:t>Mihir</a:t>
            </a:r>
            <a:r>
              <a:rPr lang="en-US" sz="3200" b="1" dirty="0">
                <a:solidFill>
                  <a:schemeClr val="accent6"/>
                </a:solidFill>
                <a:latin typeface="Calibri" pitchFamily="34" charset="0"/>
                <a:cs typeface="Times New Roman" pitchFamily="18" charset="0"/>
              </a:rPr>
              <a:t> </a:t>
            </a:r>
            <a:r>
              <a:rPr lang="en-US" sz="3200" b="1" dirty="0" err="1">
                <a:solidFill>
                  <a:schemeClr val="accent6"/>
                </a:solidFill>
                <a:latin typeface="Calibri" pitchFamily="34" charset="0"/>
                <a:cs typeface="Times New Roman" pitchFamily="18" charset="0"/>
              </a:rPr>
              <a:t>Bhaskar</a:t>
            </a:r>
            <a:r>
              <a:rPr lang="en-US" sz="3200" b="1" dirty="0">
                <a:solidFill>
                  <a:schemeClr val="accent6"/>
                </a:solidFill>
                <a:latin typeface="Calibri" pitchFamily="34" charset="0"/>
                <a:cs typeface="Times New Roman" pitchFamily="18" charset="0"/>
              </a:rPr>
              <a:t> , COSMOS 2009, July 28, 2009</a:t>
            </a:r>
            <a:endParaRPr lang="en-US" sz="3200" b="1" dirty="0">
              <a:solidFill>
                <a:schemeClr val="accent6"/>
              </a:solidFill>
            </a:endParaRPr>
          </a:p>
        </p:txBody>
      </p:sp>
      <p:sp>
        <p:nvSpPr>
          <p:cNvPr id="5" name="Rectangle 4"/>
          <p:cNvSpPr/>
          <p:nvPr/>
        </p:nvSpPr>
        <p:spPr>
          <a:xfrm>
            <a:off x="642910" y="3214686"/>
            <a:ext cx="6786610" cy="2308324"/>
          </a:xfrm>
          <a:prstGeom prst="rect">
            <a:avLst/>
          </a:prstGeom>
        </p:spPr>
        <p:style>
          <a:lnRef idx="1">
            <a:schemeClr val="accent2"/>
          </a:lnRef>
          <a:fillRef idx="3">
            <a:schemeClr val="accent2"/>
          </a:fillRef>
          <a:effectRef idx="2">
            <a:schemeClr val="accent2"/>
          </a:effectRef>
          <a:fontRef idx="minor">
            <a:schemeClr val="lt1"/>
          </a:fontRef>
        </p:style>
        <p:txBody>
          <a:bodyPr wrap="square">
            <a:spAutoFit/>
          </a:bodyPr>
          <a:lstStyle/>
          <a:p>
            <a:pPr algn="just" rtl="0">
              <a:defRPr/>
            </a:pPr>
            <a:r>
              <a:rPr lang="en-US" sz="3600" dirty="0" smtClean="0">
                <a:solidFill>
                  <a:schemeClr val="tx1"/>
                </a:solidFill>
              </a:rPr>
              <a:t>To most people, the night </a:t>
            </a:r>
            <a:r>
              <a:rPr lang="en-US" sz="3600" i="1" dirty="0" smtClean="0">
                <a:solidFill>
                  <a:schemeClr val="tx1"/>
                </a:solidFill>
              </a:rPr>
              <a:t>sky</a:t>
            </a:r>
            <a:r>
              <a:rPr lang="en-US" sz="3600" dirty="0" smtClean="0">
                <a:solidFill>
                  <a:schemeClr val="tx1"/>
                </a:solidFill>
              </a:rPr>
              <a:t> is a uniform sphere </a:t>
            </a:r>
            <a:r>
              <a:rPr lang="en-US" sz="3600" i="1" dirty="0" smtClean="0">
                <a:solidFill>
                  <a:schemeClr val="tx1"/>
                </a:solidFill>
              </a:rPr>
              <a:t>decorated</a:t>
            </a:r>
            <a:r>
              <a:rPr lang="en-US" sz="3600" dirty="0" smtClean="0">
                <a:solidFill>
                  <a:schemeClr val="tx1"/>
                </a:solidFill>
              </a:rPr>
              <a:t> with A </a:t>
            </a:r>
            <a:r>
              <a:rPr lang="en-US" sz="3600" i="1" dirty="0" smtClean="0">
                <a:solidFill>
                  <a:schemeClr val="tx1"/>
                </a:solidFill>
              </a:rPr>
              <a:t>standard candle</a:t>
            </a:r>
            <a:r>
              <a:rPr lang="en-US" sz="3600" dirty="0" smtClean="0">
                <a:solidFill>
                  <a:schemeClr val="tx1"/>
                </a:solidFill>
              </a:rPr>
              <a:t> is an object in the </a:t>
            </a:r>
            <a:r>
              <a:rPr lang="en-US" sz="3600" i="1" dirty="0" smtClean="0">
                <a:solidFill>
                  <a:schemeClr val="tx1"/>
                </a:solidFill>
              </a:rPr>
              <a:t>sky</a:t>
            </a:r>
            <a:r>
              <a:rPr lang="en-US" sz="3600" dirty="0" smtClean="0">
                <a:solidFill>
                  <a:schemeClr val="tx1"/>
                </a:solidFill>
              </a:rPr>
              <a:t> that can be used to verify </a:t>
            </a:r>
            <a:r>
              <a:rPr lang="en-US" sz="3600" b="1" dirty="0" smtClean="0">
                <a:solidFill>
                  <a:schemeClr val="tx1"/>
                </a:solidFill>
              </a:rPr>
              <a:t>.</a:t>
            </a:r>
            <a:r>
              <a:rPr lang="en-US" sz="3600" b="1" dirty="0" smtClean="0">
                <a:solidFill>
                  <a:schemeClr val="tx1"/>
                </a:solidFill>
                <a:hlinkClick r:id="rId3"/>
              </a:rPr>
              <a:t> </a:t>
            </a:r>
            <a:endParaRPr lang="en-US" sz="3600" b="1" dirty="0">
              <a:solidFill>
                <a:schemeClr val="tx1"/>
              </a:solidFill>
              <a:hlinkClick r:id="rId3"/>
            </a:endParaRPr>
          </a:p>
        </p:txBody>
      </p:sp>
      <p:sp>
        <p:nvSpPr>
          <p:cNvPr id="6" name="Rectangle 5"/>
          <p:cNvSpPr/>
          <p:nvPr/>
        </p:nvSpPr>
        <p:spPr>
          <a:xfrm>
            <a:off x="785786" y="5643578"/>
            <a:ext cx="6500858" cy="369332"/>
          </a:xfrm>
          <a:prstGeom prst="rect">
            <a:avLst/>
          </a:prstGeom>
        </p:spPr>
        <p:txBody>
          <a:bodyPr wrap="square">
            <a:spAutoFit/>
          </a:bodyPr>
          <a:lstStyle/>
          <a:p>
            <a:pPr algn="ctr">
              <a:defRPr/>
            </a:pPr>
            <a:r>
              <a:rPr lang="en-US" b="1" dirty="0" err="1" smtClean="0">
                <a:hlinkClick r:id="rId3"/>
              </a:rPr>
              <a:t>ISTANCINGRunning</a:t>
            </a:r>
            <a:r>
              <a:rPr lang="en-US" b="1" dirty="0" smtClean="0">
                <a:hlinkClick r:id="rId3"/>
              </a:rPr>
              <a:t> Head: IA SUPERNOVAE &amp; GALACTIC D</a:t>
            </a:r>
            <a:endParaRPr lang="en-US" b="1" dirty="0"/>
          </a:p>
        </p:txBody>
      </p:sp>
      <p:sp>
        <p:nvSpPr>
          <p:cNvPr id="7" name="Rectangle 6"/>
          <p:cNvSpPr/>
          <p:nvPr/>
        </p:nvSpPr>
        <p:spPr>
          <a:xfrm>
            <a:off x="785786" y="6140255"/>
            <a:ext cx="6500858" cy="646331"/>
          </a:xfrm>
          <a:prstGeom prst="rect">
            <a:avLst/>
          </a:prstGeom>
        </p:spPr>
        <p:txBody>
          <a:bodyPr wrap="square">
            <a:spAutoFit/>
          </a:bodyPr>
          <a:lstStyle/>
          <a:p>
            <a:pPr algn="ctr">
              <a:defRPr/>
            </a:pPr>
            <a:r>
              <a:rPr lang="en-US" i="1" dirty="0" smtClean="0">
                <a:solidFill>
                  <a:srgbClr val="FFFF00"/>
                </a:solidFill>
              </a:rPr>
              <a:t>cosmos.ucdavis.edu/archives/.../bhaskar_mihir.pdf</a:t>
            </a:r>
            <a:r>
              <a:rPr lang="en-US" dirty="0" smtClean="0">
                <a:solidFill>
                  <a:srgbClr val="FFFF00"/>
                </a:solidFill>
              </a:rPr>
              <a:t> -</a:t>
            </a:r>
            <a:endParaRPr lang="ar-EG" dirty="0" smtClean="0">
              <a:solidFill>
                <a:srgbClr val="FFFF00"/>
              </a:solidFill>
            </a:endParaRPr>
          </a:p>
          <a:p>
            <a:pPr algn="ctr" rtl="0">
              <a:defRPr/>
            </a:pPr>
            <a:r>
              <a:rPr lang="ar-EG" dirty="0" smtClean="0">
                <a:solidFill>
                  <a:srgbClr val="FFFF00"/>
                </a:solidFill>
              </a:rPr>
              <a:t>نوع الملف: </a:t>
            </a:r>
            <a:r>
              <a:rPr lang="en-US" dirty="0" smtClean="0">
                <a:solidFill>
                  <a:srgbClr val="FFFF00"/>
                </a:solidFill>
              </a:rPr>
              <a:t> : PDF/Adobe Acrobat Jul 2009 </a:t>
            </a:r>
            <a:endParaRPr lang="en-US" dirty="0">
              <a:solidFill>
                <a:srgbClr val="FFFF00"/>
              </a:solidFill>
            </a:endParaRPr>
          </a:p>
        </p:txBody>
      </p:sp>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3"/>
          <a:srcRect/>
          <a:stretch>
            <a:fillRect/>
          </a:stretch>
        </p:blipFill>
        <p:spPr bwMode="auto">
          <a:xfrm>
            <a:off x="-142908" y="1110481"/>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4"/>
          <a:srcRect/>
          <a:stretch>
            <a:fillRect/>
          </a:stretch>
        </p:blipFill>
        <p:spPr bwMode="auto">
          <a:xfrm>
            <a:off x="2928927" y="1571613"/>
            <a:ext cx="2286015" cy="2035374"/>
          </a:xfrm>
          <a:prstGeom prst="rect">
            <a:avLst/>
          </a:prstGeom>
          <a:noFill/>
          <a:ln w="9525">
            <a:noFill/>
            <a:miter lim="800000"/>
            <a:headEnd/>
            <a:tailEnd/>
          </a:ln>
        </p:spPr>
      </p:pic>
      <p:graphicFrame>
        <p:nvGraphicFramePr>
          <p:cNvPr id="6" name="Table 5"/>
          <p:cNvGraphicFramePr>
            <a:graphicFrameLocks noGrp="1"/>
          </p:cNvGraphicFramePr>
          <p:nvPr/>
        </p:nvGraphicFramePr>
        <p:xfrm>
          <a:off x="500034" y="1357298"/>
          <a:ext cx="6881818" cy="2011680"/>
        </p:xfrm>
        <a:graphic>
          <a:graphicData uri="http://schemas.openxmlformats.org/drawingml/2006/table">
            <a:tbl>
              <a:tblPr/>
              <a:tblGrid>
                <a:gridCol w="6881818"/>
              </a:tblGrid>
              <a:tr h="0">
                <a:tc>
                  <a:txBody>
                    <a:bodyPr/>
                    <a:lstStyle/>
                    <a:p>
                      <a:pPr algn="just"/>
                      <a:r>
                        <a:rPr lang="ar-EG" sz="2400" b="1" dirty="0">
                          <a:solidFill>
                            <a:srgbClr val="FFFF00"/>
                          </a:solidFill>
                        </a:rPr>
                        <a:t>سنن الترمذي - كِتَاب الدَّعَوَاتِ - كان من دعاء داود يقول اللهم إني أسألك حبك وحب من يحبك والعمل الذي يبلغني حبك </a:t>
                      </a:r>
                    </a:p>
                  </a:txBody>
                  <a:tcPr marL="95250" marR="95250" anchor="ctr">
                    <a:lnL>
                      <a:noFill/>
                    </a:lnL>
                    <a:lnR>
                      <a:noFill/>
                    </a:lnR>
                    <a:lnT>
                      <a:noFill/>
                    </a:lnT>
                    <a:lnB>
                      <a:noFill/>
                    </a:lnB>
                  </a:tcPr>
                </a:tc>
              </a:tr>
              <a:tr h="0">
                <a:tc>
                  <a:txBody>
                    <a:bodyPr/>
                    <a:lstStyle/>
                    <a:p>
                      <a:pPr algn="just"/>
                      <a:r>
                        <a:rPr lang="ar-EG" sz="2400" b="1" dirty="0">
                          <a:solidFill>
                            <a:srgbClr val="FFFF00"/>
                          </a:solidFill>
                        </a:rPr>
                        <a:t>اللَّهُمَّ وَمَا زَوَيْتَ عَنِّي مِمَّا أُحِبُّ فَاجْعَلْهُ فَرَاغًا لِي فِيمَا تُحِبُّ قَالَ أَبُو عِيسَى هَذَا حَدِيثٌ حَسَنٌ غَرِيبٌ وَأَبُو جَعْفَرٍ الْخَطْمِيُّ اسْمُهُ عُمَيْرُ بْنُ يَزِيدَ بْنِ خُمَاشَةَ ... </a:t>
                      </a:r>
                      <a:r>
                        <a:rPr lang="ar-EG" sz="2400" b="1" dirty="0">
                          <a:solidFill>
                            <a:srgbClr val="FFFF00"/>
                          </a:solidFill>
                          <a:hlinkClick r:id="rId5"/>
                        </a:rPr>
                        <a:t>المزيد</a:t>
                      </a:r>
                      <a:endParaRPr lang="ar-EG" sz="2400" b="1" dirty="0">
                        <a:solidFill>
                          <a:srgbClr val="FFFF00"/>
                        </a:solidFill>
                      </a:endParaRPr>
                    </a:p>
                  </a:txBody>
                  <a:tcPr marL="95250" marR="95250" anchor="ctr">
                    <a:lnL>
                      <a:noFill/>
                    </a:lnL>
                    <a:lnR>
                      <a:noFill/>
                    </a:lnR>
                    <a:lnT>
                      <a:noFill/>
                    </a:lnT>
                    <a:lnB>
                      <a:noFill/>
                    </a:lnB>
                  </a:tcPr>
                </a:tc>
              </a:tr>
            </a:tbl>
          </a:graphicData>
        </a:graphic>
      </p:graphicFrame>
      <p:graphicFrame>
        <p:nvGraphicFramePr>
          <p:cNvPr id="9" name="Table 8"/>
          <p:cNvGraphicFramePr>
            <a:graphicFrameLocks noGrp="1"/>
          </p:cNvGraphicFramePr>
          <p:nvPr/>
        </p:nvGraphicFramePr>
        <p:xfrm>
          <a:off x="214282" y="3741432"/>
          <a:ext cx="7429552" cy="1402080"/>
        </p:xfrm>
        <a:graphic>
          <a:graphicData uri="http://schemas.openxmlformats.org/drawingml/2006/table">
            <a:tbl>
              <a:tblPr/>
              <a:tblGrid>
                <a:gridCol w="7429552"/>
              </a:tblGrid>
              <a:tr h="0">
                <a:tc>
                  <a:txBody>
                    <a:bodyPr/>
                    <a:lstStyle/>
                    <a:p>
                      <a:pPr algn="just"/>
                      <a:r>
                        <a:rPr lang="ar-EG" sz="2000" b="1" dirty="0">
                          <a:solidFill>
                            <a:schemeClr val="bg1"/>
                          </a:solidFill>
                        </a:rPr>
                        <a:t>سنن ابن ماجه - كِتَاب الْفِتَنِ - باب ما يكون من الفتن </a:t>
                      </a:r>
                    </a:p>
                  </a:txBody>
                  <a:tcPr marL="95250" marR="95250" anchor="ctr">
                    <a:lnL>
                      <a:noFill/>
                    </a:lnL>
                    <a:lnR>
                      <a:noFill/>
                    </a:lnR>
                    <a:lnT>
                      <a:noFill/>
                    </a:lnT>
                    <a:lnB>
                      <a:noFill/>
                    </a:lnB>
                  </a:tcPr>
                </a:tc>
              </a:tr>
              <a:tr h="0">
                <a:tc>
                  <a:txBody>
                    <a:bodyPr/>
                    <a:lstStyle/>
                    <a:p>
                      <a:pPr algn="just"/>
                      <a:r>
                        <a:rPr lang="ar-EG" sz="2000" b="1" dirty="0">
                          <a:solidFill>
                            <a:schemeClr val="bg1"/>
                          </a:solidFill>
                        </a:rPr>
                        <a:t>...صَلَّى اللَّهُ عَلَيْهِ وَسَلَّمَ قَالَ زُوِيَتْ لِي الْأَرْضُ حَتَّى رَأَيْتُ مَشَارِقَهَا وَمَغَارِبَهَا وَأُعْطِيتُ الْكَنْزَيْنِ الْأَصْفَرَ أَوْ الْأَحْمَرَ وَالْأَبْيَضَ يَعْنِي الذَّهَبَ وَالْفِضَّةَ وَقِيلَ لِي إِنَّ مُلْكَكَ إِلَى حَيْثُ زُوِيَ ... </a:t>
                      </a:r>
                      <a:r>
                        <a:rPr lang="ar-EG" sz="2000" b="1" dirty="0">
                          <a:solidFill>
                            <a:schemeClr val="bg1"/>
                          </a:solidFill>
                          <a:hlinkClick r:id="rId6"/>
                        </a:rPr>
                        <a:t>المزيد</a:t>
                      </a:r>
                      <a:endParaRPr lang="ar-EG" sz="2000" b="1" dirty="0">
                        <a:solidFill>
                          <a:schemeClr val="bg1"/>
                        </a:solidFill>
                      </a:endParaRPr>
                    </a:p>
                  </a:txBody>
                  <a:tcPr marL="95250" marR="95250" anchor="ctr">
                    <a:lnL>
                      <a:noFill/>
                    </a:lnL>
                    <a:lnR>
                      <a:noFill/>
                    </a:lnR>
                    <a:lnT>
                      <a:noFill/>
                    </a:lnT>
                    <a:lnB>
                      <a:noFill/>
                    </a:lnB>
                  </a:tcPr>
                </a:tc>
              </a:tr>
            </a:tbl>
          </a:graphicData>
        </a:graphic>
      </p:graphicFrame>
      <p:pic>
        <p:nvPicPr>
          <p:cNvPr id="423937" name="Picture 1" descr="http://hadith.al-islam.com/PortalUC/IslamSearch/Themes/Blue.ar/Images/arrow.gif"/>
          <p:cNvPicPr>
            <a:picLocks noChangeAspect="1" noChangeArrowheads="1"/>
          </p:cNvPicPr>
          <p:nvPr/>
        </p:nvPicPr>
        <p:blipFill>
          <a:blip r:embed="rId7"/>
          <a:srcRect/>
          <a:stretch>
            <a:fillRect/>
          </a:stretch>
        </p:blipFill>
        <p:spPr bwMode="auto">
          <a:xfrm>
            <a:off x="0" y="0"/>
            <a:ext cx="47625" cy="47625"/>
          </a:xfrm>
          <a:prstGeom prst="rect">
            <a:avLst/>
          </a:prstGeom>
          <a:noFill/>
        </p:spPr>
      </p:pic>
      <p:graphicFrame>
        <p:nvGraphicFramePr>
          <p:cNvPr id="10" name="Table 9"/>
          <p:cNvGraphicFramePr>
            <a:graphicFrameLocks noGrp="1"/>
          </p:cNvGraphicFramePr>
          <p:nvPr/>
        </p:nvGraphicFramePr>
        <p:xfrm>
          <a:off x="0" y="5151120"/>
          <a:ext cx="7643834" cy="1706880"/>
        </p:xfrm>
        <a:graphic>
          <a:graphicData uri="http://schemas.openxmlformats.org/drawingml/2006/table">
            <a:tbl>
              <a:tblPr/>
              <a:tblGrid>
                <a:gridCol w="7643834"/>
              </a:tblGrid>
              <a:tr h="0">
                <a:tc>
                  <a:txBody>
                    <a:bodyPr/>
                    <a:lstStyle/>
                    <a:p>
                      <a:r>
                        <a:rPr lang="ar-EG" sz="2000" b="1" dirty="0">
                          <a:solidFill>
                            <a:srgbClr val="FFFF00"/>
                          </a:solidFill>
                        </a:rPr>
                        <a:t>تحفة الأحوذي شرح سنن الترمذي - كِتَاب الْفِتَنِ عَنْ رَسُولِ اللَّهِ صَلَّى اللَّهُ عَلَيْهِ وَسَلَّمَ - ملك هذه الأمة ما بلغ جميع الأرض </a:t>
                      </a:r>
                    </a:p>
                  </a:txBody>
                  <a:tcPr marL="95250" marR="95250" anchor="ctr">
                    <a:lnL>
                      <a:noFill/>
                    </a:lnL>
                    <a:lnR>
                      <a:noFill/>
                    </a:lnR>
                    <a:lnT>
                      <a:noFill/>
                    </a:lnT>
                    <a:lnB>
                      <a:noFill/>
                    </a:lnB>
                  </a:tcPr>
                </a:tc>
              </a:tr>
              <a:tr h="0">
                <a:tc>
                  <a:txBody>
                    <a:bodyPr/>
                    <a:lstStyle/>
                    <a:p>
                      <a:r>
                        <a:rPr lang="ar-EG" sz="2000" b="1" dirty="0">
                          <a:solidFill>
                            <a:srgbClr val="FFFF00"/>
                          </a:solidFill>
                        </a:rPr>
                        <a:t>زَوَيْتُ الشَّيْءَ جَمَعْتُهُ وَقَبَضْتُهُ ، يُرِيدُ بِهِ تَقْرِيبَ الْبَعِيدِ مِنْهَا ، حَتَّى ... وَمَعْنَاهُ أَنَّ الْأَرْضَ زُوِيَتْ لِي جُمْلَتُهَا مَرَّةً وَاحِدَةً فَرَأَيْتُ مَشَارِقَهَا وَمَغَارِبَهَا ، ثُمَّ هِيَ تُفْتَحُ لِأُمَّتِي جُزْءًا فَجُزْءًا حَتَّى يَصِلَ مُلْكُ أُمَّتِي إِلَى كُلِّ أَجْزَائِهَا ، قَالَ الْقَارِي : وَلَعَلَّ ... </a:t>
                      </a:r>
                      <a:r>
                        <a:rPr lang="ar-EG" sz="2000" b="1" dirty="0">
                          <a:solidFill>
                            <a:srgbClr val="FFFF00"/>
                          </a:solidFill>
                          <a:hlinkClick r:id="rId8"/>
                        </a:rPr>
                        <a:t>المزيد</a:t>
                      </a:r>
                      <a:endParaRPr lang="ar-EG" sz="2000" b="1" dirty="0">
                        <a:solidFill>
                          <a:srgbClr val="FFFF00"/>
                        </a:solidFill>
                      </a:endParaRPr>
                    </a:p>
                  </a:txBody>
                  <a:tcPr marL="95250" marR="95250" anchor="ctr">
                    <a:lnL>
                      <a:noFill/>
                    </a:lnL>
                    <a:lnR>
                      <a:noFill/>
                    </a:lnR>
                    <a:lnT>
                      <a:noFill/>
                    </a:lnT>
                    <a:lnB>
                      <a:noFill/>
                    </a:lnB>
                  </a:tcPr>
                </a:tc>
              </a:tr>
            </a:tbl>
          </a:graphicData>
        </a:graphic>
      </p:graphicFrame>
      <p:pic>
        <p:nvPicPr>
          <p:cNvPr id="8" name="صورة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960313" y="1285860"/>
            <a:ext cx="6469207" cy="707886"/>
          </a:xfrm>
          <a:prstGeom prst="rect">
            <a:avLst/>
          </a:prstGeom>
        </p:spPr>
        <p:txBody>
          <a:bodyPr wrap="none">
            <a:spAutoFit/>
          </a:bodyPr>
          <a:lstStyle/>
          <a:p>
            <a:r>
              <a:rPr lang="ar-EG" sz="4000" dirty="0" smtClean="0">
                <a:solidFill>
                  <a:srgbClr val="FF0000"/>
                </a:solidFill>
              </a:rPr>
              <a:t>الشمعة القياسية </a:t>
            </a:r>
            <a:r>
              <a:rPr lang="en-US" sz="4000" dirty="0" smtClean="0">
                <a:solidFill>
                  <a:srgbClr val="FF0000"/>
                </a:solidFill>
              </a:rPr>
              <a:t>(standard candle) </a:t>
            </a:r>
            <a:endParaRPr lang="ar-EG" sz="4000" dirty="0">
              <a:solidFill>
                <a:srgbClr val="FF0000"/>
              </a:solidFill>
            </a:endParaRPr>
          </a:p>
        </p:txBody>
      </p:sp>
      <p:pic>
        <p:nvPicPr>
          <p:cNvPr id="3" name="Picture 2"/>
          <p:cNvPicPr/>
          <p:nvPr/>
        </p:nvPicPr>
        <p:blipFill>
          <a:blip r:embed="rId4"/>
          <a:srcRect/>
          <a:stretch>
            <a:fillRect/>
          </a:stretch>
        </p:blipFill>
        <p:spPr bwMode="auto">
          <a:xfrm>
            <a:off x="1214414" y="2304089"/>
            <a:ext cx="6286544" cy="4339621"/>
          </a:xfrm>
          <a:prstGeom prst="rect">
            <a:avLst/>
          </a:prstGeom>
          <a:noFill/>
          <a:ln w="9525">
            <a:noFill/>
            <a:miter lim="800000"/>
            <a:headEnd/>
            <a:tailEnd/>
          </a:ln>
        </p:spPr>
      </p:pic>
      <p:pic>
        <p:nvPicPr>
          <p:cNvPr id="4" name="صورة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a:srcRect/>
          <a:stretch>
            <a:fillRect/>
          </a:stretch>
        </p:blipFill>
        <p:spPr bwMode="auto">
          <a:xfrm>
            <a:off x="-285784" y="1126911"/>
            <a:ext cx="8072462" cy="5731089"/>
          </a:xfrm>
          <a:prstGeom prst="rect">
            <a:avLst/>
          </a:prstGeom>
          <a:noFill/>
          <a:ln w="9525">
            <a:noFill/>
            <a:miter lim="800000"/>
            <a:headEnd/>
            <a:tailEnd/>
          </a:ln>
          <a:effectLst/>
        </p:spPr>
      </p:pic>
      <p:sp>
        <p:nvSpPr>
          <p:cNvPr id="4" name="Rectangle 3"/>
          <p:cNvSpPr/>
          <p:nvPr/>
        </p:nvSpPr>
        <p:spPr>
          <a:xfrm>
            <a:off x="4500562" y="1585449"/>
            <a:ext cx="2643206" cy="3194721"/>
          </a:xfrm>
          <a:prstGeom prst="rect">
            <a:avLst/>
          </a:prstGeom>
        </p:spPr>
        <p:txBody>
          <a:bodyPr wrap="square">
            <a:spAutoFit/>
          </a:bodyPr>
          <a:lstStyle/>
          <a:p>
            <a:pPr marL="23813" indent="-23813" algn="ctr">
              <a:lnSpc>
                <a:spcPct val="140000"/>
              </a:lnSpc>
              <a:spcBef>
                <a:spcPct val="20000"/>
              </a:spcBef>
              <a:buClr>
                <a:schemeClr val="hlink"/>
              </a:buClr>
              <a:buSzPct val="80000"/>
              <a:buFont typeface="Wingdings" pitchFamily="2" charset="2"/>
              <a:buNone/>
              <a:defRPr/>
            </a:pPr>
            <a:r>
              <a:rPr lang="ar-EG" sz="3600" b="1" dirty="0" smtClean="0">
                <a:solidFill>
                  <a:srgbClr val="FFFF00"/>
                </a:solidFill>
                <a:effectLst>
                  <a:outerShdw blurRad="38100" dist="38100" dir="2700000" algn="tl">
                    <a:srgbClr val="000000"/>
                  </a:outerShdw>
                </a:effectLst>
                <a:latin typeface="Times New Roman" pitchFamily="18" charset="0"/>
                <a:cs typeface="Times New Roman" pitchFamily="18" charset="0"/>
              </a:rPr>
              <a:t>الحقيقة القرآنية:العالمين:</a:t>
            </a:r>
            <a:r>
              <a:rPr lang="en-US" sz="3200" b="1" dirty="0" smtClean="0">
                <a:solidFill>
                  <a:srgbClr val="FFFF00"/>
                </a:solidFill>
                <a:effectLst>
                  <a:outerShdw blurRad="38100" dist="38100" dir="2700000" algn="tl">
                    <a:srgbClr val="000000"/>
                  </a:outerShdw>
                </a:effectLst>
                <a:latin typeface="Times New Roman" pitchFamily="18" charset="0"/>
                <a:cs typeface="Times New Roman" pitchFamily="18" charset="0"/>
              </a:rPr>
              <a:t>Fact: </a:t>
            </a:r>
            <a:r>
              <a:rPr lang="en-US" sz="3200" b="1" dirty="0" smtClean="0">
                <a:solidFill>
                  <a:schemeClr val="bg1"/>
                </a:solidFill>
                <a:effectLst>
                  <a:outerShdw blurRad="38100" dist="38100" dir="2700000" algn="tl">
                    <a:srgbClr val="000000"/>
                  </a:outerShdw>
                </a:effectLst>
                <a:latin typeface="Times New Roman" pitchFamily="18" charset="0"/>
                <a:cs typeface="Times New Roman" pitchFamily="18" charset="0"/>
              </a:rPr>
              <a:t>Al-</a:t>
            </a:r>
            <a:r>
              <a:rPr lang="en-US" sz="3600" b="1" dirty="0" err="1" smtClean="0">
                <a:solidFill>
                  <a:schemeClr val="bg1"/>
                </a:solidFill>
                <a:effectLst>
                  <a:outerShdw blurRad="38100" dist="38100" dir="2700000" algn="tl">
                    <a:srgbClr val="000000"/>
                  </a:outerShdw>
                </a:effectLst>
                <a:latin typeface="Times New Roman" pitchFamily="18" charset="0"/>
                <a:cs typeface="Times New Roman" pitchFamily="18" charset="0"/>
              </a:rPr>
              <a:t>Alamean</a:t>
            </a:r>
            <a:endParaRPr lang="ar-EG" sz="3600" b="1" dirty="0">
              <a:solidFill>
                <a:schemeClr val="bg1"/>
              </a:solidFill>
              <a:effectLst>
                <a:outerShdw blurRad="38100" dist="38100" dir="2700000" algn="tl">
                  <a:srgbClr val="000000"/>
                </a:outerShdw>
              </a:effectLst>
              <a:latin typeface="Times New Roman" pitchFamily="18" charset="0"/>
              <a:cs typeface="Times New Roman" pitchFamily="18" charset="0"/>
            </a:endParaRPr>
          </a:p>
        </p:txBody>
      </p:sp>
      <p:sp>
        <p:nvSpPr>
          <p:cNvPr id="5" name="Rectangle 4"/>
          <p:cNvSpPr/>
          <p:nvPr/>
        </p:nvSpPr>
        <p:spPr>
          <a:xfrm>
            <a:off x="428596" y="1533465"/>
            <a:ext cx="3071834" cy="3859518"/>
          </a:xfrm>
          <a:prstGeom prst="rect">
            <a:avLst/>
          </a:prstGeom>
        </p:spPr>
        <p:txBody>
          <a:bodyPr wrap="square">
            <a:spAutoFit/>
          </a:bodyPr>
          <a:lstStyle/>
          <a:p>
            <a:pPr marL="23813" indent="-23813" algn="just">
              <a:lnSpc>
                <a:spcPct val="140000"/>
              </a:lnSpc>
              <a:spcBef>
                <a:spcPct val="20000"/>
              </a:spcBef>
              <a:buClr>
                <a:schemeClr val="hlink"/>
              </a:buClr>
              <a:buSzPct val="80000"/>
              <a:buFont typeface="Wingdings" pitchFamily="2" charset="2"/>
              <a:buNone/>
              <a:defRPr/>
            </a:pPr>
            <a:endParaRPr lang="ar-EG" sz="2000" b="1" dirty="0" smtClean="0">
              <a:solidFill>
                <a:srgbClr val="FF0000"/>
              </a:solidFill>
              <a:effectLst>
                <a:outerShdw blurRad="38100" dist="38100" dir="2700000" algn="tl">
                  <a:srgbClr val="000000"/>
                </a:outerShdw>
              </a:effectLst>
              <a:latin typeface="Times New Roman" pitchFamily="18" charset="0"/>
              <a:cs typeface="Times New Roman" pitchFamily="18" charset="0"/>
            </a:endParaRPr>
          </a:p>
          <a:p>
            <a:pPr marL="23813" indent="-23813" algn="ctr">
              <a:lnSpc>
                <a:spcPct val="140000"/>
              </a:lnSpc>
              <a:spcBef>
                <a:spcPct val="20000"/>
              </a:spcBef>
              <a:buClr>
                <a:schemeClr val="hlink"/>
              </a:buClr>
              <a:buSzPct val="80000"/>
              <a:buFont typeface="Wingdings" pitchFamily="2" charset="2"/>
              <a:buNone/>
              <a:defRPr/>
            </a:pPr>
            <a:r>
              <a:rPr lang="ar-EG" sz="3600" b="1" dirty="0" smtClean="0">
                <a:solidFill>
                  <a:schemeClr val="bg1"/>
                </a:solidFill>
                <a:effectLst>
                  <a:outerShdw blurRad="38100" dist="38100" dir="2700000" algn="tl">
                    <a:srgbClr val="000000"/>
                  </a:outerShdw>
                </a:effectLst>
                <a:latin typeface="Times New Roman" pitchFamily="18" charset="0"/>
                <a:cs typeface="Times New Roman" pitchFamily="18" charset="0"/>
              </a:rPr>
              <a:t>نحو الحقيقة الفيزيائية:</a:t>
            </a:r>
          </a:p>
          <a:p>
            <a:pPr marL="23813" indent="-23813" algn="ctr" rtl="0">
              <a:lnSpc>
                <a:spcPct val="140000"/>
              </a:lnSpc>
              <a:spcBef>
                <a:spcPct val="20000"/>
              </a:spcBef>
              <a:buClr>
                <a:schemeClr val="hlink"/>
              </a:buClr>
              <a:buSzPct val="80000"/>
              <a:buFont typeface="Wingdings" pitchFamily="2" charset="2"/>
              <a:buNone/>
              <a:defRPr/>
            </a:pPr>
            <a:r>
              <a:rPr lang="en-US" sz="3600" b="1" dirty="0" smtClean="0">
                <a:solidFill>
                  <a:schemeClr val="bg1"/>
                </a:solidFill>
                <a:effectLst>
                  <a:outerShdw blurRad="38100" dist="38100" dir="2700000" algn="tl">
                    <a:srgbClr val="000000"/>
                  </a:outerShdw>
                </a:effectLst>
                <a:latin typeface="Times New Roman" pitchFamily="18" charset="0"/>
                <a:cs typeface="Times New Roman" pitchFamily="18" charset="0"/>
              </a:rPr>
              <a:t>Toward fact:</a:t>
            </a:r>
            <a:endParaRPr lang="ar-EG" sz="3600" b="1" dirty="0" smtClean="0">
              <a:solidFill>
                <a:schemeClr val="bg1"/>
              </a:solidFill>
              <a:effectLst>
                <a:outerShdw blurRad="38100" dist="38100" dir="2700000" algn="tl">
                  <a:srgbClr val="000000"/>
                </a:outerShdw>
              </a:effectLst>
              <a:latin typeface="Times New Roman" pitchFamily="18" charset="0"/>
              <a:cs typeface="Times New Roman" pitchFamily="18" charset="0"/>
            </a:endParaRPr>
          </a:p>
          <a:p>
            <a:pPr marL="23813" indent="-23813" algn="l">
              <a:lnSpc>
                <a:spcPct val="140000"/>
              </a:lnSpc>
              <a:spcBef>
                <a:spcPct val="20000"/>
              </a:spcBef>
              <a:buClr>
                <a:schemeClr val="hlink"/>
              </a:buClr>
              <a:buSzPct val="80000"/>
              <a:buFont typeface="Wingdings" pitchFamily="2" charset="2"/>
              <a:buNone/>
              <a:defRPr/>
            </a:pPr>
            <a:r>
              <a:rPr lang="en-US" sz="3200" b="1" dirty="0" smtClean="0">
                <a:solidFill>
                  <a:srgbClr val="FFFF00"/>
                </a:solidFill>
                <a:latin typeface="Calibri" pitchFamily="34" charset="0"/>
                <a:ea typeface="Times New Roman" pitchFamily="18" charset="0"/>
                <a:cs typeface="Arial" pitchFamily="34" charset="0"/>
              </a:rPr>
              <a:t>Other universes</a:t>
            </a:r>
            <a:endParaRPr lang="ar-EG" sz="3200" b="1" dirty="0">
              <a:solidFill>
                <a:srgbClr val="FFFF00"/>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a:srcRect/>
          <a:stretch>
            <a:fillRect/>
          </a:stretch>
        </p:blipFill>
        <p:spPr bwMode="auto">
          <a:xfrm>
            <a:off x="0" y="1126911"/>
            <a:ext cx="8072462" cy="5731089"/>
          </a:xfrm>
          <a:prstGeom prst="rect">
            <a:avLst/>
          </a:prstGeom>
          <a:noFill/>
          <a:ln w="9525">
            <a:noFill/>
            <a:miter lim="800000"/>
            <a:headEnd/>
            <a:tailEnd/>
          </a:ln>
          <a:effectLst/>
        </p:spPr>
      </p:pic>
      <p:sp>
        <p:nvSpPr>
          <p:cNvPr id="4" name="Rectangle 3"/>
          <p:cNvSpPr/>
          <p:nvPr/>
        </p:nvSpPr>
        <p:spPr>
          <a:xfrm>
            <a:off x="4857752" y="1571612"/>
            <a:ext cx="2500330" cy="1643527"/>
          </a:xfrm>
          <a:prstGeom prst="rect">
            <a:avLst/>
          </a:prstGeom>
        </p:spPr>
        <p:txBody>
          <a:bodyPr wrap="square">
            <a:spAutoFit/>
          </a:bodyPr>
          <a:lstStyle/>
          <a:p>
            <a:pPr marL="23813" indent="-23813" algn="ctr">
              <a:lnSpc>
                <a:spcPct val="140000"/>
              </a:lnSpc>
              <a:spcBef>
                <a:spcPct val="20000"/>
              </a:spcBef>
              <a:buClr>
                <a:schemeClr val="hlink"/>
              </a:buClr>
              <a:buSzPct val="80000"/>
              <a:buFont typeface="Wingdings" pitchFamily="2" charset="2"/>
              <a:buNone/>
              <a:defRPr/>
            </a:pPr>
            <a:r>
              <a:rPr lang="ar-EG" sz="3600" b="1" dirty="0" smtClean="0">
                <a:solidFill>
                  <a:srgbClr val="FFFF00"/>
                </a:solidFill>
                <a:effectLst>
                  <a:outerShdw blurRad="38100" dist="38100" dir="2700000" algn="tl">
                    <a:srgbClr val="000000"/>
                  </a:outerShdw>
                </a:effectLst>
                <a:latin typeface="Times New Roman" pitchFamily="18" charset="0"/>
                <a:cs typeface="Times New Roman" pitchFamily="18" charset="0"/>
              </a:rPr>
              <a:t>العالمين مفتاح الأكوان الأخرى</a:t>
            </a:r>
            <a:endParaRPr lang="ar-EG" sz="3600" b="1" dirty="0">
              <a:solidFill>
                <a:srgbClr val="FFFF00"/>
              </a:solidFill>
              <a:effectLst>
                <a:outerShdw blurRad="38100" dist="38100" dir="2700000" algn="tl">
                  <a:srgbClr val="000000"/>
                </a:outerShdw>
              </a:effectLst>
              <a:latin typeface="Times New Roman" pitchFamily="18" charset="0"/>
              <a:cs typeface="Times New Roman" pitchFamily="18" charset="0"/>
            </a:endParaRPr>
          </a:p>
        </p:txBody>
      </p:sp>
      <p:sp>
        <p:nvSpPr>
          <p:cNvPr id="5" name="Rectangle 4"/>
          <p:cNvSpPr/>
          <p:nvPr/>
        </p:nvSpPr>
        <p:spPr>
          <a:xfrm>
            <a:off x="642910" y="1571612"/>
            <a:ext cx="2000264" cy="4031873"/>
          </a:xfrm>
          <a:prstGeom prst="rect">
            <a:avLst/>
          </a:prstGeom>
        </p:spPr>
        <p:txBody>
          <a:bodyPr wrap="square">
            <a:spAutoFit/>
          </a:bodyPr>
          <a:lstStyle/>
          <a:p>
            <a:pPr marL="23813" indent="-23813" algn="just">
              <a:lnSpc>
                <a:spcPct val="140000"/>
              </a:lnSpc>
              <a:spcBef>
                <a:spcPct val="20000"/>
              </a:spcBef>
              <a:buClr>
                <a:schemeClr val="hlink"/>
              </a:buClr>
              <a:buSzPct val="80000"/>
              <a:buFont typeface="Wingdings" pitchFamily="2" charset="2"/>
              <a:buNone/>
              <a:defRPr/>
            </a:pPr>
            <a:r>
              <a:rPr lang="en-US" sz="2000" b="1" dirty="0" smtClean="0">
                <a:solidFill>
                  <a:srgbClr val="FF0000"/>
                </a:solidFill>
                <a:effectLst>
                  <a:outerShdw blurRad="38100" dist="38100" dir="2700000" algn="tl">
                    <a:srgbClr val="000000"/>
                  </a:outerShdw>
                </a:effectLst>
                <a:latin typeface="Times New Roman" pitchFamily="18" charset="0"/>
                <a:cs typeface="Times New Roman" pitchFamily="18" charset="0"/>
              </a:rPr>
              <a:t>"</a:t>
            </a:r>
            <a:r>
              <a:rPr lang="en-US" sz="2000" b="1" dirty="0" err="1" smtClean="0">
                <a:solidFill>
                  <a:srgbClr val="33CC33"/>
                </a:solidFill>
                <a:effectLst>
                  <a:outerShdw blurRad="38100" dist="38100" dir="2700000" algn="tl">
                    <a:srgbClr val="000000"/>
                  </a:outerShdw>
                </a:effectLst>
                <a:latin typeface="Times New Roman" pitchFamily="18" charset="0"/>
                <a:cs typeface="Times New Roman" pitchFamily="18" charset="0"/>
              </a:rPr>
              <a:t>Alalamîn</a:t>
            </a:r>
            <a:r>
              <a:rPr lang="en-US" sz="2000" b="1" dirty="0" smtClean="0">
                <a:solidFill>
                  <a:srgbClr val="FFC000"/>
                </a:solidFill>
                <a:effectLst>
                  <a:outerShdw blurRad="38100" dist="38100" dir="2700000" algn="tl">
                    <a:srgbClr val="000000"/>
                  </a:outerShdw>
                </a:effectLst>
                <a:latin typeface="Times New Roman" pitchFamily="18" charset="0"/>
                <a:cs typeface="Times New Roman" pitchFamily="18" charset="0"/>
              </a:rPr>
              <a:t>": Other Universes</a:t>
            </a:r>
          </a:p>
          <a:p>
            <a:pPr marL="23813" indent="-23813" algn="just" rtl="0">
              <a:lnSpc>
                <a:spcPct val="140000"/>
              </a:lnSpc>
              <a:spcBef>
                <a:spcPct val="20000"/>
              </a:spcBef>
              <a:buClr>
                <a:schemeClr val="hlink"/>
              </a:buClr>
              <a:buSzPct val="80000"/>
              <a:buFont typeface="Wingdings" pitchFamily="2" charset="2"/>
              <a:buNone/>
              <a:defRPr/>
            </a:pPr>
            <a:r>
              <a:rPr lang="en-US" sz="2000" b="1" dirty="0" smtClean="0">
                <a:solidFill>
                  <a:srgbClr val="FFC000"/>
                </a:solidFill>
                <a:effectLst>
                  <a:outerShdw blurRad="38100" dist="38100" dir="2700000" algn="tl">
                    <a:srgbClr val="000000"/>
                  </a:outerShdw>
                </a:effectLst>
                <a:latin typeface="Times New Roman" pitchFamily="18" charset="0"/>
                <a:cs typeface="Times New Roman" pitchFamily="18" charset="0"/>
              </a:rPr>
              <a:t>All the praises and thanks be to </a:t>
            </a:r>
            <a:r>
              <a:rPr lang="en-US" sz="2000" b="1" dirty="0" err="1" smtClean="0">
                <a:solidFill>
                  <a:srgbClr val="FFC000"/>
                </a:solidFill>
                <a:effectLst>
                  <a:outerShdw blurRad="38100" dist="38100" dir="2700000" algn="tl">
                    <a:srgbClr val="000000"/>
                  </a:outerShdw>
                </a:effectLst>
                <a:latin typeface="Times New Roman" pitchFamily="18" charset="0"/>
                <a:cs typeface="Times New Roman" pitchFamily="18" charset="0"/>
              </a:rPr>
              <a:t>Allâh</a:t>
            </a:r>
            <a:r>
              <a:rPr lang="en-US" sz="2000" b="1" dirty="0" smtClean="0">
                <a:solidFill>
                  <a:srgbClr val="FFC000"/>
                </a:solidFill>
                <a:effectLst>
                  <a:outerShdw blurRad="38100" dist="38100" dir="2700000" algn="tl">
                    <a:srgbClr val="000000"/>
                  </a:outerShdw>
                </a:effectLst>
                <a:latin typeface="Times New Roman" pitchFamily="18" charset="0"/>
                <a:cs typeface="Times New Roman" pitchFamily="18" charset="0"/>
              </a:rPr>
              <a:t>, the Lord of </a:t>
            </a:r>
            <a:r>
              <a:rPr lang="en-US" sz="2000" b="1" dirty="0" err="1" smtClean="0">
                <a:solidFill>
                  <a:srgbClr val="FFC000"/>
                </a:solidFill>
                <a:effectLst>
                  <a:outerShdw blurRad="38100" dist="38100" dir="2700000" algn="tl">
                    <a:srgbClr val="000000"/>
                  </a:outerShdw>
                </a:effectLst>
                <a:latin typeface="Times New Roman" pitchFamily="18" charset="0"/>
                <a:cs typeface="Times New Roman" pitchFamily="18" charset="0"/>
              </a:rPr>
              <a:t>Alamîn</a:t>
            </a:r>
            <a:r>
              <a:rPr lang="en-US" sz="2000" b="1" dirty="0" smtClean="0">
                <a:solidFill>
                  <a:srgbClr val="FFC000"/>
                </a:solidFill>
                <a:effectLst>
                  <a:outerShdw blurRad="38100" dist="38100" dir="2700000" algn="tl">
                    <a:srgbClr val="000000"/>
                  </a:outerShdw>
                </a:effectLst>
                <a:latin typeface="Times New Roman" pitchFamily="18" charset="0"/>
                <a:cs typeface="Times New Roman" pitchFamily="18" charset="0"/>
              </a:rPr>
              <a:t> (mankind, jinn and all that exists) </a:t>
            </a:r>
            <a:endParaRPr lang="ar-EG" sz="2000" b="1" dirty="0">
              <a:solidFill>
                <a:srgbClr val="FFC000"/>
              </a:solidFill>
            </a:endParaRPr>
          </a:p>
        </p:txBody>
      </p:sp>
      <p:sp>
        <p:nvSpPr>
          <p:cNvPr id="6" name="Rectangle 5"/>
          <p:cNvSpPr/>
          <p:nvPr/>
        </p:nvSpPr>
        <p:spPr>
          <a:xfrm>
            <a:off x="2786082" y="3214686"/>
            <a:ext cx="4572000" cy="3170099"/>
          </a:xfrm>
          <a:prstGeom prst="rect">
            <a:avLst/>
          </a:prstGeom>
        </p:spPr>
        <p:txBody>
          <a:bodyPr>
            <a:spAutoFit/>
          </a:bodyPr>
          <a:lstStyle/>
          <a:p>
            <a:pPr marL="23813" indent="-23813">
              <a:lnSpc>
                <a:spcPct val="140000"/>
              </a:lnSpc>
              <a:spcBef>
                <a:spcPct val="20000"/>
              </a:spcBef>
              <a:buClr>
                <a:schemeClr val="hlink"/>
              </a:buClr>
              <a:buSzPct val="80000"/>
              <a:buFont typeface="Wingdings" pitchFamily="2" charset="2"/>
              <a:buNone/>
              <a:defRPr/>
            </a:pPr>
            <a:r>
              <a:rPr lang="ar-EG" sz="2800" b="1" dirty="0" smtClean="0">
                <a:solidFill>
                  <a:srgbClr val="FF0000"/>
                </a:solidFill>
              </a:rPr>
              <a:t>  </a:t>
            </a:r>
            <a:r>
              <a:rPr lang="ar-EG" sz="4000" b="1" dirty="0" smtClean="0">
                <a:solidFill>
                  <a:srgbClr val="000066"/>
                </a:solidFill>
              </a:rPr>
              <a:t>من العالمين؟</a:t>
            </a:r>
            <a:endParaRPr lang="en-US" sz="4000" b="1" dirty="0" smtClean="0">
              <a:solidFill>
                <a:srgbClr val="000066"/>
              </a:solidFill>
            </a:endParaRPr>
          </a:p>
          <a:p>
            <a:pPr marL="23813" indent="-23813" algn="ctr">
              <a:lnSpc>
                <a:spcPct val="140000"/>
              </a:lnSpc>
              <a:spcBef>
                <a:spcPct val="20000"/>
              </a:spcBef>
              <a:buClr>
                <a:schemeClr val="hlink"/>
              </a:buClr>
              <a:buSzPct val="80000"/>
              <a:buFont typeface="Wingdings" pitchFamily="2" charset="2"/>
              <a:buNone/>
              <a:defRPr/>
            </a:pPr>
            <a:r>
              <a:rPr lang="ar-EG" sz="2400" b="1" dirty="0" smtClean="0">
                <a:solidFill>
                  <a:srgbClr val="00B0F0"/>
                </a:solidFill>
                <a:effectLst>
                  <a:outerShdw blurRad="38100" dist="38100" dir="2700000" algn="tl">
                    <a:srgbClr val="000000"/>
                  </a:outerShdw>
                </a:effectLst>
                <a:latin typeface="Times New Roman" pitchFamily="18" charset="0"/>
                <a:cs typeface="Times New Roman" pitchFamily="18" charset="0"/>
              </a:rPr>
              <a:t>"  فَلِلَّهِ الْحَمْدُ رَبِّ السَّمَاوَاتِ وَرَبِّ الأرضِ رَبِّ الْعَالَمِينَ * وَلَهُ الْكِبْرِيَاء فِي السَّمَاوَاتِ وَالأرضِ وَهُوَ الْعَزِيزُ الْحَكِيمُ " </a:t>
            </a:r>
            <a:r>
              <a:rPr lang="ar-EG" b="1" dirty="0" smtClean="0">
                <a:solidFill>
                  <a:srgbClr val="00B0F0"/>
                </a:solidFill>
                <a:effectLst>
                  <a:outerShdw blurRad="38100" dist="38100" dir="2700000" algn="tl">
                    <a:srgbClr val="000000"/>
                  </a:outerShdw>
                </a:effectLst>
                <a:latin typeface="Times New Roman" pitchFamily="18" charset="0"/>
                <a:cs typeface="Times New Roman" pitchFamily="18" charset="0"/>
              </a:rPr>
              <a:t>(الجاثية 36-37)</a:t>
            </a:r>
          </a:p>
          <a:p>
            <a:pPr marL="23813" indent="-23813" algn="ctr">
              <a:lnSpc>
                <a:spcPct val="140000"/>
              </a:lnSpc>
              <a:spcBef>
                <a:spcPct val="20000"/>
              </a:spcBef>
              <a:buClr>
                <a:schemeClr val="hlink"/>
              </a:buClr>
              <a:buSzPct val="80000"/>
              <a:buFont typeface="Wingdings" pitchFamily="2" charset="2"/>
              <a:buNone/>
              <a:defRPr/>
            </a:pPr>
            <a:r>
              <a:rPr lang="ar-EG" sz="2400" b="1" dirty="0" smtClean="0">
                <a:solidFill>
                  <a:srgbClr val="00B050"/>
                </a:solidFill>
                <a:effectLst>
                  <a:outerShdw blurRad="38100" dist="38100" dir="2700000" algn="tl">
                    <a:srgbClr val="000000"/>
                  </a:outerShdw>
                </a:effectLst>
                <a:latin typeface="Times New Roman" pitchFamily="18" charset="0"/>
                <a:cs typeface="Times New Roman" pitchFamily="18" charset="0"/>
              </a:rPr>
              <a:t>" الْحَمْدُ للّهِ رَبِّ الْعَالَمِينَ " (الفاتحة 1)</a:t>
            </a:r>
            <a:endParaRPr lang="en-US" sz="2400" b="1" dirty="0">
              <a:solidFill>
                <a:srgbClr val="00B050"/>
              </a:solidFill>
              <a:effectLst>
                <a:outerShdw blurRad="38100" dist="38100" dir="2700000" algn="tl">
                  <a:srgbClr val="000000"/>
                </a:outerShdw>
              </a:effectLst>
              <a:latin typeface="Times New Roman" pitchFamily="18" charset="0"/>
              <a:cs typeface="Times New Roman" pitchFamily="18" charset="0"/>
            </a:endParaRPr>
          </a:p>
        </p:txBody>
      </p:sp>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060812"/>
            <a:ext cx="8072462" cy="5797188"/>
          </a:xfrm>
          <a:prstGeom prst="rect">
            <a:avLst/>
          </a:prstGeom>
          <a:noFill/>
          <a:ln w="9525">
            <a:noFill/>
            <a:miter lim="800000"/>
            <a:headEnd/>
            <a:tailEnd/>
          </a:ln>
        </p:spPr>
      </p:pic>
      <p:sp>
        <p:nvSpPr>
          <p:cNvPr id="3" name="Rectangle 2"/>
          <p:cNvSpPr/>
          <p:nvPr/>
        </p:nvSpPr>
        <p:spPr>
          <a:xfrm>
            <a:off x="714348" y="3748635"/>
            <a:ext cx="6858048" cy="1938992"/>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4000" dirty="0" smtClean="0"/>
              <a:t>Praise be to Allah, the Cherisher and Sustainer of the worlds. </a:t>
            </a:r>
            <a:r>
              <a:rPr lang="en-US" sz="4000" dirty="0" smtClean="0">
                <a:solidFill>
                  <a:srgbClr val="FFFF00"/>
                </a:solidFill>
              </a:rPr>
              <a:t>(Fatiha2)</a:t>
            </a:r>
            <a:endParaRPr lang="ar-EG" sz="4000" dirty="0">
              <a:solidFill>
                <a:srgbClr val="FFFF00"/>
              </a:solidFill>
            </a:endParaRPr>
          </a:p>
        </p:txBody>
      </p:sp>
      <p:sp>
        <p:nvSpPr>
          <p:cNvPr id="4" name="Rectangle 3"/>
          <p:cNvSpPr/>
          <p:nvPr/>
        </p:nvSpPr>
        <p:spPr>
          <a:xfrm>
            <a:off x="1000100" y="2078172"/>
            <a:ext cx="6572296" cy="769441"/>
          </a:xfrm>
          <a:prstGeom prst="rect">
            <a:avLst/>
          </a:prstGeom>
        </p:spPr>
        <p:txBody>
          <a:bodyPr wrap="square">
            <a:spAutoFit/>
          </a:bodyPr>
          <a:lstStyle/>
          <a:p>
            <a:r>
              <a:rPr lang="ar-EG" dirty="0" smtClean="0"/>
              <a:t> </a:t>
            </a:r>
            <a:r>
              <a:rPr lang="ar-EG" sz="4400" b="1" dirty="0" smtClean="0">
                <a:solidFill>
                  <a:srgbClr val="FF0000"/>
                </a:solidFill>
              </a:rPr>
              <a:t>{الْحَمْدُ للّهِ رَبِّ الْعَالَمِينَ }الفاتحة2</a:t>
            </a:r>
            <a:endParaRPr lang="ar-EG" sz="4400" b="1" dirty="0">
              <a:solidFill>
                <a:srgbClr val="FF0000"/>
              </a:solidFill>
            </a:endParaRP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0" y="1142984"/>
            <a:ext cx="8072462" cy="95410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defRPr/>
            </a:pPr>
            <a:r>
              <a:rPr lang="en-US" sz="2800" dirty="0"/>
              <a:t>The history of astronomy is the history of receding </a:t>
            </a:r>
            <a:r>
              <a:rPr lang="en-US" sz="2800" dirty="0" err="1" smtClean="0"/>
              <a:t>horizons.We</a:t>
            </a:r>
            <a:r>
              <a:rPr lang="en-US" sz="2800" dirty="0" smtClean="0"/>
              <a:t> </a:t>
            </a:r>
            <a:r>
              <a:rPr lang="en-US" sz="2800" dirty="0"/>
              <a:t>are  away for the cosmos to know itself.</a:t>
            </a:r>
          </a:p>
        </p:txBody>
      </p:sp>
      <p:pic>
        <p:nvPicPr>
          <p:cNvPr id="7" name="Picture 6"/>
          <p:cNvPicPr>
            <a:picLocks noChangeAspect="1" noChangeArrowheads="1"/>
          </p:cNvPicPr>
          <p:nvPr/>
        </p:nvPicPr>
        <p:blipFill>
          <a:blip r:embed="rId4"/>
          <a:srcRect/>
          <a:stretch>
            <a:fillRect/>
          </a:stretch>
        </p:blipFill>
        <p:spPr bwMode="auto">
          <a:xfrm>
            <a:off x="-32929" y="1142984"/>
            <a:ext cx="8127440" cy="5715016"/>
          </a:xfrm>
          <a:prstGeom prst="rect">
            <a:avLst/>
          </a:prstGeom>
          <a:noFill/>
          <a:ln w="9525">
            <a:noFill/>
            <a:miter lim="800000"/>
            <a:headEnd/>
            <a:tailEnd/>
          </a:ln>
        </p:spPr>
      </p:pic>
      <p:sp>
        <p:nvSpPr>
          <p:cNvPr id="8" name="Rectangle 7"/>
          <p:cNvSpPr/>
          <p:nvPr/>
        </p:nvSpPr>
        <p:spPr>
          <a:xfrm>
            <a:off x="0" y="5572140"/>
            <a:ext cx="8072462" cy="120032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Low" rtl="0"/>
            <a:r>
              <a:rPr lang="en-US" sz="2400" dirty="0" smtClean="0">
                <a:latin typeface="Calibri" pitchFamily="34" charset="0"/>
                <a:ea typeface="Times New Roman" pitchFamily="18" charset="0"/>
                <a:cs typeface="Arial" pitchFamily="34" charset="0"/>
              </a:rPr>
              <a:t>Our cosmos was "bruised” in collision with</a:t>
            </a:r>
            <a:r>
              <a:rPr lang="ar-EG" sz="2400" dirty="0" smtClean="0">
                <a:latin typeface="Calibri" pitchFamily="34" charset="0"/>
                <a:ea typeface="Times New Roman" pitchFamily="18" charset="0"/>
                <a:cs typeface="Arial" pitchFamily="34" charset="0"/>
              </a:rPr>
              <a:t> </a:t>
            </a:r>
            <a:r>
              <a:rPr lang="en-US" sz="2400" dirty="0" smtClean="0">
                <a:latin typeface="Calibri" pitchFamily="34" charset="0"/>
                <a:ea typeface="Times New Roman" pitchFamily="18" charset="0"/>
                <a:cs typeface="Arial" pitchFamily="34" charset="0"/>
              </a:rPr>
              <a:t>with other universes. Now astronomers have found the first evidence of these impacts in the cosmic microwave background .</a:t>
            </a:r>
            <a:endParaRPr lang="en-US" sz="2400" dirty="0"/>
          </a:p>
        </p:txBody>
      </p:sp>
      <p:sp>
        <p:nvSpPr>
          <p:cNvPr id="5" name="Rectangle 4"/>
          <p:cNvSpPr/>
          <p:nvPr/>
        </p:nvSpPr>
        <p:spPr>
          <a:xfrm>
            <a:off x="-32" y="1295384"/>
            <a:ext cx="8072462" cy="95410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defRPr/>
            </a:pPr>
            <a:r>
              <a:rPr lang="en-US" sz="2800" dirty="0"/>
              <a:t>The history of astronomy is the history of receding </a:t>
            </a:r>
            <a:r>
              <a:rPr lang="en-US" sz="2800" dirty="0" err="1" smtClean="0"/>
              <a:t>horizons.We</a:t>
            </a:r>
            <a:r>
              <a:rPr lang="en-US" sz="2800" dirty="0" smtClean="0"/>
              <a:t> </a:t>
            </a:r>
            <a:r>
              <a:rPr lang="en-US" sz="2800" dirty="0"/>
              <a:t>are  away for the cosmos to know itself.</a:t>
            </a:r>
          </a:p>
        </p:txBody>
      </p:sp>
      <p:sp>
        <p:nvSpPr>
          <p:cNvPr id="9" name="Rectangle 8"/>
          <p:cNvSpPr/>
          <p:nvPr/>
        </p:nvSpPr>
        <p:spPr>
          <a:xfrm>
            <a:off x="1000100" y="3591811"/>
            <a:ext cx="3076483" cy="437299"/>
          </a:xfrm>
          <a:prstGeom prst="rect">
            <a:avLst/>
          </a:prstGeom>
        </p:spPr>
        <p:txBody>
          <a:bodyPr wrap="none">
            <a:spAutoFit/>
          </a:bodyPr>
          <a:lstStyle/>
          <a:p>
            <a:pPr marL="23813" indent="-23813" algn="ctr">
              <a:lnSpc>
                <a:spcPct val="140000"/>
              </a:lnSpc>
              <a:spcBef>
                <a:spcPct val="20000"/>
              </a:spcBef>
              <a:buClr>
                <a:schemeClr val="hlink"/>
              </a:buClr>
              <a:buSzPct val="80000"/>
              <a:buFont typeface="Wingdings" pitchFamily="2" charset="2"/>
              <a:buNone/>
              <a:defRPr/>
            </a:pPr>
            <a:r>
              <a:rPr lang="ar-EG" b="1" dirty="0" smtClean="0">
                <a:effectLst>
                  <a:outerShdw blurRad="38100" dist="38100" dir="2700000" algn="tl">
                    <a:srgbClr val="000000"/>
                  </a:outerShdw>
                </a:effectLst>
                <a:latin typeface="Times New Roman" pitchFamily="18" charset="0"/>
                <a:cs typeface="Times New Roman" pitchFamily="18" charset="0"/>
              </a:rPr>
              <a:t>" الْحَمْدُ للّهِ رَبِّ الْعَالَمِينَ " (الفاتحة 1)</a:t>
            </a:r>
            <a:endParaRPr lang="en-US" b="1" dirty="0">
              <a:effectLst>
                <a:outerShdw blurRad="38100" dist="38100" dir="2700000" algn="tl">
                  <a:srgbClr val="000000"/>
                </a:outerShdw>
              </a:effectLst>
              <a:latin typeface="Times New Roman" pitchFamily="18" charset="0"/>
              <a:cs typeface="Times New Roman" pitchFamily="18" charset="0"/>
            </a:endParaRPr>
          </a:p>
        </p:txBody>
      </p:sp>
      <p:pic>
        <p:nvPicPr>
          <p:cNvPr id="10" name="صورة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5"/>
          <p:cNvSpPr/>
          <p:nvPr/>
        </p:nvSpPr>
        <p:spPr>
          <a:xfrm>
            <a:off x="0" y="1142984"/>
            <a:ext cx="8072462" cy="95410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defRPr/>
            </a:pPr>
            <a:r>
              <a:rPr lang="en-US" sz="2800" dirty="0"/>
              <a:t>The history of astronomy is the history of receding </a:t>
            </a:r>
            <a:r>
              <a:rPr lang="en-US" sz="2800" dirty="0" err="1" smtClean="0"/>
              <a:t>horizons.We</a:t>
            </a:r>
            <a:r>
              <a:rPr lang="en-US" sz="2800" dirty="0" smtClean="0"/>
              <a:t> </a:t>
            </a:r>
            <a:r>
              <a:rPr lang="en-US" sz="2800" dirty="0"/>
              <a:t>are  away for the cosmos to know itself.</a:t>
            </a:r>
          </a:p>
        </p:txBody>
      </p:sp>
      <p:pic>
        <p:nvPicPr>
          <p:cNvPr id="7" name="Picture 6"/>
          <p:cNvPicPr>
            <a:picLocks noChangeAspect="1" noChangeArrowheads="1"/>
          </p:cNvPicPr>
          <p:nvPr/>
        </p:nvPicPr>
        <p:blipFill>
          <a:blip r:embed="rId3"/>
          <a:srcRect/>
          <a:stretch>
            <a:fillRect/>
          </a:stretch>
        </p:blipFill>
        <p:spPr bwMode="auto">
          <a:xfrm>
            <a:off x="-32929" y="1142984"/>
            <a:ext cx="8127440" cy="5715016"/>
          </a:xfrm>
          <a:prstGeom prst="rect">
            <a:avLst/>
          </a:prstGeom>
          <a:noFill/>
          <a:ln w="9525">
            <a:noFill/>
            <a:miter lim="800000"/>
            <a:headEnd/>
            <a:tailEnd/>
          </a:ln>
        </p:spPr>
      </p:pic>
      <p:sp>
        <p:nvSpPr>
          <p:cNvPr id="8" name="Rectangle 7"/>
          <p:cNvSpPr/>
          <p:nvPr/>
        </p:nvSpPr>
        <p:spPr>
          <a:xfrm>
            <a:off x="0" y="5572140"/>
            <a:ext cx="8072462" cy="1200329"/>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Low" rtl="0"/>
            <a:r>
              <a:rPr lang="en-US" sz="2400" dirty="0" smtClean="0">
                <a:latin typeface="Calibri" pitchFamily="34" charset="0"/>
                <a:ea typeface="Times New Roman" pitchFamily="18" charset="0"/>
                <a:cs typeface="Arial" pitchFamily="34" charset="0"/>
              </a:rPr>
              <a:t>Our cosmos was "bruised” in collision with</a:t>
            </a:r>
            <a:r>
              <a:rPr lang="ar-EG" sz="2400" dirty="0" smtClean="0">
                <a:latin typeface="Calibri" pitchFamily="34" charset="0"/>
                <a:ea typeface="Times New Roman" pitchFamily="18" charset="0"/>
                <a:cs typeface="Arial" pitchFamily="34" charset="0"/>
              </a:rPr>
              <a:t> </a:t>
            </a:r>
            <a:r>
              <a:rPr lang="en-US" sz="2400" dirty="0" smtClean="0">
                <a:latin typeface="Calibri" pitchFamily="34" charset="0"/>
                <a:ea typeface="Times New Roman" pitchFamily="18" charset="0"/>
                <a:cs typeface="Arial" pitchFamily="34" charset="0"/>
              </a:rPr>
              <a:t>with other universes. Now astronomers have found the first evidence of these impacts in the cosmic microwave background .</a:t>
            </a:r>
            <a:endParaRPr lang="en-US" sz="2400" dirty="0"/>
          </a:p>
        </p:txBody>
      </p:sp>
      <p:sp>
        <p:nvSpPr>
          <p:cNvPr id="5" name="Rectangle 4"/>
          <p:cNvSpPr/>
          <p:nvPr/>
        </p:nvSpPr>
        <p:spPr>
          <a:xfrm>
            <a:off x="-32" y="1295384"/>
            <a:ext cx="8072462" cy="954107"/>
          </a:xfrm>
          <a:prstGeom prst="rect">
            <a:avLst/>
          </a:prstGeom>
        </p:spPr>
        <p:style>
          <a:lnRef idx="3">
            <a:schemeClr val="lt1"/>
          </a:lnRef>
          <a:fillRef idx="1">
            <a:schemeClr val="dk1"/>
          </a:fillRef>
          <a:effectRef idx="1">
            <a:schemeClr val="dk1"/>
          </a:effectRef>
          <a:fontRef idx="minor">
            <a:schemeClr val="lt1"/>
          </a:fontRef>
        </p:style>
        <p:txBody>
          <a:bodyPr wrap="square">
            <a:spAutoFit/>
          </a:bodyPr>
          <a:lstStyle/>
          <a:p>
            <a:pPr algn="just" rtl="0">
              <a:defRPr/>
            </a:pPr>
            <a:r>
              <a:rPr lang="en-US" sz="2800" dirty="0"/>
              <a:t>The history of astronomy is the history of receding </a:t>
            </a:r>
            <a:r>
              <a:rPr lang="en-US" sz="2800" dirty="0" err="1" smtClean="0"/>
              <a:t>horizons.We</a:t>
            </a:r>
            <a:r>
              <a:rPr lang="en-US" sz="2800" dirty="0" smtClean="0"/>
              <a:t> </a:t>
            </a:r>
            <a:r>
              <a:rPr lang="en-US" sz="2800" dirty="0"/>
              <a:t>are  away for the cosmos to know itself.</a:t>
            </a:r>
          </a:p>
        </p:txBody>
      </p:sp>
      <p:sp>
        <p:nvSpPr>
          <p:cNvPr id="9" name="Rectangle 8"/>
          <p:cNvSpPr/>
          <p:nvPr/>
        </p:nvSpPr>
        <p:spPr>
          <a:xfrm>
            <a:off x="1000100" y="3591811"/>
            <a:ext cx="3076483" cy="437299"/>
          </a:xfrm>
          <a:prstGeom prst="rect">
            <a:avLst/>
          </a:prstGeom>
        </p:spPr>
        <p:txBody>
          <a:bodyPr wrap="none">
            <a:spAutoFit/>
          </a:bodyPr>
          <a:lstStyle/>
          <a:p>
            <a:pPr marL="23813" indent="-23813" algn="ctr">
              <a:lnSpc>
                <a:spcPct val="140000"/>
              </a:lnSpc>
              <a:spcBef>
                <a:spcPct val="20000"/>
              </a:spcBef>
              <a:buClr>
                <a:schemeClr val="hlink"/>
              </a:buClr>
              <a:buSzPct val="80000"/>
              <a:buFont typeface="Wingdings" pitchFamily="2" charset="2"/>
              <a:buNone/>
              <a:defRPr/>
            </a:pPr>
            <a:r>
              <a:rPr lang="ar-EG" b="1" dirty="0" smtClean="0">
                <a:effectLst>
                  <a:outerShdw blurRad="38100" dist="38100" dir="2700000" algn="tl">
                    <a:srgbClr val="000000"/>
                  </a:outerShdw>
                </a:effectLst>
                <a:latin typeface="Times New Roman" pitchFamily="18" charset="0"/>
                <a:cs typeface="Times New Roman" pitchFamily="18" charset="0"/>
              </a:rPr>
              <a:t>" الْحَمْدُ للّهِ رَبِّ الْعَالَمِينَ " (الفاتحة 1)</a:t>
            </a:r>
            <a:endParaRPr lang="en-US" b="1" dirty="0">
              <a:effectLst>
                <a:outerShdw blurRad="38100" dist="38100" dir="2700000" algn="tl">
                  <a:srgbClr val="000000"/>
                </a:outerShdw>
              </a:effectLst>
              <a:latin typeface="Times New Roman" pitchFamily="18" charset="0"/>
              <a:cs typeface="Times New Roman" pitchFamily="18" charset="0"/>
            </a:endParaRPr>
          </a:p>
        </p:txBody>
      </p:sp>
      <p:pic>
        <p:nvPicPr>
          <p:cNvPr id="10" name="صورة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grpSp>
        <p:nvGrpSpPr>
          <p:cNvPr id="2" name="Group 31"/>
          <p:cNvGrpSpPr>
            <a:grpSpLocks/>
          </p:cNvGrpSpPr>
          <p:nvPr/>
        </p:nvGrpSpPr>
        <p:grpSpPr bwMode="auto">
          <a:xfrm>
            <a:off x="-1" y="1509701"/>
            <a:ext cx="8212101" cy="3920272"/>
            <a:chOff x="336" y="668"/>
            <a:chExt cx="5424" cy="2703"/>
          </a:xfrm>
        </p:grpSpPr>
        <p:sp>
          <p:nvSpPr>
            <p:cNvPr id="3" name="Rectangle 30"/>
            <p:cNvSpPr>
              <a:spLocks noChangeArrowheads="1"/>
            </p:cNvSpPr>
            <p:nvPr/>
          </p:nvSpPr>
          <p:spPr bwMode="auto">
            <a:xfrm>
              <a:off x="587" y="941"/>
              <a:ext cx="4892" cy="2430"/>
            </a:xfrm>
            <a:prstGeom prst="rect">
              <a:avLst/>
            </a:prstGeom>
            <a:solidFill>
              <a:schemeClr val="accent1"/>
            </a:solidFill>
            <a:ln w="38100">
              <a:pattFill prst="wdUpDiag">
                <a:fgClr>
                  <a:srgbClr val="FFFF00"/>
                </a:fgClr>
                <a:bgClr>
                  <a:srgbClr val="FF0000"/>
                </a:bgClr>
              </a:pattFill>
              <a:miter lim="800000"/>
              <a:headEnd/>
              <a:tailEnd/>
            </a:ln>
          </p:spPr>
          <p:txBody>
            <a:bodyPr wrap="none" anchor="ctr"/>
            <a:lstStyle/>
            <a:p>
              <a:endParaRPr lang="en-US"/>
            </a:p>
          </p:txBody>
        </p:sp>
        <p:grpSp>
          <p:nvGrpSpPr>
            <p:cNvPr id="4" name="Group 28"/>
            <p:cNvGrpSpPr>
              <a:grpSpLocks/>
            </p:cNvGrpSpPr>
            <p:nvPr/>
          </p:nvGrpSpPr>
          <p:grpSpPr bwMode="auto">
            <a:xfrm>
              <a:off x="336" y="668"/>
              <a:ext cx="5424" cy="2304"/>
              <a:chOff x="336" y="668"/>
              <a:chExt cx="5424" cy="2304"/>
            </a:xfrm>
          </p:grpSpPr>
          <p:grpSp>
            <p:nvGrpSpPr>
              <p:cNvPr id="5" name="Group 3"/>
              <p:cNvGrpSpPr>
                <a:grpSpLocks/>
              </p:cNvGrpSpPr>
              <p:nvPr/>
            </p:nvGrpSpPr>
            <p:grpSpPr bwMode="auto">
              <a:xfrm>
                <a:off x="336" y="668"/>
                <a:ext cx="3647" cy="2304"/>
                <a:chOff x="336" y="672"/>
                <a:chExt cx="4656" cy="2880"/>
              </a:xfrm>
            </p:grpSpPr>
            <p:sp>
              <p:nvSpPr>
                <p:cNvPr id="11" name="Oval 4"/>
                <p:cNvSpPr>
                  <a:spLocks noChangeArrowheads="1"/>
                </p:cNvSpPr>
                <p:nvPr/>
              </p:nvSpPr>
              <p:spPr bwMode="auto">
                <a:xfrm>
                  <a:off x="864" y="865"/>
                  <a:ext cx="1056" cy="1055"/>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wrap="none" anchor="ctr">
                  <a:spAutoFit/>
                </a:bodyPr>
                <a:lstStyle/>
                <a:p>
                  <a:pPr>
                    <a:defRPr/>
                  </a:pPr>
                  <a:endParaRPr lang="en-US" b="0"/>
                </a:p>
              </p:txBody>
            </p:sp>
            <p:sp>
              <p:nvSpPr>
                <p:cNvPr id="12" name="Oval 5"/>
                <p:cNvSpPr>
                  <a:spLocks noChangeArrowheads="1"/>
                </p:cNvSpPr>
                <p:nvPr/>
              </p:nvSpPr>
              <p:spPr bwMode="auto">
                <a:xfrm>
                  <a:off x="3408" y="1033"/>
                  <a:ext cx="1584" cy="1584"/>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3" name="Oval 6"/>
                <p:cNvSpPr>
                  <a:spLocks noChangeArrowheads="1"/>
                </p:cNvSpPr>
                <p:nvPr/>
              </p:nvSpPr>
              <p:spPr bwMode="auto">
                <a:xfrm>
                  <a:off x="2304" y="2112"/>
                  <a:ext cx="1008" cy="96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4" name="Oval 7"/>
                <p:cNvSpPr>
                  <a:spLocks noChangeArrowheads="1"/>
                </p:cNvSpPr>
                <p:nvPr/>
              </p:nvSpPr>
              <p:spPr bwMode="auto">
                <a:xfrm>
                  <a:off x="2544" y="912"/>
                  <a:ext cx="671" cy="673"/>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5" name="Oval 8"/>
                <p:cNvSpPr>
                  <a:spLocks noChangeArrowheads="1"/>
                </p:cNvSpPr>
                <p:nvPr/>
              </p:nvSpPr>
              <p:spPr bwMode="auto">
                <a:xfrm>
                  <a:off x="336" y="2112"/>
                  <a:ext cx="1440" cy="144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6" name="AutoShape 9"/>
                <p:cNvSpPr>
                  <a:spLocks noChangeArrowheads="1"/>
                </p:cNvSpPr>
                <p:nvPr/>
              </p:nvSpPr>
              <p:spPr bwMode="auto">
                <a:xfrm>
                  <a:off x="1488" y="672"/>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7" name="AutoShape 10"/>
                <p:cNvSpPr>
                  <a:spLocks noChangeArrowheads="1"/>
                </p:cNvSpPr>
                <p:nvPr/>
              </p:nvSpPr>
              <p:spPr bwMode="auto">
                <a:xfrm rot="-5116333">
                  <a:off x="840" y="888"/>
                  <a:ext cx="384"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8" name="AutoShape 11"/>
                <p:cNvSpPr>
                  <a:spLocks noChangeArrowheads="1"/>
                </p:cNvSpPr>
                <p:nvPr/>
              </p:nvSpPr>
              <p:spPr bwMode="auto">
                <a:xfrm rot="9344197">
                  <a:off x="4004" y="943"/>
                  <a:ext cx="720" cy="19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9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9" name="AutoShape 12"/>
                <p:cNvSpPr>
                  <a:spLocks noChangeArrowheads="1"/>
                </p:cNvSpPr>
                <p:nvPr/>
              </p:nvSpPr>
              <p:spPr bwMode="auto">
                <a:xfrm rot="-4811567">
                  <a:off x="730" y="1701"/>
                  <a:ext cx="672" cy="46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4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0" name="AutoShape 13"/>
                <p:cNvSpPr>
                  <a:spLocks noChangeArrowheads="1"/>
                </p:cNvSpPr>
                <p:nvPr/>
              </p:nvSpPr>
              <p:spPr bwMode="auto">
                <a:xfrm rot="-8409725">
                  <a:off x="2544" y="1440"/>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1" name="AutoShape 14"/>
                <p:cNvSpPr>
                  <a:spLocks noChangeArrowheads="1"/>
                </p:cNvSpPr>
                <p:nvPr/>
              </p:nvSpPr>
              <p:spPr bwMode="auto">
                <a:xfrm rot="10422777">
                  <a:off x="1038" y="2152"/>
                  <a:ext cx="2993" cy="115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156 h 21600"/>
                  </a:gdLst>
                  <a:ahLst/>
                  <a:cxnLst>
                    <a:cxn ang="T8">
                      <a:pos x="T0" y="T1"/>
                    </a:cxn>
                    <a:cxn ang="T9">
                      <a:pos x="T2" y="T3"/>
                    </a:cxn>
                    <a:cxn ang="T10">
                      <a:pos x="T4" y="T5"/>
                    </a:cxn>
                    <a:cxn ang="T11">
                      <a:pos x="T6" y="T7"/>
                    </a:cxn>
                  </a:cxnLst>
                  <a:rect l="T12" t="T13" r="T14" b="T15"/>
                  <a:pathLst>
                    <a:path w="21600" h="21600">
                      <a:moveTo>
                        <a:pt x="1067" y="13763"/>
                      </a:moveTo>
                      <a:cubicBezTo>
                        <a:pt x="774" y="12803"/>
                        <a:pt x="626" y="11804"/>
                        <a:pt x="626" y="10800"/>
                      </a:cubicBezTo>
                      <a:cubicBezTo>
                        <a:pt x="626" y="5181"/>
                        <a:pt x="5181" y="626"/>
                        <a:pt x="10800" y="626"/>
                      </a:cubicBezTo>
                      <a:cubicBezTo>
                        <a:pt x="16418" y="626"/>
                        <a:pt x="20974" y="5181"/>
                        <a:pt x="20974" y="10800"/>
                      </a:cubicBezTo>
                      <a:cubicBezTo>
                        <a:pt x="20974" y="11804"/>
                        <a:pt x="20825" y="12803"/>
                        <a:pt x="20532" y="13763"/>
                      </a:cubicBezTo>
                      <a:lnTo>
                        <a:pt x="21131" y="13946"/>
                      </a:lnTo>
                      <a:cubicBezTo>
                        <a:pt x="21442" y="12926"/>
                        <a:pt x="21600" y="11866"/>
                        <a:pt x="21600" y="10800"/>
                      </a:cubicBezTo>
                      <a:cubicBezTo>
                        <a:pt x="21600" y="4835"/>
                        <a:pt x="16764" y="0"/>
                        <a:pt x="10800" y="0"/>
                      </a:cubicBezTo>
                      <a:cubicBezTo>
                        <a:pt x="4835" y="0"/>
                        <a:pt x="0" y="4835"/>
                        <a:pt x="0" y="10800"/>
                      </a:cubicBezTo>
                      <a:cubicBezTo>
                        <a:pt x="-1" y="11866"/>
                        <a:pt x="157" y="12926"/>
                        <a:pt x="468" y="13946"/>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2" name="AutoShape 15"/>
                <p:cNvSpPr>
                  <a:spLocks noChangeArrowheads="1"/>
                </p:cNvSpPr>
                <p:nvPr/>
              </p:nvSpPr>
              <p:spPr bwMode="auto">
                <a:xfrm>
                  <a:off x="1248" y="2160"/>
                  <a:ext cx="1632" cy="28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075 h 21600"/>
                  </a:gdLst>
                  <a:ahLst/>
                  <a:cxnLst>
                    <a:cxn ang="T8">
                      <a:pos x="T0" y="T1"/>
                    </a:cxn>
                    <a:cxn ang="T9">
                      <a:pos x="T2" y="T3"/>
                    </a:cxn>
                    <a:cxn ang="T10">
                      <a:pos x="T4" y="T5"/>
                    </a:cxn>
                    <a:cxn ang="T11">
                      <a:pos x="T6" y="T7"/>
                    </a:cxn>
                  </a:cxnLst>
                  <a:rect l="T12" t="T13" r="T14" b="T15"/>
                  <a:pathLst>
                    <a:path w="21600" h="21600">
                      <a:moveTo>
                        <a:pt x="1959" y="11849"/>
                      </a:moveTo>
                      <a:cubicBezTo>
                        <a:pt x="1917" y="11501"/>
                        <a:pt x="1897" y="11150"/>
                        <a:pt x="1897" y="10800"/>
                      </a:cubicBezTo>
                      <a:cubicBezTo>
                        <a:pt x="1897" y="5883"/>
                        <a:pt x="5883" y="1897"/>
                        <a:pt x="10800" y="1897"/>
                      </a:cubicBezTo>
                      <a:cubicBezTo>
                        <a:pt x="15716" y="1897"/>
                        <a:pt x="19703" y="5883"/>
                        <a:pt x="19703" y="10800"/>
                      </a:cubicBezTo>
                      <a:cubicBezTo>
                        <a:pt x="19703" y="11150"/>
                        <a:pt x="19682" y="11501"/>
                        <a:pt x="19640" y="11849"/>
                      </a:cubicBezTo>
                      <a:lnTo>
                        <a:pt x="21524" y="12073"/>
                      </a:lnTo>
                      <a:cubicBezTo>
                        <a:pt x="21574" y="11650"/>
                        <a:pt x="21600" y="11225"/>
                        <a:pt x="21600" y="10800"/>
                      </a:cubicBezTo>
                      <a:cubicBezTo>
                        <a:pt x="21600" y="4835"/>
                        <a:pt x="16764" y="0"/>
                        <a:pt x="10800" y="0"/>
                      </a:cubicBezTo>
                      <a:cubicBezTo>
                        <a:pt x="4835" y="0"/>
                        <a:pt x="0" y="4835"/>
                        <a:pt x="0" y="10800"/>
                      </a:cubicBezTo>
                      <a:cubicBezTo>
                        <a:pt x="-1" y="11225"/>
                        <a:pt x="25" y="11650"/>
                        <a:pt x="75" y="12073"/>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grpSp>
          <p:sp>
            <p:nvSpPr>
              <p:cNvPr id="6" name="Line 18"/>
              <p:cNvSpPr>
                <a:spLocks noChangeShapeType="1"/>
              </p:cNvSpPr>
              <p:nvPr/>
            </p:nvSpPr>
            <p:spPr bwMode="auto">
              <a:xfrm flipH="1">
                <a:off x="3600" y="960"/>
                <a:ext cx="432" cy="240"/>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nvGrpSpPr>
              <p:cNvPr id="7" name="Group 19"/>
              <p:cNvGrpSpPr>
                <a:grpSpLocks/>
              </p:cNvGrpSpPr>
              <p:nvPr/>
            </p:nvGrpSpPr>
            <p:grpSpPr bwMode="auto">
              <a:xfrm>
                <a:off x="3888" y="1487"/>
                <a:ext cx="1872" cy="481"/>
                <a:chOff x="3888" y="1487"/>
                <a:chExt cx="1872" cy="481"/>
              </a:xfrm>
            </p:grpSpPr>
            <p:sp>
              <p:nvSpPr>
                <p:cNvPr id="9" name="Text Box 20"/>
                <p:cNvSpPr txBox="1">
                  <a:spLocks noChangeArrowheads="1"/>
                </p:cNvSpPr>
                <p:nvPr/>
              </p:nvSpPr>
              <p:spPr bwMode="auto">
                <a:xfrm>
                  <a:off x="4176" y="1487"/>
                  <a:ext cx="1584" cy="404"/>
                </a:xfrm>
                <a:prstGeom prst="rect">
                  <a:avLst/>
                </a:prstGeom>
                <a:noFill/>
                <a:ln w="9525">
                  <a:noFill/>
                  <a:miter lim="800000"/>
                  <a:headEnd/>
                  <a:tailEnd/>
                </a:ln>
                <a:effectLst>
                  <a:outerShdw dist="53882" dir="2700000" algn="ctr" rotWithShape="0">
                    <a:schemeClr val="bg2"/>
                  </a:outerShdw>
                </a:effectLst>
              </p:spPr>
              <p:txBody>
                <a:bodyPr anchor="ctr">
                  <a:spAutoFit/>
                </a:bodyPr>
                <a:lstStyle/>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Wormhole to the </a:t>
                  </a:r>
                </a:p>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same universe</a:t>
                  </a:r>
                </a:p>
              </p:txBody>
            </p:sp>
            <p:sp>
              <p:nvSpPr>
                <p:cNvPr id="10" name="Line 21"/>
                <p:cNvSpPr>
                  <a:spLocks noChangeShapeType="1"/>
                </p:cNvSpPr>
                <p:nvPr/>
              </p:nvSpPr>
              <p:spPr bwMode="auto">
                <a:xfrm flipH="1">
                  <a:off x="3888" y="1680"/>
                  <a:ext cx="288" cy="288"/>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sp>
            <p:nvSpPr>
              <p:cNvPr id="8" name="Line 24"/>
              <p:cNvSpPr>
                <a:spLocks noChangeShapeType="1"/>
              </p:cNvSpPr>
              <p:nvPr/>
            </p:nvSpPr>
            <p:spPr bwMode="auto">
              <a:xfrm flipH="1">
                <a:off x="2736" y="2544"/>
                <a:ext cx="672" cy="96"/>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grpSp>
      <p:pic>
        <p:nvPicPr>
          <p:cNvPr id="23" name="Picture 1"/>
          <p:cNvPicPr>
            <a:picLocks noChangeAspect="1" noChangeArrowheads="1"/>
          </p:cNvPicPr>
          <p:nvPr/>
        </p:nvPicPr>
        <p:blipFill>
          <a:blip r:embed="rId4"/>
          <a:srcRect/>
          <a:stretch>
            <a:fillRect/>
          </a:stretch>
        </p:blipFill>
        <p:spPr bwMode="auto">
          <a:xfrm>
            <a:off x="5219724" y="1933588"/>
            <a:ext cx="2781300" cy="3352800"/>
          </a:xfrm>
          <a:prstGeom prst="rect">
            <a:avLst/>
          </a:prstGeom>
          <a:noFill/>
          <a:ln w="9525">
            <a:noFill/>
            <a:miter lim="800000"/>
            <a:headEnd/>
            <a:tailEnd/>
          </a:ln>
        </p:spPr>
      </p:pic>
      <p:sp>
        <p:nvSpPr>
          <p:cNvPr id="24" name="Rectangle 4"/>
          <p:cNvSpPr>
            <a:spLocks noChangeArrowheads="1"/>
          </p:cNvSpPr>
          <p:nvPr/>
        </p:nvSpPr>
        <p:spPr bwMode="auto">
          <a:xfrm>
            <a:off x="428596" y="1581160"/>
            <a:ext cx="2895600" cy="3205965"/>
          </a:xfrm>
          <a:prstGeom prst="rect">
            <a:avLst/>
          </a:prstGeom>
          <a:noFill/>
          <a:ln w="9525">
            <a:noFill/>
            <a:miter lim="800000"/>
            <a:headEnd/>
            <a:tailEnd/>
          </a:ln>
        </p:spPr>
        <p:txBody>
          <a:bodyPr wrap="square" tIns="126960" bIns="0" anchor="ctr">
            <a:spAutoFit/>
          </a:bodyPr>
          <a:lstStyle/>
          <a:p>
            <a:pPr algn="just"/>
            <a:r>
              <a:rPr lang="en-US" sz="2000" b="1" i="1" dirty="0" err="1">
                <a:solidFill>
                  <a:srgbClr val="002060"/>
                </a:solidFill>
                <a:latin typeface="Calibri" pitchFamily="34" charset="0"/>
                <a:ea typeface="Times New Roman" pitchFamily="18" charset="0"/>
                <a:cs typeface="Arial" pitchFamily="34" charset="0"/>
              </a:rPr>
              <a:t>Multiverseen-.wikipedia</a:t>
            </a:r>
            <a:r>
              <a:rPr lang="en-US" sz="2000" b="1" i="1" dirty="0">
                <a:solidFill>
                  <a:srgbClr val="002060"/>
                </a:solidFill>
                <a:latin typeface="Calibri" pitchFamily="34" charset="0"/>
                <a:ea typeface="Times New Roman" pitchFamily="18" charset="0"/>
                <a:cs typeface="Arial" pitchFamily="34" charset="0"/>
              </a:rPr>
              <a:t> encyclopedia.org/wiki/Multiverse</a:t>
            </a:r>
            <a:r>
              <a:rPr lang="en-US" sz="2000" b="1" dirty="0">
                <a:solidFill>
                  <a:srgbClr val="002060"/>
                </a:solidFill>
                <a:latin typeface="Calibri" pitchFamily="34" charset="0"/>
                <a:ea typeface="Times New Roman" pitchFamily="18" charset="0"/>
                <a:cs typeface="Arial" pitchFamily="34" charset="0"/>
              </a:rPr>
              <a:t> - </a:t>
            </a:r>
            <a:endParaRPr lang="en-US" sz="2000" b="1" dirty="0">
              <a:solidFill>
                <a:srgbClr val="002060"/>
              </a:solidFill>
              <a:ea typeface="Times New Roman" pitchFamily="18" charset="0"/>
              <a:cs typeface="Arial" pitchFamily="34" charset="0"/>
            </a:endParaRPr>
          </a:p>
          <a:p>
            <a:pPr algn="just"/>
            <a:r>
              <a:rPr lang="en-US" sz="2000" b="1" dirty="0">
                <a:solidFill>
                  <a:srgbClr val="002060"/>
                </a:solidFill>
                <a:latin typeface="Calibri" pitchFamily="34" charset="0"/>
                <a:ea typeface="Times New Roman" pitchFamily="18" charset="0"/>
                <a:cs typeface="Arial" pitchFamily="34" charset="0"/>
              </a:rPr>
              <a:t>The </a:t>
            </a:r>
            <a:r>
              <a:rPr lang="en-US" sz="2000" b="1" i="1" dirty="0">
                <a:solidFill>
                  <a:srgbClr val="002060"/>
                </a:solidFill>
                <a:latin typeface="Calibri" pitchFamily="34" charset="0"/>
                <a:ea typeface="Times New Roman" pitchFamily="18" charset="0"/>
                <a:cs typeface="Arial" pitchFamily="34" charset="0"/>
              </a:rPr>
              <a:t>multiverse</a:t>
            </a:r>
            <a:r>
              <a:rPr lang="en-US" sz="2000" b="1" dirty="0">
                <a:solidFill>
                  <a:srgbClr val="002060"/>
                </a:solidFill>
                <a:latin typeface="Calibri" pitchFamily="34" charset="0"/>
                <a:ea typeface="Times New Roman" pitchFamily="18" charset="0"/>
                <a:cs typeface="Arial" pitchFamily="34" charset="0"/>
              </a:rPr>
              <a:t> (or meta-universe, metaverse) is the hypothetical set of multiple possible universes (including the historical universe we consistently experience)</a:t>
            </a:r>
            <a:endParaRPr lang="en-US" sz="2000" b="1" dirty="0">
              <a:solidFill>
                <a:srgbClr val="002060"/>
              </a:solidFill>
              <a:ea typeface="Times New Roman" pitchFamily="18" charset="0"/>
              <a:cs typeface="Arial" pitchFamily="34" charset="0"/>
            </a:endParaRPr>
          </a:p>
        </p:txBody>
      </p:sp>
      <p:sp>
        <p:nvSpPr>
          <p:cNvPr id="25" name="Rectangle 24"/>
          <p:cNvSpPr/>
          <p:nvPr/>
        </p:nvSpPr>
        <p:spPr>
          <a:xfrm>
            <a:off x="0" y="5286388"/>
            <a:ext cx="807246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2400" b="1" dirty="0" smtClean="0">
                <a:solidFill>
                  <a:schemeClr val="bg1"/>
                </a:solidFill>
                <a:ea typeface="Times New Roman" pitchFamily="18" charset="0"/>
                <a:cs typeface="Simplified Arabic" pitchFamily="2" charset="-78"/>
              </a:rPr>
              <a:t>"Bubble universes": every disk is a bubble universe (Universe 1 to Universe 6 are different bubbles; they have physical constants that are different from our universe); our universe is just one of the bubbles.</a:t>
            </a:r>
            <a:endParaRPr lang="en-US" sz="2400" b="1" dirty="0">
              <a:solidFill>
                <a:schemeClr val="bg1"/>
              </a:solidFill>
              <a:ea typeface="Times New Roman" pitchFamily="18" charset="0"/>
              <a:cs typeface="Simplified Arabic" pitchFamily="2" charset="-78"/>
            </a:endParaRPr>
          </a:p>
        </p:txBody>
      </p:sp>
      <p:sp>
        <p:nvSpPr>
          <p:cNvPr id="26" name="Rectangle 25"/>
          <p:cNvSpPr/>
          <p:nvPr/>
        </p:nvSpPr>
        <p:spPr>
          <a:xfrm>
            <a:off x="0" y="1071546"/>
            <a:ext cx="8072462" cy="830997"/>
          </a:xfrm>
          <a:prstGeom prst="rect">
            <a:avLst/>
          </a:prstGeom>
        </p:spPr>
        <p:txBody>
          <a:bodyPr wrap="square">
            <a:spAutoFit/>
          </a:bodyPr>
          <a:lstStyle/>
          <a:p>
            <a:r>
              <a:rPr lang="ar-EG" sz="2400" b="1" dirty="0" smtClean="0">
                <a:solidFill>
                  <a:srgbClr val="000066"/>
                </a:solidFill>
              </a:rPr>
              <a:t> {الَّذِي خَلَقَ </a:t>
            </a:r>
            <a:r>
              <a:rPr lang="ar-EG" sz="2400" b="1" dirty="0" smtClean="0">
                <a:solidFill>
                  <a:srgbClr val="FF0000"/>
                </a:solidFill>
              </a:rPr>
              <a:t>سَبْعَ سَمَاوَاتٍ طِبَاقاً </a:t>
            </a:r>
            <a:r>
              <a:rPr lang="ar-EG" sz="2400" b="1" dirty="0" smtClean="0">
                <a:solidFill>
                  <a:srgbClr val="000066"/>
                </a:solidFill>
              </a:rPr>
              <a:t>مَّا تَرَى فِي خَلْقِ الرَّحْمَنِ مِن تَفَاوُتٍ فَارْجِعِ الْبَصَرَ هَلْ تَرَى مِن فُطُورٍ }الملك3</a:t>
            </a:r>
            <a:endParaRPr lang="ar-EG" sz="2400" b="1" dirty="0">
              <a:solidFill>
                <a:srgbClr val="000066"/>
              </a:solidFill>
            </a:endParaRPr>
          </a:p>
        </p:txBody>
      </p:sp>
      <p:pic>
        <p:nvPicPr>
          <p:cNvPr id="27" name="صورة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grpSp>
        <p:nvGrpSpPr>
          <p:cNvPr id="2" name="Group 31"/>
          <p:cNvGrpSpPr>
            <a:grpSpLocks/>
          </p:cNvGrpSpPr>
          <p:nvPr/>
        </p:nvGrpSpPr>
        <p:grpSpPr bwMode="auto">
          <a:xfrm>
            <a:off x="-1" y="1509701"/>
            <a:ext cx="8212101" cy="3920272"/>
            <a:chOff x="336" y="668"/>
            <a:chExt cx="5424" cy="2703"/>
          </a:xfrm>
        </p:grpSpPr>
        <p:sp>
          <p:nvSpPr>
            <p:cNvPr id="3" name="Rectangle 30"/>
            <p:cNvSpPr>
              <a:spLocks noChangeArrowheads="1"/>
            </p:cNvSpPr>
            <p:nvPr/>
          </p:nvSpPr>
          <p:spPr bwMode="auto">
            <a:xfrm>
              <a:off x="587" y="941"/>
              <a:ext cx="4892" cy="2430"/>
            </a:xfrm>
            <a:prstGeom prst="rect">
              <a:avLst/>
            </a:prstGeom>
            <a:solidFill>
              <a:schemeClr val="accent1"/>
            </a:solidFill>
            <a:ln w="38100">
              <a:pattFill prst="wdUpDiag">
                <a:fgClr>
                  <a:srgbClr val="FFFF00"/>
                </a:fgClr>
                <a:bgClr>
                  <a:srgbClr val="FF0000"/>
                </a:bgClr>
              </a:pattFill>
              <a:miter lim="800000"/>
              <a:headEnd/>
              <a:tailEnd/>
            </a:ln>
          </p:spPr>
          <p:txBody>
            <a:bodyPr wrap="none" anchor="ctr"/>
            <a:lstStyle/>
            <a:p>
              <a:endParaRPr lang="en-US"/>
            </a:p>
          </p:txBody>
        </p:sp>
        <p:grpSp>
          <p:nvGrpSpPr>
            <p:cNvPr id="4" name="Group 28"/>
            <p:cNvGrpSpPr>
              <a:grpSpLocks/>
            </p:cNvGrpSpPr>
            <p:nvPr/>
          </p:nvGrpSpPr>
          <p:grpSpPr bwMode="auto">
            <a:xfrm>
              <a:off x="336" y="668"/>
              <a:ext cx="5424" cy="2304"/>
              <a:chOff x="336" y="668"/>
              <a:chExt cx="5424" cy="2304"/>
            </a:xfrm>
          </p:grpSpPr>
          <p:grpSp>
            <p:nvGrpSpPr>
              <p:cNvPr id="5" name="Group 3"/>
              <p:cNvGrpSpPr>
                <a:grpSpLocks/>
              </p:cNvGrpSpPr>
              <p:nvPr/>
            </p:nvGrpSpPr>
            <p:grpSpPr bwMode="auto">
              <a:xfrm>
                <a:off x="336" y="668"/>
                <a:ext cx="3647" cy="2304"/>
                <a:chOff x="336" y="672"/>
                <a:chExt cx="4656" cy="2880"/>
              </a:xfrm>
            </p:grpSpPr>
            <p:sp>
              <p:nvSpPr>
                <p:cNvPr id="11" name="Oval 4"/>
                <p:cNvSpPr>
                  <a:spLocks noChangeArrowheads="1"/>
                </p:cNvSpPr>
                <p:nvPr/>
              </p:nvSpPr>
              <p:spPr bwMode="auto">
                <a:xfrm>
                  <a:off x="864" y="865"/>
                  <a:ext cx="1056" cy="1055"/>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wrap="none" anchor="ctr">
                  <a:spAutoFit/>
                </a:bodyPr>
                <a:lstStyle/>
                <a:p>
                  <a:pPr>
                    <a:defRPr/>
                  </a:pPr>
                  <a:endParaRPr lang="en-US" b="0"/>
                </a:p>
              </p:txBody>
            </p:sp>
            <p:sp>
              <p:nvSpPr>
                <p:cNvPr id="12" name="Oval 5"/>
                <p:cNvSpPr>
                  <a:spLocks noChangeArrowheads="1"/>
                </p:cNvSpPr>
                <p:nvPr/>
              </p:nvSpPr>
              <p:spPr bwMode="auto">
                <a:xfrm>
                  <a:off x="3408" y="1033"/>
                  <a:ext cx="1584" cy="1584"/>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3" name="Oval 6"/>
                <p:cNvSpPr>
                  <a:spLocks noChangeArrowheads="1"/>
                </p:cNvSpPr>
                <p:nvPr/>
              </p:nvSpPr>
              <p:spPr bwMode="auto">
                <a:xfrm>
                  <a:off x="2304" y="2112"/>
                  <a:ext cx="1008" cy="96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4" name="Oval 7"/>
                <p:cNvSpPr>
                  <a:spLocks noChangeArrowheads="1"/>
                </p:cNvSpPr>
                <p:nvPr/>
              </p:nvSpPr>
              <p:spPr bwMode="auto">
                <a:xfrm>
                  <a:off x="2544" y="912"/>
                  <a:ext cx="671" cy="673"/>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5" name="Oval 8"/>
                <p:cNvSpPr>
                  <a:spLocks noChangeArrowheads="1"/>
                </p:cNvSpPr>
                <p:nvPr/>
              </p:nvSpPr>
              <p:spPr bwMode="auto">
                <a:xfrm>
                  <a:off x="336" y="2112"/>
                  <a:ext cx="1440" cy="144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6" name="AutoShape 9"/>
                <p:cNvSpPr>
                  <a:spLocks noChangeArrowheads="1"/>
                </p:cNvSpPr>
                <p:nvPr/>
              </p:nvSpPr>
              <p:spPr bwMode="auto">
                <a:xfrm>
                  <a:off x="1488" y="672"/>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7" name="AutoShape 10"/>
                <p:cNvSpPr>
                  <a:spLocks noChangeArrowheads="1"/>
                </p:cNvSpPr>
                <p:nvPr/>
              </p:nvSpPr>
              <p:spPr bwMode="auto">
                <a:xfrm rot="-5116333">
                  <a:off x="840" y="888"/>
                  <a:ext cx="384"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8" name="AutoShape 11"/>
                <p:cNvSpPr>
                  <a:spLocks noChangeArrowheads="1"/>
                </p:cNvSpPr>
                <p:nvPr/>
              </p:nvSpPr>
              <p:spPr bwMode="auto">
                <a:xfrm rot="9344197">
                  <a:off x="4004" y="943"/>
                  <a:ext cx="720" cy="19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9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9" name="AutoShape 12"/>
                <p:cNvSpPr>
                  <a:spLocks noChangeArrowheads="1"/>
                </p:cNvSpPr>
                <p:nvPr/>
              </p:nvSpPr>
              <p:spPr bwMode="auto">
                <a:xfrm rot="-4811567">
                  <a:off x="730" y="1701"/>
                  <a:ext cx="672" cy="46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4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0" name="AutoShape 13"/>
                <p:cNvSpPr>
                  <a:spLocks noChangeArrowheads="1"/>
                </p:cNvSpPr>
                <p:nvPr/>
              </p:nvSpPr>
              <p:spPr bwMode="auto">
                <a:xfrm rot="-8409725">
                  <a:off x="2544" y="1440"/>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1" name="AutoShape 14"/>
                <p:cNvSpPr>
                  <a:spLocks noChangeArrowheads="1"/>
                </p:cNvSpPr>
                <p:nvPr/>
              </p:nvSpPr>
              <p:spPr bwMode="auto">
                <a:xfrm rot="10422777">
                  <a:off x="1038" y="2152"/>
                  <a:ext cx="2993" cy="115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156 h 21600"/>
                  </a:gdLst>
                  <a:ahLst/>
                  <a:cxnLst>
                    <a:cxn ang="T8">
                      <a:pos x="T0" y="T1"/>
                    </a:cxn>
                    <a:cxn ang="T9">
                      <a:pos x="T2" y="T3"/>
                    </a:cxn>
                    <a:cxn ang="T10">
                      <a:pos x="T4" y="T5"/>
                    </a:cxn>
                    <a:cxn ang="T11">
                      <a:pos x="T6" y="T7"/>
                    </a:cxn>
                  </a:cxnLst>
                  <a:rect l="T12" t="T13" r="T14" b="T15"/>
                  <a:pathLst>
                    <a:path w="21600" h="21600">
                      <a:moveTo>
                        <a:pt x="1067" y="13763"/>
                      </a:moveTo>
                      <a:cubicBezTo>
                        <a:pt x="774" y="12803"/>
                        <a:pt x="626" y="11804"/>
                        <a:pt x="626" y="10800"/>
                      </a:cubicBezTo>
                      <a:cubicBezTo>
                        <a:pt x="626" y="5181"/>
                        <a:pt x="5181" y="626"/>
                        <a:pt x="10800" y="626"/>
                      </a:cubicBezTo>
                      <a:cubicBezTo>
                        <a:pt x="16418" y="626"/>
                        <a:pt x="20974" y="5181"/>
                        <a:pt x="20974" y="10800"/>
                      </a:cubicBezTo>
                      <a:cubicBezTo>
                        <a:pt x="20974" y="11804"/>
                        <a:pt x="20825" y="12803"/>
                        <a:pt x="20532" y="13763"/>
                      </a:cubicBezTo>
                      <a:lnTo>
                        <a:pt x="21131" y="13946"/>
                      </a:lnTo>
                      <a:cubicBezTo>
                        <a:pt x="21442" y="12926"/>
                        <a:pt x="21600" y="11866"/>
                        <a:pt x="21600" y="10800"/>
                      </a:cubicBezTo>
                      <a:cubicBezTo>
                        <a:pt x="21600" y="4835"/>
                        <a:pt x="16764" y="0"/>
                        <a:pt x="10800" y="0"/>
                      </a:cubicBezTo>
                      <a:cubicBezTo>
                        <a:pt x="4835" y="0"/>
                        <a:pt x="0" y="4835"/>
                        <a:pt x="0" y="10800"/>
                      </a:cubicBezTo>
                      <a:cubicBezTo>
                        <a:pt x="-1" y="11866"/>
                        <a:pt x="157" y="12926"/>
                        <a:pt x="468" y="13946"/>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2" name="AutoShape 15"/>
                <p:cNvSpPr>
                  <a:spLocks noChangeArrowheads="1"/>
                </p:cNvSpPr>
                <p:nvPr/>
              </p:nvSpPr>
              <p:spPr bwMode="auto">
                <a:xfrm>
                  <a:off x="1248" y="2160"/>
                  <a:ext cx="1632" cy="28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075 h 21600"/>
                  </a:gdLst>
                  <a:ahLst/>
                  <a:cxnLst>
                    <a:cxn ang="T8">
                      <a:pos x="T0" y="T1"/>
                    </a:cxn>
                    <a:cxn ang="T9">
                      <a:pos x="T2" y="T3"/>
                    </a:cxn>
                    <a:cxn ang="T10">
                      <a:pos x="T4" y="T5"/>
                    </a:cxn>
                    <a:cxn ang="T11">
                      <a:pos x="T6" y="T7"/>
                    </a:cxn>
                  </a:cxnLst>
                  <a:rect l="T12" t="T13" r="T14" b="T15"/>
                  <a:pathLst>
                    <a:path w="21600" h="21600">
                      <a:moveTo>
                        <a:pt x="1959" y="11849"/>
                      </a:moveTo>
                      <a:cubicBezTo>
                        <a:pt x="1917" y="11501"/>
                        <a:pt x="1897" y="11150"/>
                        <a:pt x="1897" y="10800"/>
                      </a:cubicBezTo>
                      <a:cubicBezTo>
                        <a:pt x="1897" y="5883"/>
                        <a:pt x="5883" y="1897"/>
                        <a:pt x="10800" y="1897"/>
                      </a:cubicBezTo>
                      <a:cubicBezTo>
                        <a:pt x="15716" y="1897"/>
                        <a:pt x="19703" y="5883"/>
                        <a:pt x="19703" y="10800"/>
                      </a:cubicBezTo>
                      <a:cubicBezTo>
                        <a:pt x="19703" y="11150"/>
                        <a:pt x="19682" y="11501"/>
                        <a:pt x="19640" y="11849"/>
                      </a:cubicBezTo>
                      <a:lnTo>
                        <a:pt x="21524" y="12073"/>
                      </a:lnTo>
                      <a:cubicBezTo>
                        <a:pt x="21574" y="11650"/>
                        <a:pt x="21600" y="11225"/>
                        <a:pt x="21600" y="10800"/>
                      </a:cubicBezTo>
                      <a:cubicBezTo>
                        <a:pt x="21600" y="4835"/>
                        <a:pt x="16764" y="0"/>
                        <a:pt x="10800" y="0"/>
                      </a:cubicBezTo>
                      <a:cubicBezTo>
                        <a:pt x="4835" y="0"/>
                        <a:pt x="0" y="4835"/>
                        <a:pt x="0" y="10800"/>
                      </a:cubicBezTo>
                      <a:cubicBezTo>
                        <a:pt x="-1" y="11225"/>
                        <a:pt x="25" y="11650"/>
                        <a:pt x="75" y="12073"/>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grpSp>
          <p:sp>
            <p:nvSpPr>
              <p:cNvPr id="6" name="Line 18"/>
              <p:cNvSpPr>
                <a:spLocks noChangeShapeType="1"/>
              </p:cNvSpPr>
              <p:nvPr/>
            </p:nvSpPr>
            <p:spPr bwMode="auto">
              <a:xfrm flipH="1">
                <a:off x="3600" y="960"/>
                <a:ext cx="432" cy="240"/>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nvGrpSpPr>
              <p:cNvPr id="7" name="Group 19"/>
              <p:cNvGrpSpPr>
                <a:grpSpLocks/>
              </p:cNvGrpSpPr>
              <p:nvPr/>
            </p:nvGrpSpPr>
            <p:grpSpPr bwMode="auto">
              <a:xfrm>
                <a:off x="3888" y="1487"/>
                <a:ext cx="1872" cy="481"/>
                <a:chOff x="3888" y="1487"/>
                <a:chExt cx="1872" cy="481"/>
              </a:xfrm>
            </p:grpSpPr>
            <p:sp>
              <p:nvSpPr>
                <p:cNvPr id="9" name="Text Box 20"/>
                <p:cNvSpPr txBox="1">
                  <a:spLocks noChangeArrowheads="1"/>
                </p:cNvSpPr>
                <p:nvPr/>
              </p:nvSpPr>
              <p:spPr bwMode="auto">
                <a:xfrm>
                  <a:off x="4176" y="1487"/>
                  <a:ext cx="1584" cy="404"/>
                </a:xfrm>
                <a:prstGeom prst="rect">
                  <a:avLst/>
                </a:prstGeom>
                <a:noFill/>
                <a:ln w="9525">
                  <a:noFill/>
                  <a:miter lim="800000"/>
                  <a:headEnd/>
                  <a:tailEnd/>
                </a:ln>
                <a:effectLst>
                  <a:outerShdw dist="53882" dir="2700000" algn="ctr" rotWithShape="0">
                    <a:schemeClr val="bg2"/>
                  </a:outerShdw>
                </a:effectLst>
              </p:spPr>
              <p:txBody>
                <a:bodyPr anchor="ctr">
                  <a:spAutoFit/>
                </a:bodyPr>
                <a:lstStyle/>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Wormhole to the </a:t>
                  </a:r>
                </a:p>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same universe</a:t>
                  </a:r>
                </a:p>
              </p:txBody>
            </p:sp>
            <p:sp>
              <p:nvSpPr>
                <p:cNvPr id="10" name="Line 21"/>
                <p:cNvSpPr>
                  <a:spLocks noChangeShapeType="1"/>
                </p:cNvSpPr>
                <p:nvPr/>
              </p:nvSpPr>
              <p:spPr bwMode="auto">
                <a:xfrm flipH="1">
                  <a:off x="3888" y="1680"/>
                  <a:ext cx="288" cy="288"/>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sp>
            <p:nvSpPr>
              <p:cNvPr id="8" name="Line 24"/>
              <p:cNvSpPr>
                <a:spLocks noChangeShapeType="1"/>
              </p:cNvSpPr>
              <p:nvPr/>
            </p:nvSpPr>
            <p:spPr bwMode="auto">
              <a:xfrm flipH="1">
                <a:off x="2736" y="2544"/>
                <a:ext cx="672" cy="96"/>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grpSp>
      <p:pic>
        <p:nvPicPr>
          <p:cNvPr id="23" name="Picture 1"/>
          <p:cNvPicPr>
            <a:picLocks noChangeAspect="1" noChangeArrowheads="1"/>
          </p:cNvPicPr>
          <p:nvPr/>
        </p:nvPicPr>
        <p:blipFill>
          <a:blip r:embed="rId4"/>
          <a:srcRect/>
          <a:stretch>
            <a:fillRect/>
          </a:stretch>
        </p:blipFill>
        <p:spPr bwMode="auto">
          <a:xfrm>
            <a:off x="5214942" y="1933588"/>
            <a:ext cx="2786082" cy="3352800"/>
          </a:xfrm>
          <a:prstGeom prst="rect">
            <a:avLst/>
          </a:prstGeom>
          <a:noFill/>
          <a:ln w="9525">
            <a:noFill/>
            <a:miter lim="800000"/>
            <a:headEnd/>
            <a:tailEnd/>
          </a:ln>
        </p:spPr>
      </p:pic>
      <p:sp>
        <p:nvSpPr>
          <p:cNvPr id="24" name="Rectangle 4"/>
          <p:cNvSpPr>
            <a:spLocks noChangeArrowheads="1"/>
          </p:cNvSpPr>
          <p:nvPr/>
        </p:nvSpPr>
        <p:spPr bwMode="auto">
          <a:xfrm>
            <a:off x="428596" y="1581160"/>
            <a:ext cx="2895600" cy="3205965"/>
          </a:xfrm>
          <a:prstGeom prst="rect">
            <a:avLst/>
          </a:prstGeom>
          <a:noFill/>
          <a:ln w="9525">
            <a:noFill/>
            <a:miter lim="800000"/>
            <a:headEnd/>
            <a:tailEnd/>
          </a:ln>
        </p:spPr>
        <p:txBody>
          <a:bodyPr wrap="square" tIns="126960" bIns="0" anchor="ctr">
            <a:spAutoFit/>
          </a:bodyPr>
          <a:lstStyle/>
          <a:p>
            <a:pPr algn="just"/>
            <a:r>
              <a:rPr lang="en-US" sz="2000" b="1" i="1" dirty="0" err="1">
                <a:solidFill>
                  <a:srgbClr val="002060"/>
                </a:solidFill>
                <a:latin typeface="Calibri" pitchFamily="34" charset="0"/>
                <a:ea typeface="Times New Roman" pitchFamily="18" charset="0"/>
                <a:cs typeface="Arial" pitchFamily="34" charset="0"/>
              </a:rPr>
              <a:t>Multiverseen-.wikipedia</a:t>
            </a:r>
            <a:r>
              <a:rPr lang="en-US" sz="2000" b="1" i="1" dirty="0">
                <a:solidFill>
                  <a:srgbClr val="002060"/>
                </a:solidFill>
                <a:latin typeface="Calibri" pitchFamily="34" charset="0"/>
                <a:ea typeface="Times New Roman" pitchFamily="18" charset="0"/>
                <a:cs typeface="Arial" pitchFamily="34" charset="0"/>
              </a:rPr>
              <a:t> encyclopedia.org/wiki/Multiverse</a:t>
            </a:r>
            <a:r>
              <a:rPr lang="en-US" sz="2000" b="1" dirty="0">
                <a:solidFill>
                  <a:srgbClr val="002060"/>
                </a:solidFill>
                <a:latin typeface="Calibri" pitchFamily="34" charset="0"/>
                <a:ea typeface="Times New Roman" pitchFamily="18" charset="0"/>
                <a:cs typeface="Arial" pitchFamily="34" charset="0"/>
              </a:rPr>
              <a:t> - </a:t>
            </a:r>
            <a:endParaRPr lang="en-US" sz="2000" b="1" dirty="0">
              <a:solidFill>
                <a:srgbClr val="002060"/>
              </a:solidFill>
              <a:ea typeface="Times New Roman" pitchFamily="18" charset="0"/>
              <a:cs typeface="Arial" pitchFamily="34" charset="0"/>
            </a:endParaRPr>
          </a:p>
          <a:p>
            <a:pPr algn="just"/>
            <a:r>
              <a:rPr lang="en-US" sz="2000" b="1" dirty="0">
                <a:solidFill>
                  <a:srgbClr val="002060"/>
                </a:solidFill>
                <a:latin typeface="Calibri" pitchFamily="34" charset="0"/>
                <a:ea typeface="Times New Roman" pitchFamily="18" charset="0"/>
                <a:cs typeface="Arial" pitchFamily="34" charset="0"/>
              </a:rPr>
              <a:t>The </a:t>
            </a:r>
            <a:r>
              <a:rPr lang="en-US" sz="2000" b="1" i="1" dirty="0">
                <a:solidFill>
                  <a:srgbClr val="002060"/>
                </a:solidFill>
                <a:latin typeface="Calibri" pitchFamily="34" charset="0"/>
                <a:ea typeface="Times New Roman" pitchFamily="18" charset="0"/>
                <a:cs typeface="Arial" pitchFamily="34" charset="0"/>
              </a:rPr>
              <a:t>multiverse</a:t>
            </a:r>
            <a:r>
              <a:rPr lang="en-US" sz="2000" b="1" dirty="0">
                <a:solidFill>
                  <a:srgbClr val="002060"/>
                </a:solidFill>
                <a:latin typeface="Calibri" pitchFamily="34" charset="0"/>
                <a:ea typeface="Times New Roman" pitchFamily="18" charset="0"/>
                <a:cs typeface="Arial" pitchFamily="34" charset="0"/>
              </a:rPr>
              <a:t> (or meta-universe, metaverse) is the hypothetical set of multiple possible universes (including the historical universe we consistently experience)</a:t>
            </a:r>
            <a:endParaRPr lang="en-US" sz="2000" b="1" dirty="0">
              <a:solidFill>
                <a:srgbClr val="002060"/>
              </a:solidFill>
              <a:ea typeface="Times New Roman" pitchFamily="18" charset="0"/>
              <a:cs typeface="Arial" pitchFamily="34" charset="0"/>
            </a:endParaRPr>
          </a:p>
        </p:txBody>
      </p:sp>
      <p:sp>
        <p:nvSpPr>
          <p:cNvPr id="25" name="Rectangle 24"/>
          <p:cNvSpPr/>
          <p:nvPr/>
        </p:nvSpPr>
        <p:spPr>
          <a:xfrm>
            <a:off x="0" y="5286388"/>
            <a:ext cx="807246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2400" b="1" dirty="0" smtClean="0">
                <a:solidFill>
                  <a:schemeClr val="bg1"/>
                </a:solidFill>
                <a:ea typeface="Times New Roman" pitchFamily="18" charset="0"/>
                <a:cs typeface="Simplified Arabic" pitchFamily="2" charset="-78"/>
              </a:rPr>
              <a:t>"Bubble universes": every disk is a bubble universe (Universe 1 to Universe 6 are different bubbles; they have physical constants that are different from our universe); our universe is just one of the bubbles.</a:t>
            </a:r>
            <a:endParaRPr lang="en-US" sz="2400" b="1" dirty="0">
              <a:solidFill>
                <a:schemeClr val="bg1"/>
              </a:solidFill>
              <a:ea typeface="Times New Roman" pitchFamily="18" charset="0"/>
              <a:cs typeface="Simplified Arabic" pitchFamily="2" charset="-78"/>
            </a:endParaRPr>
          </a:p>
        </p:txBody>
      </p:sp>
      <p:sp>
        <p:nvSpPr>
          <p:cNvPr id="26" name="Rectangle 25"/>
          <p:cNvSpPr/>
          <p:nvPr/>
        </p:nvSpPr>
        <p:spPr>
          <a:xfrm>
            <a:off x="0" y="1071546"/>
            <a:ext cx="8072462" cy="830997"/>
          </a:xfrm>
          <a:prstGeom prst="rect">
            <a:avLst/>
          </a:prstGeom>
        </p:spPr>
        <p:txBody>
          <a:bodyPr wrap="square">
            <a:spAutoFit/>
          </a:bodyPr>
          <a:lstStyle/>
          <a:p>
            <a:r>
              <a:rPr lang="ar-EG" sz="2400" b="1" dirty="0" smtClean="0">
                <a:solidFill>
                  <a:srgbClr val="000066"/>
                </a:solidFill>
              </a:rPr>
              <a:t> {الَّذِي خَلَقَ </a:t>
            </a:r>
            <a:r>
              <a:rPr lang="ar-EG" sz="2400" b="1" dirty="0" smtClean="0">
                <a:solidFill>
                  <a:srgbClr val="FF0000"/>
                </a:solidFill>
              </a:rPr>
              <a:t>سَبْعَ سَمَاوَاتٍ طِبَاقاً </a:t>
            </a:r>
            <a:r>
              <a:rPr lang="ar-EG" sz="2400" b="1" dirty="0" smtClean="0">
                <a:solidFill>
                  <a:srgbClr val="000066"/>
                </a:solidFill>
              </a:rPr>
              <a:t>مَّا تَرَى فِي خَلْقِ الرَّحْمَنِ مِن تَفَاوُتٍ فَارْجِعِ الْبَصَرَ هَلْ تَرَى مِن فُطُورٍ }الملك3</a:t>
            </a:r>
            <a:endParaRPr lang="ar-EG" sz="2400" b="1" dirty="0">
              <a:solidFill>
                <a:srgbClr val="000066"/>
              </a:solidFill>
            </a:endParaRPr>
          </a:p>
        </p:txBody>
      </p:sp>
      <p:pic>
        <p:nvPicPr>
          <p:cNvPr id="27" name="صورة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grpSp>
        <p:nvGrpSpPr>
          <p:cNvPr id="4" name="Group 28"/>
          <p:cNvGrpSpPr>
            <a:grpSpLocks/>
          </p:cNvGrpSpPr>
          <p:nvPr/>
        </p:nvGrpSpPr>
        <p:grpSpPr bwMode="auto">
          <a:xfrm>
            <a:off x="-1" y="1509701"/>
            <a:ext cx="8212101" cy="3341586"/>
            <a:chOff x="336" y="668"/>
            <a:chExt cx="5424" cy="2304"/>
          </a:xfrm>
        </p:grpSpPr>
        <p:grpSp>
          <p:nvGrpSpPr>
            <p:cNvPr id="5" name="Group 3"/>
            <p:cNvGrpSpPr>
              <a:grpSpLocks/>
            </p:cNvGrpSpPr>
            <p:nvPr/>
          </p:nvGrpSpPr>
          <p:grpSpPr bwMode="auto">
            <a:xfrm>
              <a:off x="336" y="668"/>
              <a:ext cx="3647" cy="2304"/>
              <a:chOff x="336" y="672"/>
              <a:chExt cx="4656" cy="2880"/>
            </a:xfrm>
          </p:grpSpPr>
          <p:sp>
            <p:nvSpPr>
              <p:cNvPr id="11" name="Oval 4"/>
              <p:cNvSpPr>
                <a:spLocks noChangeArrowheads="1"/>
              </p:cNvSpPr>
              <p:nvPr/>
            </p:nvSpPr>
            <p:spPr bwMode="auto">
              <a:xfrm>
                <a:off x="864" y="865"/>
                <a:ext cx="1056" cy="1055"/>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wrap="none" anchor="ctr">
                <a:spAutoFit/>
              </a:bodyPr>
              <a:lstStyle/>
              <a:p>
                <a:pPr>
                  <a:defRPr/>
                </a:pPr>
                <a:endParaRPr lang="en-US" b="0"/>
              </a:p>
            </p:txBody>
          </p:sp>
          <p:sp>
            <p:nvSpPr>
              <p:cNvPr id="12" name="Oval 5"/>
              <p:cNvSpPr>
                <a:spLocks noChangeArrowheads="1"/>
              </p:cNvSpPr>
              <p:nvPr/>
            </p:nvSpPr>
            <p:spPr bwMode="auto">
              <a:xfrm>
                <a:off x="3408" y="1033"/>
                <a:ext cx="1584" cy="1584"/>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3" name="Oval 6"/>
              <p:cNvSpPr>
                <a:spLocks noChangeArrowheads="1"/>
              </p:cNvSpPr>
              <p:nvPr/>
            </p:nvSpPr>
            <p:spPr bwMode="auto">
              <a:xfrm>
                <a:off x="2304" y="2112"/>
                <a:ext cx="1008" cy="96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4" name="Oval 7"/>
              <p:cNvSpPr>
                <a:spLocks noChangeArrowheads="1"/>
              </p:cNvSpPr>
              <p:nvPr/>
            </p:nvSpPr>
            <p:spPr bwMode="auto">
              <a:xfrm>
                <a:off x="2544" y="912"/>
                <a:ext cx="671" cy="673"/>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5" name="Oval 8"/>
              <p:cNvSpPr>
                <a:spLocks noChangeArrowheads="1"/>
              </p:cNvSpPr>
              <p:nvPr/>
            </p:nvSpPr>
            <p:spPr bwMode="auto">
              <a:xfrm>
                <a:off x="336" y="2112"/>
                <a:ext cx="1440" cy="1440"/>
              </a:xfrm>
              <a:prstGeom prst="ellipse">
                <a:avLst/>
              </a:prstGeom>
              <a:gradFill rotWithShape="0">
                <a:gsLst>
                  <a:gs pos="0">
                    <a:srgbClr val="CCFFFF"/>
                  </a:gs>
                  <a:gs pos="100000">
                    <a:srgbClr val="CCFFFF">
                      <a:gamma/>
                      <a:shade val="36471"/>
                      <a:invGamma/>
                    </a:srgbClr>
                  </a:gs>
                </a:gsLst>
                <a:path path="shape">
                  <a:fillToRect l="50000" t="50000" r="50000" b="50000"/>
                </a:path>
              </a:gradFill>
              <a:ln w="9525">
                <a:noFill/>
                <a:round/>
                <a:headEnd/>
                <a:tailEnd/>
              </a:ln>
              <a:effectLst>
                <a:outerShdw dist="53882" dir="2700000" algn="ctr" rotWithShape="0">
                  <a:schemeClr val="bg2"/>
                </a:outerShdw>
              </a:effectLst>
            </p:spPr>
            <p:txBody>
              <a:bodyPr anchor="ctr">
                <a:spAutoFit/>
              </a:bodyPr>
              <a:lstStyle/>
              <a:p>
                <a:pPr>
                  <a:defRPr/>
                </a:pPr>
                <a:endParaRPr lang="en-US" b="0"/>
              </a:p>
            </p:txBody>
          </p:sp>
          <p:sp>
            <p:nvSpPr>
              <p:cNvPr id="16" name="AutoShape 9"/>
              <p:cNvSpPr>
                <a:spLocks noChangeArrowheads="1"/>
              </p:cNvSpPr>
              <p:nvPr/>
            </p:nvSpPr>
            <p:spPr bwMode="auto">
              <a:xfrm>
                <a:off x="1488" y="672"/>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7" name="AutoShape 10"/>
              <p:cNvSpPr>
                <a:spLocks noChangeArrowheads="1"/>
              </p:cNvSpPr>
              <p:nvPr/>
            </p:nvSpPr>
            <p:spPr bwMode="auto">
              <a:xfrm rot="-5116333">
                <a:off x="840" y="888"/>
                <a:ext cx="384"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8" name="AutoShape 11"/>
              <p:cNvSpPr>
                <a:spLocks noChangeArrowheads="1"/>
              </p:cNvSpPr>
              <p:nvPr/>
            </p:nvSpPr>
            <p:spPr bwMode="auto">
              <a:xfrm rot="9344197">
                <a:off x="4004" y="943"/>
                <a:ext cx="720" cy="195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9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19" name="AutoShape 12"/>
              <p:cNvSpPr>
                <a:spLocks noChangeArrowheads="1"/>
              </p:cNvSpPr>
              <p:nvPr/>
            </p:nvSpPr>
            <p:spPr bwMode="auto">
              <a:xfrm rot="-4811567">
                <a:off x="730" y="1701"/>
                <a:ext cx="672" cy="467"/>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4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0" name="AutoShape 13"/>
              <p:cNvSpPr>
                <a:spLocks noChangeArrowheads="1"/>
              </p:cNvSpPr>
              <p:nvPr/>
            </p:nvSpPr>
            <p:spPr bwMode="auto">
              <a:xfrm rot="-8409725">
                <a:off x="2544" y="1440"/>
                <a:ext cx="1392" cy="91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21 h 21600"/>
                </a:gdLst>
                <a:ahLst/>
                <a:cxnLst>
                  <a:cxn ang="T8">
                    <a:pos x="T0" y="T1"/>
                  </a:cxn>
                  <a:cxn ang="T9">
                    <a:pos x="T2" y="T3"/>
                  </a:cxn>
                  <a:cxn ang="T10">
                    <a:pos x="T4" y="T5"/>
                  </a:cxn>
                  <a:cxn ang="T11">
                    <a:pos x="T6" y="T7"/>
                  </a:cxn>
                </a:cxnLst>
                <a:rect l="T12" t="T13" r="T14" b="T15"/>
                <a:pathLst>
                  <a:path w="21600" h="21600">
                    <a:moveTo>
                      <a:pt x="1575" y="10800"/>
                    </a:moveTo>
                    <a:cubicBezTo>
                      <a:pt x="1575" y="5705"/>
                      <a:pt x="5705" y="1575"/>
                      <a:pt x="10800" y="1575"/>
                    </a:cubicBezTo>
                    <a:cubicBezTo>
                      <a:pt x="15894" y="1574"/>
                      <a:pt x="20024" y="5705"/>
                      <a:pt x="20025" y="10799"/>
                    </a:cubicBezTo>
                    <a:lnTo>
                      <a:pt x="21600" y="10800"/>
                    </a:lnTo>
                    <a:cubicBezTo>
                      <a:pt x="21600" y="4835"/>
                      <a:pt x="16764" y="0"/>
                      <a:pt x="10800" y="0"/>
                    </a:cubicBezTo>
                    <a:cubicBezTo>
                      <a:pt x="4835" y="0"/>
                      <a:pt x="0" y="4835"/>
                      <a:pt x="0" y="10800"/>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1" name="AutoShape 14"/>
              <p:cNvSpPr>
                <a:spLocks noChangeArrowheads="1"/>
              </p:cNvSpPr>
              <p:nvPr/>
            </p:nvSpPr>
            <p:spPr bwMode="auto">
              <a:xfrm rot="10422777">
                <a:off x="1038" y="2152"/>
                <a:ext cx="2993" cy="115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11156 h 21600"/>
                </a:gdLst>
                <a:ahLst/>
                <a:cxnLst>
                  <a:cxn ang="T8">
                    <a:pos x="T0" y="T1"/>
                  </a:cxn>
                  <a:cxn ang="T9">
                    <a:pos x="T2" y="T3"/>
                  </a:cxn>
                  <a:cxn ang="T10">
                    <a:pos x="T4" y="T5"/>
                  </a:cxn>
                  <a:cxn ang="T11">
                    <a:pos x="T6" y="T7"/>
                  </a:cxn>
                </a:cxnLst>
                <a:rect l="T12" t="T13" r="T14" b="T15"/>
                <a:pathLst>
                  <a:path w="21600" h="21600">
                    <a:moveTo>
                      <a:pt x="1067" y="13763"/>
                    </a:moveTo>
                    <a:cubicBezTo>
                      <a:pt x="774" y="12803"/>
                      <a:pt x="626" y="11804"/>
                      <a:pt x="626" y="10800"/>
                    </a:cubicBezTo>
                    <a:cubicBezTo>
                      <a:pt x="626" y="5181"/>
                      <a:pt x="5181" y="626"/>
                      <a:pt x="10800" y="626"/>
                    </a:cubicBezTo>
                    <a:cubicBezTo>
                      <a:pt x="16418" y="626"/>
                      <a:pt x="20974" y="5181"/>
                      <a:pt x="20974" y="10800"/>
                    </a:cubicBezTo>
                    <a:cubicBezTo>
                      <a:pt x="20974" y="11804"/>
                      <a:pt x="20825" y="12803"/>
                      <a:pt x="20532" y="13763"/>
                    </a:cubicBezTo>
                    <a:lnTo>
                      <a:pt x="21131" y="13946"/>
                    </a:lnTo>
                    <a:cubicBezTo>
                      <a:pt x="21442" y="12926"/>
                      <a:pt x="21600" y="11866"/>
                      <a:pt x="21600" y="10800"/>
                    </a:cubicBezTo>
                    <a:cubicBezTo>
                      <a:pt x="21600" y="4835"/>
                      <a:pt x="16764" y="0"/>
                      <a:pt x="10800" y="0"/>
                    </a:cubicBezTo>
                    <a:cubicBezTo>
                      <a:pt x="4835" y="0"/>
                      <a:pt x="0" y="4835"/>
                      <a:pt x="0" y="10800"/>
                    </a:cubicBezTo>
                    <a:cubicBezTo>
                      <a:pt x="-1" y="11866"/>
                      <a:pt x="157" y="12926"/>
                      <a:pt x="468" y="13946"/>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sp>
            <p:nvSpPr>
              <p:cNvPr id="22" name="AutoShape 15"/>
              <p:cNvSpPr>
                <a:spLocks noChangeArrowheads="1"/>
              </p:cNvSpPr>
              <p:nvPr/>
            </p:nvSpPr>
            <p:spPr bwMode="auto">
              <a:xfrm>
                <a:off x="1248" y="2160"/>
                <a:ext cx="1632" cy="28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075 h 21600"/>
                </a:gdLst>
                <a:ahLst/>
                <a:cxnLst>
                  <a:cxn ang="T8">
                    <a:pos x="T0" y="T1"/>
                  </a:cxn>
                  <a:cxn ang="T9">
                    <a:pos x="T2" y="T3"/>
                  </a:cxn>
                  <a:cxn ang="T10">
                    <a:pos x="T4" y="T5"/>
                  </a:cxn>
                  <a:cxn ang="T11">
                    <a:pos x="T6" y="T7"/>
                  </a:cxn>
                </a:cxnLst>
                <a:rect l="T12" t="T13" r="T14" b="T15"/>
                <a:pathLst>
                  <a:path w="21600" h="21600">
                    <a:moveTo>
                      <a:pt x="1959" y="11849"/>
                    </a:moveTo>
                    <a:cubicBezTo>
                      <a:pt x="1917" y="11501"/>
                      <a:pt x="1897" y="11150"/>
                      <a:pt x="1897" y="10800"/>
                    </a:cubicBezTo>
                    <a:cubicBezTo>
                      <a:pt x="1897" y="5883"/>
                      <a:pt x="5883" y="1897"/>
                      <a:pt x="10800" y="1897"/>
                    </a:cubicBezTo>
                    <a:cubicBezTo>
                      <a:pt x="15716" y="1897"/>
                      <a:pt x="19703" y="5883"/>
                      <a:pt x="19703" y="10800"/>
                    </a:cubicBezTo>
                    <a:cubicBezTo>
                      <a:pt x="19703" y="11150"/>
                      <a:pt x="19682" y="11501"/>
                      <a:pt x="19640" y="11849"/>
                    </a:cubicBezTo>
                    <a:lnTo>
                      <a:pt x="21524" y="12073"/>
                    </a:lnTo>
                    <a:cubicBezTo>
                      <a:pt x="21574" y="11650"/>
                      <a:pt x="21600" y="11225"/>
                      <a:pt x="21600" y="10800"/>
                    </a:cubicBezTo>
                    <a:cubicBezTo>
                      <a:pt x="21600" y="4835"/>
                      <a:pt x="16764" y="0"/>
                      <a:pt x="10800" y="0"/>
                    </a:cubicBezTo>
                    <a:cubicBezTo>
                      <a:pt x="4835" y="0"/>
                      <a:pt x="0" y="4835"/>
                      <a:pt x="0" y="10800"/>
                    </a:cubicBezTo>
                    <a:cubicBezTo>
                      <a:pt x="-1" y="11225"/>
                      <a:pt x="25" y="11650"/>
                      <a:pt x="75" y="12073"/>
                    </a:cubicBezTo>
                    <a:close/>
                  </a:path>
                </a:pathLst>
              </a:custGeom>
              <a:gradFill rotWithShape="0">
                <a:gsLst>
                  <a:gs pos="0">
                    <a:srgbClr val="5E7676"/>
                  </a:gs>
                  <a:gs pos="50000">
                    <a:srgbClr val="CCFFFF"/>
                  </a:gs>
                  <a:gs pos="100000">
                    <a:srgbClr val="5E7676"/>
                  </a:gs>
                </a:gsLst>
                <a:lin ang="5400000" scaled="1"/>
              </a:gradFill>
              <a:ln w="9525">
                <a:noFill/>
                <a:miter lim="800000"/>
                <a:headEnd/>
                <a:tailEnd/>
              </a:ln>
            </p:spPr>
            <p:txBody>
              <a:bodyPr anchor="ctr">
                <a:spAutoFit/>
              </a:bodyPr>
              <a:lstStyle/>
              <a:p>
                <a:endParaRPr lang="en-US" b="0"/>
              </a:p>
            </p:txBody>
          </p:sp>
        </p:grpSp>
        <p:sp>
          <p:nvSpPr>
            <p:cNvPr id="6" name="Line 18"/>
            <p:cNvSpPr>
              <a:spLocks noChangeShapeType="1"/>
            </p:cNvSpPr>
            <p:nvPr/>
          </p:nvSpPr>
          <p:spPr bwMode="auto">
            <a:xfrm flipH="1">
              <a:off x="3600" y="960"/>
              <a:ext cx="432" cy="240"/>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nvGrpSpPr>
            <p:cNvPr id="7" name="Group 19"/>
            <p:cNvGrpSpPr>
              <a:grpSpLocks/>
            </p:cNvGrpSpPr>
            <p:nvPr/>
          </p:nvGrpSpPr>
          <p:grpSpPr bwMode="auto">
            <a:xfrm>
              <a:off x="3888" y="1487"/>
              <a:ext cx="1872" cy="481"/>
              <a:chOff x="3888" y="1487"/>
              <a:chExt cx="1872" cy="481"/>
            </a:xfrm>
          </p:grpSpPr>
          <p:sp>
            <p:nvSpPr>
              <p:cNvPr id="9" name="Text Box 20"/>
              <p:cNvSpPr txBox="1">
                <a:spLocks noChangeArrowheads="1"/>
              </p:cNvSpPr>
              <p:nvPr/>
            </p:nvSpPr>
            <p:spPr bwMode="auto">
              <a:xfrm>
                <a:off x="4176" y="1487"/>
                <a:ext cx="1584" cy="404"/>
              </a:xfrm>
              <a:prstGeom prst="rect">
                <a:avLst/>
              </a:prstGeom>
              <a:noFill/>
              <a:ln w="9525">
                <a:noFill/>
                <a:miter lim="800000"/>
                <a:headEnd/>
                <a:tailEnd/>
              </a:ln>
              <a:effectLst>
                <a:outerShdw dist="53882" dir="2700000" algn="ctr" rotWithShape="0">
                  <a:schemeClr val="bg2"/>
                </a:outerShdw>
              </a:effectLst>
            </p:spPr>
            <p:txBody>
              <a:bodyPr anchor="ctr">
                <a:spAutoFit/>
              </a:bodyPr>
              <a:lstStyle/>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Wormhole to the </a:t>
                </a:r>
              </a:p>
              <a:p>
                <a:pPr algn="l" rtl="0" eaLnBrk="0" hangingPunct="0">
                  <a:defRPr/>
                </a:pPr>
                <a:r>
                  <a:rPr lang="en-US" sz="1800">
                    <a:effectLst>
                      <a:outerShdw blurRad="38100" dist="38100" dir="2700000" algn="tl">
                        <a:srgbClr val="000000"/>
                      </a:outerShdw>
                    </a:effectLst>
                    <a:latin typeface="Times New Roman" pitchFamily="18" charset="0"/>
                    <a:cs typeface="Times New Roman" pitchFamily="18" charset="0"/>
                  </a:rPr>
                  <a:t>same universe</a:t>
                </a:r>
              </a:p>
            </p:txBody>
          </p:sp>
          <p:sp>
            <p:nvSpPr>
              <p:cNvPr id="10" name="Line 21"/>
              <p:cNvSpPr>
                <a:spLocks noChangeShapeType="1"/>
              </p:cNvSpPr>
              <p:nvPr/>
            </p:nvSpPr>
            <p:spPr bwMode="auto">
              <a:xfrm flipH="1">
                <a:off x="3888" y="1680"/>
                <a:ext cx="288" cy="288"/>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sp>
          <p:nvSpPr>
            <p:cNvPr id="8" name="Line 24"/>
            <p:cNvSpPr>
              <a:spLocks noChangeShapeType="1"/>
            </p:cNvSpPr>
            <p:nvPr/>
          </p:nvSpPr>
          <p:spPr bwMode="auto">
            <a:xfrm flipH="1">
              <a:off x="2736" y="2544"/>
              <a:ext cx="672" cy="96"/>
            </a:xfrm>
            <a:prstGeom prst="line">
              <a:avLst/>
            </a:prstGeom>
            <a:noFill/>
            <a:ln w="9525">
              <a:solidFill>
                <a:srgbClr val="FFFF99"/>
              </a:solidFill>
              <a:round/>
              <a:headEnd/>
              <a:tailEnd type="triangle" w="med" len="med"/>
            </a:ln>
            <a:effectLst>
              <a:outerShdw dist="53882" dir="2700000" algn="ctr" rotWithShape="0">
                <a:schemeClr val="bg2"/>
              </a:outerShdw>
            </a:effectLst>
          </p:spPr>
          <p:txBody>
            <a:bodyPr anchor="ctr">
              <a:spAutoFit/>
            </a:bodyPr>
            <a:lstStyle/>
            <a:p>
              <a:pPr>
                <a:defRPr/>
              </a:pPr>
              <a:endParaRPr lang="en-US" b="0"/>
            </a:p>
          </p:txBody>
        </p:sp>
      </p:grpSp>
      <p:pic>
        <p:nvPicPr>
          <p:cNvPr id="23" name="Picture 1"/>
          <p:cNvPicPr>
            <a:picLocks noChangeAspect="1" noChangeArrowheads="1"/>
          </p:cNvPicPr>
          <p:nvPr/>
        </p:nvPicPr>
        <p:blipFill>
          <a:blip r:embed="rId4"/>
          <a:srcRect/>
          <a:stretch>
            <a:fillRect/>
          </a:stretch>
        </p:blipFill>
        <p:spPr bwMode="auto">
          <a:xfrm>
            <a:off x="5143504" y="1908358"/>
            <a:ext cx="2857520" cy="3444682"/>
          </a:xfrm>
          <a:prstGeom prst="rect">
            <a:avLst/>
          </a:prstGeom>
          <a:noFill/>
          <a:ln w="9525">
            <a:noFill/>
            <a:miter lim="800000"/>
            <a:headEnd/>
            <a:tailEnd/>
          </a:ln>
        </p:spPr>
      </p:pic>
      <p:sp>
        <p:nvSpPr>
          <p:cNvPr id="24" name="Rectangle 4"/>
          <p:cNvSpPr>
            <a:spLocks noChangeArrowheads="1"/>
          </p:cNvSpPr>
          <p:nvPr/>
        </p:nvSpPr>
        <p:spPr bwMode="auto">
          <a:xfrm>
            <a:off x="428596" y="1581160"/>
            <a:ext cx="2895600" cy="435976"/>
          </a:xfrm>
          <a:prstGeom prst="rect">
            <a:avLst/>
          </a:prstGeom>
          <a:noFill/>
          <a:ln w="9525">
            <a:noFill/>
            <a:miter lim="800000"/>
            <a:headEnd/>
            <a:tailEnd/>
          </a:ln>
        </p:spPr>
        <p:txBody>
          <a:bodyPr wrap="square" tIns="126960" bIns="0" anchor="ctr">
            <a:spAutoFit/>
          </a:bodyPr>
          <a:lstStyle/>
          <a:p>
            <a:pPr algn="just"/>
            <a:r>
              <a:rPr lang="en-US" sz="2000" b="1" dirty="0" smtClean="0">
                <a:solidFill>
                  <a:srgbClr val="002060"/>
                </a:solidFill>
                <a:latin typeface="Calibri" pitchFamily="34" charset="0"/>
                <a:ea typeface="Times New Roman" pitchFamily="18" charset="0"/>
                <a:cs typeface="Arial" pitchFamily="34" charset="0"/>
              </a:rPr>
              <a:t>)</a:t>
            </a:r>
            <a:endParaRPr lang="en-US" sz="2000" b="1" dirty="0">
              <a:solidFill>
                <a:srgbClr val="002060"/>
              </a:solidFill>
              <a:ea typeface="Times New Roman" pitchFamily="18" charset="0"/>
              <a:cs typeface="Arial" pitchFamily="34" charset="0"/>
            </a:endParaRPr>
          </a:p>
        </p:txBody>
      </p:sp>
      <p:sp>
        <p:nvSpPr>
          <p:cNvPr id="25" name="Rectangle 24"/>
          <p:cNvSpPr/>
          <p:nvPr/>
        </p:nvSpPr>
        <p:spPr>
          <a:xfrm>
            <a:off x="0" y="5286388"/>
            <a:ext cx="8072462" cy="1569660"/>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just" rtl="0"/>
            <a:r>
              <a:rPr lang="en-US" sz="2400" b="1" dirty="0" smtClean="0">
                <a:solidFill>
                  <a:schemeClr val="bg1"/>
                </a:solidFill>
                <a:ea typeface="Times New Roman" pitchFamily="18" charset="0"/>
                <a:cs typeface="Simplified Arabic" pitchFamily="2" charset="-78"/>
              </a:rPr>
              <a:t>"Bubble universes": every disk is a bubble universe (Universe 1 to Universe 6 are different bubbles; they have physical constants that are different from our universe); our universe is just one of the bubbles.</a:t>
            </a:r>
            <a:endParaRPr lang="en-US" sz="2400" b="1" dirty="0">
              <a:solidFill>
                <a:schemeClr val="bg1"/>
              </a:solidFill>
              <a:ea typeface="Times New Roman" pitchFamily="18" charset="0"/>
              <a:cs typeface="Simplified Arabic" pitchFamily="2" charset="-78"/>
            </a:endParaRPr>
          </a:p>
        </p:txBody>
      </p:sp>
      <p:sp>
        <p:nvSpPr>
          <p:cNvPr id="26" name="Rectangle 25"/>
          <p:cNvSpPr/>
          <p:nvPr/>
        </p:nvSpPr>
        <p:spPr>
          <a:xfrm>
            <a:off x="357158" y="1785926"/>
            <a:ext cx="4071966" cy="1938992"/>
          </a:xfrm>
          <a:prstGeom prst="rect">
            <a:avLst/>
          </a:prstGeom>
        </p:spPr>
        <p:txBody>
          <a:bodyPr wrap="square">
            <a:spAutoFit/>
          </a:bodyPr>
          <a:lstStyle/>
          <a:p>
            <a:pPr algn="just" defTabSz="895350" rtl="0"/>
            <a:r>
              <a:rPr lang="en-US" sz="2000" b="1" dirty="0" smtClean="0"/>
              <a:t>He Who created the seven heavens one above another: no want of proportion wilt thou see in the Creation of (Allah) Most Gracious. So turn thy vision again: </a:t>
            </a:r>
            <a:r>
              <a:rPr lang="en-US" sz="2000" b="1" dirty="0" err="1" smtClean="0"/>
              <a:t>seest</a:t>
            </a:r>
            <a:r>
              <a:rPr lang="en-US" sz="2000" b="1" dirty="0" smtClean="0"/>
              <a:t> thou any flaw? </a:t>
            </a:r>
            <a:endParaRPr lang="ar-EG" sz="2000" b="1" dirty="0"/>
          </a:p>
        </p:txBody>
      </p:sp>
      <p:sp>
        <p:nvSpPr>
          <p:cNvPr id="27" name="Rectangle 26"/>
          <p:cNvSpPr/>
          <p:nvPr/>
        </p:nvSpPr>
        <p:spPr>
          <a:xfrm>
            <a:off x="357158" y="4568619"/>
            <a:ext cx="4572000" cy="646331"/>
          </a:xfrm>
          <a:prstGeom prst="rect">
            <a:avLst/>
          </a:prstGeom>
        </p:spPr>
        <p:txBody>
          <a:bodyPr>
            <a:spAutoFit/>
          </a:bodyPr>
          <a:lstStyle/>
          <a:p>
            <a:pPr algn="just"/>
            <a:r>
              <a:rPr lang="ar-EG" b="1" dirty="0" smtClean="0"/>
              <a:t>{الَّذِي خَلَقَ سَبْعَ سَمَاوَاتٍ طِبَاقاً مَّا تَرَى فِي خَلْقِ الرَّحْمَنِ مِن تَفَاوُتٍ فَارْجِعِ الْبَصَرَ هَلْ تَرَى مِن فُطُورٍ }الملك3</a:t>
            </a:r>
            <a:endParaRPr lang="ar-EG" dirty="0"/>
          </a:p>
        </p:txBody>
      </p:sp>
      <p:pic>
        <p:nvPicPr>
          <p:cNvPr id="28" name="صورة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bg>
      <p:bgPr>
        <a:blipFill>
          <a:blip r:embed="rId3"/>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4"/>
          <a:srcRect/>
          <a:stretch>
            <a:fillRect/>
          </a:stretch>
        </p:blipFill>
        <p:spPr bwMode="auto">
          <a:xfrm>
            <a:off x="0" y="1084413"/>
            <a:ext cx="8001024" cy="5773587"/>
          </a:xfrm>
          <a:prstGeom prst="rect">
            <a:avLst/>
          </a:prstGeom>
          <a:noFill/>
          <a:ln w="63500">
            <a:pattFill prst="wdUpDiag">
              <a:fgClr>
                <a:srgbClr val="FF0000"/>
              </a:fgClr>
              <a:bgClr>
                <a:srgbClr val="FFFF00"/>
              </a:bgClr>
            </a:pattFill>
            <a:miter lim="800000"/>
            <a:headEnd/>
            <a:tailEnd/>
          </a:ln>
        </p:spPr>
      </p:pic>
      <p:sp>
        <p:nvSpPr>
          <p:cNvPr id="3" name="WordArt 3"/>
          <p:cNvSpPr>
            <a:spLocks noChangeArrowheads="1" noChangeShapeType="1" noTextEdit="1"/>
          </p:cNvSpPr>
          <p:nvPr/>
        </p:nvSpPr>
        <p:spPr bwMode="auto">
          <a:xfrm>
            <a:off x="1285852" y="1209663"/>
            <a:ext cx="5915025" cy="576263"/>
          </a:xfrm>
          <a:prstGeom prst="rect">
            <a:avLst/>
          </a:prstGeom>
        </p:spPr>
        <p:txBody>
          <a:bodyPr wrap="none" fromWordArt="1">
            <a:prstTxWarp prst="textPlain">
              <a:avLst>
                <a:gd name="adj" fmla="val 50000"/>
              </a:avLst>
            </a:prstTxWarp>
          </a:bodyPr>
          <a:lstStyle/>
          <a:p>
            <a:pPr algn="ctr" rtl="0"/>
            <a:r>
              <a:rPr lang="en-US"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rPr>
              <a:t>Parallel Universes</a:t>
            </a:r>
            <a:endParaRPr lang="ar-EG"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endParaRPr>
          </a:p>
        </p:txBody>
      </p:sp>
      <p:sp>
        <p:nvSpPr>
          <p:cNvPr id="4" name="WordArt 4"/>
          <p:cNvSpPr>
            <a:spLocks noChangeArrowheads="1" noChangeShapeType="1" noTextEdit="1"/>
          </p:cNvSpPr>
          <p:nvPr/>
        </p:nvSpPr>
        <p:spPr bwMode="auto">
          <a:xfrm>
            <a:off x="2325688" y="6165850"/>
            <a:ext cx="4275137" cy="476250"/>
          </a:xfrm>
          <a:prstGeom prst="rect">
            <a:avLst/>
          </a:prstGeom>
        </p:spPr>
        <p:txBody>
          <a:bodyPr wrap="none" fromWordArt="1">
            <a:prstTxWarp prst="textPlain">
              <a:avLst>
                <a:gd name="adj" fmla="val 50000"/>
              </a:avLst>
            </a:prstTxWarp>
          </a:bodyPr>
          <a:lstStyle/>
          <a:p>
            <a:pPr algn="ctr" rtl="0"/>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Max </a:t>
            </a:r>
            <a:r>
              <a:rPr lang="en-US" kern="10" dirty="0" err="1">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Tegmark</a:t>
            </a:r>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 MIT</a:t>
            </a:r>
            <a:endParaRPr lang="ar-EG"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endParaRPr>
          </a:p>
        </p:txBody>
      </p:sp>
      <p:pic>
        <p:nvPicPr>
          <p:cNvPr id="5" name="صورة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 name="Picture 2" descr="TOZAN"/>
          <p:cNvPicPr>
            <a:picLocks noChangeAspect="1" noChangeArrowheads="1"/>
          </p:cNvPicPr>
          <p:nvPr/>
        </p:nvPicPr>
        <p:blipFill>
          <a:blip r:embed="rId3"/>
          <a:srcRect/>
          <a:stretch>
            <a:fillRect/>
          </a:stretch>
        </p:blipFill>
        <p:spPr bwMode="auto">
          <a:xfrm>
            <a:off x="0" y="1214422"/>
            <a:ext cx="8072462" cy="5747519"/>
          </a:xfrm>
          <a:prstGeom prst="rect">
            <a:avLst/>
          </a:prstGeom>
          <a:noFill/>
          <a:ln w="9525">
            <a:solidFill>
              <a:schemeClr val="tx1"/>
            </a:solidFill>
            <a:miter lim="800000"/>
            <a:headEnd/>
            <a:tailEnd/>
          </a:ln>
        </p:spPr>
      </p:pic>
      <p:pic>
        <p:nvPicPr>
          <p:cNvPr id="7" name="Picture 4" descr="fetus-human01"/>
          <p:cNvPicPr>
            <a:picLocks noChangeAspect="1" noChangeArrowheads="1"/>
          </p:cNvPicPr>
          <p:nvPr/>
        </p:nvPicPr>
        <p:blipFill>
          <a:blip r:embed="rId4"/>
          <a:srcRect/>
          <a:stretch>
            <a:fillRect/>
          </a:stretch>
        </p:blipFill>
        <p:spPr bwMode="auto">
          <a:xfrm>
            <a:off x="2928927" y="1571613"/>
            <a:ext cx="2286015" cy="2035374"/>
          </a:xfrm>
          <a:prstGeom prst="rect">
            <a:avLst/>
          </a:prstGeom>
          <a:noFill/>
          <a:ln w="9525">
            <a:noFill/>
            <a:miter lim="800000"/>
            <a:headEnd/>
            <a:tailEnd/>
          </a:ln>
        </p:spPr>
      </p:pic>
      <p:pic>
        <p:nvPicPr>
          <p:cNvPr id="423937" name="Picture 1" descr="http://hadith.al-islam.com/PortalUC/IslamSearch/Themes/Blue.ar/Images/arrow.gif"/>
          <p:cNvPicPr>
            <a:picLocks noChangeAspect="1" noChangeArrowheads="1"/>
          </p:cNvPicPr>
          <p:nvPr/>
        </p:nvPicPr>
        <p:blipFill>
          <a:blip r:embed="rId5"/>
          <a:srcRect/>
          <a:stretch>
            <a:fillRect/>
          </a:stretch>
        </p:blipFill>
        <p:spPr bwMode="auto">
          <a:xfrm>
            <a:off x="0" y="0"/>
            <a:ext cx="47625" cy="47625"/>
          </a:xfrm>
          <a:prstGeom prst="rect">
            <a:avLst/>
          </a:prstGeom>
          <a:noFill/>
        </p:spPr>
      </p:pic>
      <p:sp>
        <p:nvSpPr>
          <p:cNvPr id="8" name="Rectangle 7"/>
          <p:cNvSpPr/>
          <p:nvPr/>
        </p:nvSpPr>
        <p:spPr>
          <a:xfrm>
            <a:off x="0" y="1305342"/>
            <a:ext cx="8072462" cy="5693866"/>
          </a:xfrm>
          <a:prstGeom prst="rect">
            <a:avLst/>
          </a:prstGeom>
        </p:spPr>
        <p:txBody>
          <a:bodyPr wrap="square">
            <a:spAutoFit/>
          </a:bodyPr>
          <a:lstStyle/>
          <a:p>
            <a:pPr algn="just"/>
            <a:r>
              <a:rPr lang="ar-EG" sz="2800" b="1" dirty="0" smtClean="0">
                <a:solidFill>
                  <a:schemeClr val="bg2"/>
                </a:solidFill>
              </a:rPr>
              <a:t>قال الإمام مسلم في كتاب الفتن وأشراط الساعة، باب 5:</a:t>
            </a:r>
            <a:r>
              <a:rPr lang="ar-EG" sz="2800" b="1" dirty="0" smtClean="0">
                <a:solidFill>
                  <a:srgbClr val="FFFF00"/>
                </a:solidFill>
              </a:rPr>
              <a:t/>
            </a:r>
            <a:br>
              <a:rPr lang="ar-EG" sz="2800" b="1" dirty="0" smtClean="0">
                <a:solidFill>
                  <a:srgbClr val="FFFF00"/>
                </a:solidFill>
              </a:rPr>
            </a:br>
            <a:r>
              <a:rPr lang="ar-EG" sz="2800" b="1" dirty="0" smtClean="0">
                <a:solidFill>
                  <a:srgbClr val="FFFF00"/>
                </a:solidFill>
              </a:rPr>
              <a:t/>
            </a:r>
            <a:br>
              <a:rPr lang="ar-EG" sz="2800" b="1" dirty="0" smtClean="0">
                <a:solidFill>
                  <a:srgbClr val="FFFF00"/>
                </a:solidFill>
              </a:rPr>
            </a:br>
            <a:r>
              <a:rPr lang="ar-EG" sz="2800" b="1" dirty="0" smtClean="0">
                <a:solidFill>
                  <a:srgbClr val="FFFF00"/>
                </a:solidFill>
              </a:rPr>
              <a:t>7440 - حَدَّثَنَا أَبُو الرَّبِيعِ الْعَتَكِىُّ وَقُتَيْبَةُ بْنُ سَعِيدٍ كِلاَهُمَا عَنْ حَمَّادِ بْنِ زَيْدٍ - وَاللَّفْظُ لِقُتَيْبَةَ - حَدَّثَنَا حَمَّادٌ عَنْ أَيُّوبَ عَنْ أَبِى قِلاَبَةَ عَنْ أَبِى أَسْمَاءَ عَنْ ثَوْبَانَ قَالَ قَالَ رَسُولُ اللَّهِ صلى الله عليه وسلم </a:t>
            </a:r>
            <a:r>
              <a:rPr lang="ar-EG" sz="2800" b="1" dirty="0" smtClean="0">
                <a:solidFill>
                  <a:srgbClr val="FF0000"/>
                </a:solidFill>
              </a:rPr>
              <a:t>« إِنَّ اللَّهَ زَوَى لِىَ الأَرْضَ فَرَأَيْتُ مَشَارِقَهَا وَمَغَارِبَهَا وَإِنَّ أُمَّتِى سَيَبْلُغُ مُلْكُهَا مَا زُوِىَ لِى مِنْهَا</a:t>
            </a:r>
            <a:r>
              <a:rPr lang="ar-EG" sz="2800" b="1" dirty="0" smtClean="0">
                <a:solidFill>
                  <a:srgbClr val="FFFF00"/>
                </a:solidFill>
              </a:rPr>
              <a:t> </a:t>
            </a:r>
            <a:r>
              <a:rPr lang="ar-EG" sz="2800" b="1" dirty="0" smtClean="0">
                <a:solidFill>
                  <a:schemeClr val="bg1"/>
                </a:solidFill>
              </a:rPr>
              <a:t>وَأُعْطِيتُ الْكَنْزَيْنِ الأَحْمَرَ وَالأَبْيَضَ وَإِنِّى سَأَلْتُ رَبِّى لأُمَّتِى أَنْ لاَ يُهْلِكَهَا بِسَنَةٍ بِعَامَّةٍ وَأَنْ لاَ يُسَلِّطَ عَلَيْهِمْ عَدُوًّا مِنْ سِوَى أَنْفُسِهِمْ فَيَسْتَبِيحَ بَيْضَتَهُمْ وَإِنَّ رَبِّى قَالَ يَا مُحَمَّدُ إِنِّى إِذَا قَضَيْتُ قَضَاءً فَإِنَّهُ لاَ يُرَدُّ وَإِنِّى أَعْطَيْتُكَ لأُمَّتِكَ أَنْ لاَ أُهْلِكَهُمْ بِسَنَةٍ بِعَامَّةٍ وَأَنْ لاَ أُسَلِّطَ عَلَيْهِمْ عَدُوًّا مِنْ سِوَى أَنْفُسِهِمْ يَسْتَبِيحُ بَيْضَتَهُمْ وَلَوِ اجْتَمَعَ عَلَيْهِمْ مَنْ بِأَقْطَارِهَا - أَوْ قَالَ مَنْ بَيْنَ أَقْطَارِهَا - حَتَّى يَكُونَ بَعْضُهُمْ يُهْلِكُ بَعْضاً وَيَسْبِى بَعْضُهُمْ بَعْضاً » . تحفة 2100 - 2889/19</a:t>
            </a:r>
            <a:endParaRPr lang="ar-EG" sz="2800" b="1" dirty="0">
              <a:solidFill>
                <a:schemeClr val="bg1"/>
              </a:solidFill>
            </a:endParaRPr>
          </a:p>
        </p:txBody>
      </p:sp>
      <p:pic>
        <p:nvPicPr>
          <p:cNvPr id="6" name="صورة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3"/>
          <a:srcRect/>
          <a:stretch>
            <a:fillRect/>
          </a:stretch>
        </p:blipFill>
        <p:spPr bwMode="auto">
          <a:xfrm>
            <a:off x="0" y="1084413"/>
            <a:ext cx="8001024" cy="5773587"/>
          </a:xfrm>
          <a:prstGeom prst="rect">
            <a:avLst/>
          </a:prstGeom>
          <a:noFill/>
          <a:ln w="63500">
            <a:pattFill prst="wdUpDiag">
              <a:fgClr>
                <a:srgbClr val="FF0000"/>
              </a:fgClr>
              <a:bgClr>
                <a:srgbClr val="FFFF00"/>
              </a:bgClr>
            </a:pattFill>
            <a:miter lim="800000"/>
            <a:headEnd/>
            <a:tailEnd/>
          </a:ln>
        </p:spPr>
      </p:pic>
      <p:sp>
        <p:nvSpPr>
          <p:cNvPr id="3" name="WordArt 3"/>
          <p:cNvSpPr>
            <a:spLocks noChangeArrowheads="1" noChangeShapeType="1" noTextEdit="1"/>
          </p:cNvSpPr>
          <p:nvPr/>
        </p:nvSpPr>
        <p:spPr bwMode="auto">
          <a:xfrm>
            <a:off x="1285852" y="1209663"/>
            <a:ext cx="5915025" cy="576263"/>
          </a:xfrm>
          <a:prstGeom prst="rect">
            <a:avLst/>
          </a:prstGeom>
        </p:spPr>
        <p:txBody>
          <a:bodyPr wrap="none" fromWordArt="1">
            <a:prstTxWarp prst="textPlain">
              <a:avLst>
                <a:gd name="adj" fmla="val 50000"/>
              </a:avLst>
            </a:prstTxWarp>
          </a:bodyPr>
          <a:lstStyle/>
          <a:p>
            <a:pPr algn="ctr" rtl="0"/>
            <a:r>
              <a:rPr lang="en-US"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rPr>
              <a:t>Parallel Universes</a:t>
            </a:r>
            <a:endParaRPr lang="ar-EG" sz="6000" kern="10" dirty="0">
              <a:ln w="9525">
                <a:solidFill>
                  <a:srgbClr val="000000"/>
                </a:solidFill>
                <a:round/>
                <a:headEnd/>
                <a:tailEnd/>
              </a:ln>
              <a:gradFill rotWithShape="1">
                <a:gsLst>
                  <a:gs pos="0">
                    <a:srgbClr val="4D0808"/>
                  </a:gs>
                  <a:gs pos="14999">
                    <a:srgbClr val="FF0300"/>
                  </a:gs>
                  <a:gs pos="27499">
                    <a:srgbClr val="FF7A00"/>
                  </a:gs>
                  <a:gs pos="50000">
                    <a:srgbClr val="FFF200"/>
                  </a:gs>
                  <a:gs pos="72501">
                    <a:srgbClr val="FF7A00"/>
                  </a:gs>
                  <a:gs pos="85001">
                    <a:srgbClr val="FF0300"/>
                  </a:gs>
                  <a:gs pos="100000">
                    <a:srgbClr val="4D0808"/>
                  </a:gs>
                </a:gsLst>
                <a:lin ang="18900000" scaled="1"/>
              </a:gradFill>
              <a:effectLst>
                <a:outerShdw dist="35921" dir="2700000" algn="ctr" rotWithShape="0">
                  <a:srgbClr val="808080"/>
                </a:outerShdw>
              </a:effectLst>
              <a:latin typeface="Times New Roman"/>
              <a:cs typeface="Times New Roman"/>
            </a:endParaRPr>
          </a:p>
        </p:txBody>
      </p:sp>
      <p:sp>
        <p:nvSpPr>
          <p:cNvPr id="4" name="WordArt 4"/>
          <p:cNvSpPr>
            <a:spLocks noChangeArrowheads="1" noChangeShapeType="1" noTextEdit="1"/>
          </p:cNvSpPr>
          <p:nvPr/>
        </p:nvSpPr>
        <p:spPr bwMode="auto">
          <a:xfrm>
            <a:off x="2325688" y="6165850"/>
            <a:ext cx="4275137" cy="476250"/>
          </a:xfrm>
          <a:prstGeom prst="rect">
            <a:avLst/>
          </a:prstGeom>
        </p:spPr>
        <p:txBody>
          <a:bodyPr wrap="none" fromWordArt="1">
            <a:prstTxWarp prst="textPlain">
              <a:avLst>
                <a:gd name="adj" fmla="val 50000"/>
              </a:avLst>
            </a:prstTxWarp>
          </a:bodyPr>
          <a:lstStyle/>
          <a:p>
            <a:pPr algn="ctr" rtl="0"/>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Max </a:t>
            </a:r>
            <a:r>
              <a:rPr lang="en-US" kern="10" dirty="0" err="1">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Tegmark</a:t>
            </a:r>
            <a:r>
              <a:rPr lang="en-US"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rPr>
              <a:t> MIT</a:t>
            </a:r>
            <a:endParaRPr lang="ar-EG" kern="10" dirty="0">
              <a:ln w="9525">
                <a:solidFill>
                  <a:srgbClr val="000000"/>
                </a:solidFill>
                <a:round/>
                <a:headEnd/>
                <a:tailEnd/>
              </a:ln>
              <a:solidFill>
                <a:srgbClr val="FFFFFF"/>
              </a:solidFill>
              <a:effectLst>
                <a:outerShdw dist="35921" dir="2700000" algn="ctr" rotWithShape="0">
                  <a:srgbClr val="808080"/>
                </a:outerShdw>
              </a:effectLst>
              <a:latin typeface="Times New Roman"/>
              <a:cs typeface="Times New Roman"/>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1112092"/>
            <a:ext cx="8358214" cy="5745908"/>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428860" y="1214422"/>
            <a:ext cx="3837910" cy="1015663"/>
          </a:xfrm>
          <a:prstGeom prst="rect">
            <a:avLst/>
          </a:prstGeom>
        </p:spPr>
        <p:txBody>
          <a:bodyPr wrap="none">
            <a:spAutoFit/>
          </a:bodyPr>
          <a:lstStyle/>
          <a:p>
            <a:pPr algn="ctr"/>
            <a:r>
              <a:rPr lang="ar-EG" sz="6000" b="1" dirty="0" smtClean="0">
                <a:solidFill>
                  <a:srgbClr val="FF0000"/>
                </a:solidFill>
                <a:latin typeface="Calibri" pitchFamily="34" charset="0"/>
                <a:ea typeface="Times New Roman" pitchFamily="18" charset="0"/>
                <a:cs typeface="Arial" pitchFamily="34" charset="0"/>
              </a:rPr>
              <a:t>الحقيقة الكبرى</a:t>
            </a:r>
            <a:endParaRPr lang="ar-EG" sz="6000" b="1" dirty="0">
              <a:solidFill>
                <a:srgbClr val="FF0000"/>
              </a:solidFill>
              <a:ea typeface="Times New Roman" pitchFamily="18" charset="0"/>
              <a:cs typeface="Arial" pitchFamily="34" charset="0"/>
            </a:endParaRPr>
          </a:p>
        </p:txBody>
      </p:sp>
      <p:pic>
        <p:nvPicPr>
          <p:cNvPr id="3" name="Picture 2"/>
          <p:cNvPicPr>
            <a:picLocks noChangeAspect="1" noChangeArrowheads="1"/>
          </p:cNvPicPr>
          <p:nvPr/>
        </p:nvPicPr>
        <p:blipFill>
          <a:blip r:embed="rId3"/>
          <a:srcRect/>
          <a:stretch>
            <a:fillRect/>
          </a:stretch>
        </p:blipFill>
        <p:spPr bwMode="auto">
          <a:xfrm>
            <a:off x="714348" y="2285992"/>
            <a:ext cx="7024710" cy="4335656"/>
          </a:xfrm>
          <a:prstGeom prst="rect">
            <a:avLst/>
          </a:prstGeom>
          <a:noFill/>
          <a:ln w="9525">
            <a:noFill/>
            <a:miter lim="800000"/>
            <a:headEnd/>
            <a:tailEnd/>
          </a:ln>
        </p:spPr>
      </p:pic>
      <p:sp>
        <p:nvSpPr>
          <p:cNvPr id="4" name="Rectangle 4"/>
          <p:cNvSpPr>
            <a:spLocks noChangeArrowheads="1"/>
          </p:cNvSpPr>
          <p:nvPr/>
        </p:nvSpPr>
        <p:spPr bwMode="auto">
          <a:xfrm>
            <a:off x="1214414" y="3419488"/>
            <a:ext cx="6019800" cy="1938338"/>
          </a:xfrm>
          <a:prstGeom prst="rect">
            <a:avLst/>
          </a:prstGeom>
          <a:noFill/>
          <a:ln w="9525">
            <a:noFill/>
            <a:miter lim="800000"/>
            <a:headEnd/>
            <a:tailEnd/>
          </a:ln>
        </p:spPr>
        <p:txBody>
          <a:bodyPr anchor="ctr">
            <a:spAutoFit/>
          </a:bodyPr>
          <a:lstStyle/>
          <a:p>
            <a:pPr algn="ctr" rtl="1"/>
            <a:r>
              <a:rPr lang="ar-EG" sz="6000" b="1" dirty="0">
                <a:solidFill>
                  <a:srgbClr val="00B0F0"/>
                </a:solidFill>
                <a:latin typeface="Arial Black" pitchFamily="34" charset="0"/>
                <a:ea typeface="Times New Roman" pitchFamily="18" charset="0"/>
                <a:cs typeface="Arial" pitchFamily="34" charset="0"/>
              </a:rPr>
              <a:t>معجزة كبرى:</a:t>
            </a:r>
          </a:p>
          <a:p>
            <a:pPr algn="ctr" rtl="1"/>
            <a:r>
              <a:rPr lang="ar-EG" sz="6000" b="1" dirty="0" smtClean="0">
                <a:solidFill>
                  <a:srgbClr val="FFFF00"/>
                </a:solidFill>
                <a:latin typeface="Arial Black" pitchFamily="34" charset="0"/>
                <a:ea typeface="Times New Roman" pitchFamily="18" charset="0"/>
                <a:cs typeface="Arial" pitchFamily="34" charset="0"/>
              </a:rPr>
              <a:t>1- حرس </a:t>
            </a:r>
            <a:r>
              <a:rPr lang="ar-EG" sz="6000" b="1" dirty="0">
                <a:solidFill>
                  <a:srgbClr val="FFFF00"/>
                </a:solidFill>
                <a:latin typeface="Arial Black" pitchFamily="34" charset="0"/>
                <a:ea typeface="Times New Roman" pitchFamily="18" charset="0"/>
                <a:cs typeface="Arial" pitchFamily="34" charset="0"/>
              </a:rPr>
              <a:t>وشهب</a:t>
            </a:r>
            <a:endParaRPr lang="ar-EG" sz="6000" b="1" dirty="0">
              <a:solidFill>
                <a:srgbClr val="FFFF00"/>
              </a:solidFill>
              <a:ea typeface="Times New Roman" pitchFamily="18" charset="0"/>
              <a:cs typeface="Arial" pitchFamily="34" charset="0"/>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785786" y="1214422"/>
            <a:ext cx="7143800" cy="769441"/>
          </a:xfrm>
          <a:prstGeom prst="rect">
            <a:avLst/>
          </a:prstGeom>
        </p:spPr>
        <p:txBody>
          <a:bodyPr wrap="square">
            <a:spAutoFit/>
          </a:bodyPr>
          <a:lstStyle/>
          <a:p>
            <a:pPr algn="ctr">
              <a:defRPr/>
            </a:pPr>
            <a:r>
              <a:rPr lang="en-US" sz="4400" dirty="0" smtClean="0">
                <a:latin typeface="Calibri" pitchFamily="34" charset="0"/>
                <a:ea typeface="Times New Roman" pitchFamily="18" charset="0"/>
                <a:cs typeface="Arial" pitchFamily="34" charset="0"/>
              </a:rPr>
              <a:t>(Asteroid)</a:t>
            </a:r>
            <a:endParaRPr lang="en-US" sz="4400" dirty="0">
              <a:cs typeface="Times New Roman" pitchFamily="18" charset="0"/>
            </a:endParaRPr>
          </a:p>
        </p:txBody>
      </p:sp>
      <p:pic>
        <p:nvPicPr>
          <p:cNvPr id="3" name="Picture 3" descr="InnerSolarSys0"/>
          <p:cNvPicPr>
            <a:picLocks noChangeAspect="1" noChangeArrowheads="1"/>
          </p:cNvPicPr>
          <p:nvPr/>
        </p:nvPicPr>
        <p:blipFill>
          <a:blip r:embed="rId3"/>
          <a:srcRect/>
          <a:stretch>
            <a:fillRect/>
          </a:stretch>
        </p:blipFill>
        <p:spPr bwMode="auto">
          <a:xfrm>
            <a:off x="0" y="1071546"/>
            <a:ext cx="5643578" cy="5643578"/>
          </a:xfrm>
          <a:prstGeom prst="rect">
            <a:avLst/>
          </a:prstGeom>
          <a:noFill/>
          <a:ln w="9525">
            <a:noFill/>
            <a:miter lim="800000"/>
            <a:headEnd/>
            <a:tailEnd/>
          </a:ln>
        </p:spPr>
      </p:pic>
      <p:sp>
        <p:nvSpPr>
          <p:cNvPr id="4" name="Rectangle 3"/>
          <p:cNvSpPr/>
          <p:nvPr/>
        </p:nvSpPr>
        <p:spPr>
          <a:xfrm>
            <a:off x="5643570" y="1071546"/>
            <a:ext cx="2500298" cy="544764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ar-EG" sz="2400" b="1" dirty="0" smtClean="0">
                <a:solidFill>
                  <a:srgbClr val="FF0000"/>
                </a:solidFill>
                <a:latin typeface="Calibri" pitchFamily="34" charset="0"/>
                <a:ea typeface="Times New Roman" pitchFamily="18" charset="0"/>
                <a:cs typeface="Arial" pitchFamily="34" charset="0"/>
              </a:rPr>
              <a:t>متى أكتشف حزام الأستيرويد؟</a:t>
            </a:r>
            <a:endParaRPr lang="en-US" sz="2400" b="1" dirty="0" smtClean="0"/>
          </a:p>
          <a:p>
            <a:pPr algn="justLow">
              <a:defRPr/>
            </a:pPr>
            <a:r>
              <a:rPr lang="ar-EG" sz="2500" dirty="0" smtClean="0">
                <a:latin typeface="Calibri" pitchFamily="34" charset="0"/>
                <a:ea typeface="Times New Roman" pitchFamily="18" charset="0"/>
                <a:cs typeface="Arial" pitchFamily="34" charset="0"/>
              </a:rPr>
              <a:t>فى1/ 1801/1: أشهر كشف فلكى, وقد اكتشفه </a:t>
            </a:r>
            <a:r>
              <a:rPr lang="en-US" sz="2500" dirty="0" smtClean="0">
                <a:latin typeface="Calibri" pitchFamily="34" charset="0"/>
                <a:ea typeface="Times New Roman" pitchFamily="18" charset="0"/>
                <a:cs typeface="Arial" pitchFamily="34" charset="0"/>
              </a:rPr>
              <a:t>(Giuseppe Piazzi)</a:t>
            </a:r>
            <a:r>
              <a:rPr lang="ar-EG" sz="2500" dirty="0" smtClean="0">
                <a:latin typeface="Calibri" pitchFamily="34" charset="0"/>
                <a:ea typeface="Times New Roman" pitchFamily="18" charset="0"/>
                <a:cs typeface="Arial" pitchFamily="34" charset="0"/>
              </a:rPr>
              <a:t> من مرصد باليرمو </a:t>
            </a:r>
            <a:r>
              <a:rPr lang="en-US" sz="2500" dirty="0" smtClean="0">
                <a:latin typeface="Calibri" pitchFamily="34" charset="0"/>
                <a:ea typeface="Times New Roman" pitchFamily="18" charset="0"/>
                <a:cs typeface="Arial" pitchFamily="34" charset="0"/>
              </a:rPr>
              <a:t>(Palermo Observatory)</a:t>
            </a:r>
            <a:r>
              <a:rPr lang="ar-EG" sz="2500" dirty="0" smtClean="0">
                <a:latin typeface="Calibri" pitchFamily="34" charset="0"/>
                <a:ea typeface="Times New Roman" pitchFamily="18" charset="0"/>
                <a:cs typeface="Arial" pitchFamily="34" charset="0"/>
              </a:rPr>
              <a:t> فى سسلى </a:t>
            </a:r>
            <a:r>
              <a:rPr lang="en-US" sz="2500" dirty="0" smtClean="0">
                <a:latin typeface="Calibri" pitchFamily="34" charset="0"/>
                <a:ea typeface="Times New Roman" pitchFamily="18" charset="0"/>
                <a:cs typeface="Arial" pitchFamily="34" charset="0"/>
              </a:rPr>
              <a:t>(Sicily)</a:t>
            </a:r>
            <a:r>
              <a:rPr lang="ar-EG" sz="2500" dirty="0" smtClean="0">
                <a:latin typeface="Calibri" pitchFamily="34" charset="0"/>
                <a:ea typeface="Times New Roman" pitchFamily="18" charset="0"/>
                <a:cs typeface="Arial" pitchFamily="34" charset="0"/>
              </a:rPr>
              <a:t>, وبعد الاختلاف بين الفرنسيين والألمان  على تسميته أطلق عليه اسم  أستيرويد </a:t>
            </a:r>
            <a:r>
              <a:rPr lang="en-US" sz="2500" dirty="0" smtClean="0">
                <a:latin typeface="Calibri" pitchFamily="34" charset="0"/>
                <a:ea typeface="Times New Roman" pitchFamily="18" charset="0"/>
                <a:cs typeface="Arial" pitchFamily="34" charset="0"/>
              </a:rPr>
              <a:t>(Asteroid)</a:t>
            </a:r>
            <a:endParaRPr lang="en-US" sz="2500" dirty="0">
              <a:cs typeface="Times New Roman" pitchFamily="18" charset="0"/>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Rectangle 2"/>
          <p:cNvSpPr txBox="1">
            <a:spLocks noChangeArrowheads="1"/>
          </p:cNvSpPr>
          <p:nvPr/>
        </p:nvSpPr>
        <p:spPr>
          <a:xfrm>
            <a:off x="0" y="1142984"/>
            <a:ext cx="2357422" cy="2667000"/>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002060"/>
                </a:solidFill>
                <a:effectLst/>
                <a:uLnTx/>
                <a:uFillTx/>
                <a:latin typeface="+mj-lt"/>
                <a:ea typeface="+mj-ea"/>
                <a:cs typeface="+mj-cs"/>
              </a:rPr>
              <a:t>The Asteroid Belt</a:t>
            </a:r>
          </a:p>
        </p:txBody>
      </p:sp>
      <p:pic>
        <p:nvPicPr>
          <p:cNvPr id="4" name="Picture 3" descr="Asteroid Ida and its Satellite Dactyl in Enhanced Color (click to enlarge)">
            <a:hlinkClick r:id="rId3"/>
          </p:cNvPr>
          <p:cNvPicPr>
            <a:picLocks noChangeAspect="1" noChangeArrowheads="1"/>
          </p:cNvPicPr>
          <p:nvPr/>
        </p:nvPicPr>
        <p:blipFill>
          <a:blip r:embed="rId4"/>
          <a:srcRect/>
          <a:stretch>
            <a:fillRect/>
          </a:stretch>
        </p:blipFill>
        <p:spPr bwMode="auto">
          <a:xfrm>
            <a:off x="5143505" y="1142983"/>
            <a:ext cx="4000496" cy="3200397"/>
          </a:xfrm>
          <a:prstGeom prst="rect">
            <a:avLst/>
          </a:prstGeom>
          <a:noFill/>
          <a:ln w="9525">
            <a:noFill/>
            <a:miter lim="800000"/>
            <a:headEnd/>
            <a:tailEnd/>
          </a:ln>
        </p:spPr>
      </p:pic>
      <p:pic>
        <p:nvPicPr>
          <p:cNvPr id="5" name="Picture 2" descr="http://www.yourdictionary.com/images/articles/lg/829.Asteroids.jpg"/>
          <p:cNvPicPr>
            <a:picLocks noChangeAspect="1" noChangeArrowheads="1"/>
          </p:cNvPicPr>
          <p:nvPr/>
        </p:nvPicPr>
        <p:blipFill>
          <a:blip r:embed="rId5"/>
          <a:srcRect/>
          <a:stretch>
            <a:fillRect/>
          </a:stretch>
        </p:blipFill>
        <p:spPr bwMode="auto">
          <a:xfrm>
            <a:off x="214282" y="3873589"/>
            <a:ext cx="4500594" cy="2984411"/>
          </a:xfrm>
          <a:prstGeom prst="rect">
            <a:avLst/>
          </a:prstGeom>
          <a:noFill/>
          <a:ln w="9525">
            <a:noFill/>
            <a:miter lim="800000"/>
            <a:headEnd/>
            <a:tailEnd/>
          </a:ln>
        </p:spPr>
      </p:pic>
      <p:pic>
        <p:nvPicPr>
          <p:cNvPr id="6" name="Picture 3" descr="gaspra"/>
          <p:cNvPicPr>
            <a:picLocks noChangeAspect="1" noChangeArrowheads="1"/>
          </p:cNvPicPr>
          <p:nvPr/>
        </p:nvPicPr>
        <p:blipFill>
          <a:blip r:embed="rId6"/>
          <a:srcRect/>
          <a:stretch>
            <a:fillRect/>
          </a:stretch>
        </p:blipFill>
        <p:spPr bwMode="auto">
          <a:xfrm>
            <a:off x="2214546" y="1589470"/>
            <a:ext cx="2809894" cy="2107421"/>
          </a:xfrm>
          <a:prstGeom prst="rect">
            <a:avLst/>
          </a:prstGeom>
          <a:noFill/>
          <a:ln w="9525">
            <a:noFill/>
            <a:miter lim="800000"/>
            <a:headEnd/>
            <a:tailEnd/>
          </a:ln>
        </p:spPr>
      </p:pic>
      <p:pic>
        <p:nvPicPr>
          <p:cNvPr id="7" name="Picture 4" descr="Ida&amp;moon"/>
          <p:cNvPicPr>
            <a:picLocks noChangeAspect="1" noChangeArrowheads="1"/>
          </p:cNvPicPr>
          <p:nvPr/>
        </p:nvPicPr>
        <p:blipFill>
          <a:blip r:embed="rId7"/>
          <a:srcRect/>
          <a:stretch>
            <a:fillRect/>
          </a:stretch>
        </p:blipFill>
        <p:spPr bwMode="auto">
          <a:xfrm>
            <a:off x="5143504" y="3857628"/>
            <a:ext cx="4000496" cy="3000372"/>
          </a:xfrm>
          <a:prstGeom prst="rect">
            <a:avLst/>
          </a:prstGeom>
          <a:noFill/>
          <a:ln w="9525">
            <a:noFill/>
            <a:miter lim="800000"/>
            <a:headEnd/>
            <a:tailEnd/>
          </a:ln>
        </p:spPr>
      </p:pic>
      <p:sp>
        <p:nvSpPr>
          <p:cNvPr id="8" name="Rectangle 7"/>
          <p:cNvSpPr/>
          <p:nvPr/>
        </p:nvSpPr>
        <p:spPr>
          <a:xfrm>
            <a:off x="2214546" y="1643050"/>
            <a:ext cx="1714512" cy="707886"/>
          </a:xfrm>
          <a:prstGeom prst="rect">
            <a:avLst/>
          </a:prstGeom>
        </p:spPr>
        <p:txBody>
          <a:bodyPr wrap="square">
            <a:spAutoFit/>
          </a:bodyPr>
          <a:lstStyle/>
          <a:p>
            <a:pPr algn="ctr"/>
            <a:r>
              <a:rPr lang="en-US" sz="4000" b="1" dirty="0" err="1" smtClean="0">
                <a:solidFill>
                  <a:srgbClr val="FF0000"/>
                </a:solidFill>
              </a:rPr>
              <a:t>Gaspra</a:t>
            </a:r>
            <a:endParaRPr lang="ar-EG" sz="4000" b="1" dirty="0">
              <a:solidFill>
                <a:srgbClr val="FF0000"/>
              </a:solidFill>
            </a:endParaRPr>
          </a:p>
        </p:txBody>
      </p:sp>
      <p:sp>
        <p:nvSpPr>
          <p:cNvPr id="9" name="Rectangle 8"/>
          <p:cNvSpPr/>
          <p:nvPr/>
        </p:nvSpPr>
        <p:spPr>
          <a:xfrm>
            <a:off x="5715008" y="5929330"/>
            <a:ext cx="1189189" cy="707886"/>
          </a:xfrm>
          <a:prstGeom prst="rect">
            <a:avLst/>
          </a:prstGeom>
        </p:spPr>
        <p:txBody>
          <a:bodyPr wrap="square">
            <a:spAutoFit/>
          </a:bodyPr>
          <a:lstStyle/>
          <a:p>
            <a:pPr algn="ctr"/>
            <a:r>
              <a:rPr lang="en-US" sz="4000" b="1" dirty="0" smtClean="0">
                <a:solidFill>
                  <a:srgbClr val="FF0000"/>
                </a:solidFill>
              </a:rPr>
              <a:t>Ida</a:t>
            </a:r>
            <a:endParaRPr lang="ar-EG" sz="4000" b="1" dirty="0">
              <a:solidFill>
                <a:srgbClr val="FF0000"/>
              </a:solidFill>
            </a:endParaRPr>
          </a:p>
        </p:txBody>
      </p:sp>
      <p:pic>
        <p:nvPicPr>
          <p:cNvPr id="10" name="صورة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071670" y="1142984"/>
            <a:ext cx="3845476" cy="70788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r>
              <a:rPr lang="en-US" sz="4000" b="1" dirty="0" smtClean="0">
                <a:solidFill>
                  <a:srgbClr val="FF0000"/>
                </a:solidFill>
              </a:rPr>
              <a:t>A meteor shower</a:t>
            </a:r>
            <a:endParaRPr lang="ar-EG" sz="4000" b="1" dirty="0" smtClean="0">
              <a:solidFill>
                <a:srgbClr val="FF0000"/>
              </a:solidFill>
            </a:endParaRPr>
          </a:p>
        </p:txBody>
      </p:sp>
      <p:sp>
        <p:nvSpPr>
          <p:cNvPr id="3" name="Rectangle 2"/>
          <p:cNvSpPr/>
          <p:nvPr/>
        </p:nvSpPr>
        <p:spPr>
          <a:xfrm>
            <a:off x="0" y="1857364"/>
            <a:ext cx="8072462" cy="3970318"/>
          </a:xfrm>
          <a:prstGeom prst="rect">
            <a:avLst/>
          </a:prstGeom>
          <a:ln>
            <a:solidFill>
              <a:schemeClr val="accent2">
                <a:lumMod val="50000"/>
              </a:schemeClr>
            </a:solidFill>
          </a:ln>
        </p:spPr>
        <p:txBody>
          <a:bodyPr wrap="square">
            <a:spAutoFit/>
          </a:bodyPr>
          <a:lstStyle/>
          <a:p>
            <a:pPr algn="just" rtl="0"/>
            <a:r>
              <a:rPr lang="en-US" sz="2800" dirty="0" smtClean="0"/>
              <a:t>A celestial event in which a number of meteors are observed to radiate from one point in the night sky, caused by streams of cosmic debris called meteoroids entering Earth's atmosphere at extremely high speeds on parallel trajectories. Most meteors are smaller than a grain of sand. Intense or unusual meteor showers are known as </a:t>
            </a:r>
            <a:r>
              <a:rPr lang="en-US" sz="2800" b="1" dirty="0" smtClean="0">
                <a:ln>
                  <a:solidFill>
                    <a:srgbClr val="000000"/>
                  </a:solidFill>
                </a:ln>
              </a:rPr>
              <a:t>meteor outbursts</a:t>
            </a:r>
            <a:r>
              <a:rPr lang="en-US" sz="2800" dirty="0" smtClean="0">
                <a:ln>
                  <a:solidFill>
                    <a:srgbClr val="000000"/>
                  </a:solidFill>
                </a:ln>
              </a:rPr>
              <a:t> </a:t>
            </a:r>
            <a:r>
              <a:rPr lang="en-US" sz="2800" dirty="0" smtClean="0"/>
              <a:t>and </a:t>
            </a:r>
            <a:r>
              <a:rPr lang="en-US" sz="2800" b="1" dirty="0" smtClean="0"/>
              <a:t>meteor storms</a:t>
            </a:r>
            <a:r>
              <a:rPr lang="en-US" sz="2800" dirty="0" smtClean="0"/>
              <a:t>, which may produce greater than 1,000 meteors an hour </a:t>
            </a:r>
            <a:r>
              <a:rPr lang="en-US" sz="2800" dirty="0" smtClean="0">
                <a:solidFill>
                  <a:srgbClr val="FF0000"/>
                </a:solidFill>
              </a:rPr>
              <a:t>(From Wikipedia, the free encyclopedia)</a:t>
            </a:r>
            <a:endParaRPr lang="ar-EG" sz="2800" dirty="0" smtClean="0">
              <a:solidFill>
                <a:srgbClr val="FF0000"/>
              </a:solidFill>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wipe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Bild 5"/>
          <p:cNvPicPr>
            <a:picLocks noChangeAspect="1" noChangeArrowheads="1"/>
          </p:cNvPicPr>
          <p:nvPr/>
        </p:nvPicPr>
        <p:blipFill>
          <a:blip r:embed="rId3"/>
          <a:srcRect/>
          <a:stretch>
            <a:fillRect/>
          </a:stretch>
        </p:blipFill>
        <p:spPr bwMode="auto">
          <a:xfrm>
            <a:off x="2000251" y="1309675"/>
            <a:ext cx="4429138" cy="4429138"/>
          </a:xfrm>
          <a:prstGeom prst="rect">
            <a:avLst/>
          </a:prstGeom>
          <a:noFill/>
          <a:ln w="9525">
            <a:noFill/>
            <a:miter lim="800000"/>
            <a:headEnd/>
            <a:tailEnd/>
          </a:ln>
        </p:spPr>
      </p:pic>
      <p:sp>
        <p:nvSpPr>
          <p:cNvPr id="3" name="Rectangle 3"/>
          <p:cNvSpPr>
            <a:spLocks noChangeArrowheads="1"/>
          </p:cNvSpPr>
          <p:nvPr/>
        </p:nvSpPr>
        <p:spPr bwMode="auto">
          <a:xfrm>
            <a:off x="2071670" y="5929330"/>
            <a:ext cx="4446858" cy="461665"/>
          </a:xfrm>
          <a:prstGeom prst="rect">
            <a:avLst/>
          </a:prstGeom>
          <a:noFill/>
          <a:ln w="9525">
            <a:noFill/>
            <a:miter lim="800000"/>
            <a:headEnd/>
            <a:tailEnd/>
          </a:ln>
        </p:spPr>
        <p:txBody>
          <a:bodyPr wrap="none" anchor="ctr">
            <a:spAutoFit/>
          </a:bodyPr>
          <a:lstStyle/>
          <a:p>
            <a:pPr algn="l" eaLnBrk="0" hangingPunct="0"/>
            <a:r>
              <a:rPr lang="en-GB" sz="1200" b="1" i="1" dirty="0">
                <a:solidFill>
                  <a:srgbClr val="FF0000"/>
                </a:solidFill>
                <a:cs typeface="Times New Roman" pitchFamily="18" charset="0"/>
              </a:rPr>
              <a:t>Source: http://www.nightskynation.com/objects/meteor-showers</a:t>
            </a:r>
            <a:endParaRPr lang="en-US" sz="800" b="1" dirty="0">
              <a:solidFill>
                <a:srgbClr val="FF0000"/>
              </a:solidFill>
            </a:endParaRPr>
          </a:p>
          <a:p>
            <a:pPr algn="l" rtl="0" eaLnBrk="0" hangingPunct="0"/>
            <a:r>
              <a:rPr lang="en-GB" sz="1200" b="1" i="1" dirty="0">
                <a:solidFill>
                  <a:srgbClr val="FF0000"/>
                </a:solidFill>
                <a:cs typeface="Times New Roman" pitchFamily="18" charset="0"/>
              </a:rPr>
              <a:t>A 19</a:t>
            </a:r>
            <a:r>
              <a:rPr lang="en-GB" sz="1200" b="1" i="1" baseline="30000" dirty="0">
                <a:solidFill>
                  <a:srgbClr val="FF0000"/>
                </a:solidFill>
                <a:cs typeface="Times New Roman" pitchFamily="18" charset="0"/>
              </a:rPr>
              <a:t>th</a:t>
            </a:r>
            <a:r>
              <a:rPr lang="en-GB" sz="1200" b="1" i="1" dirty="0">
                <a:solidFill>
                  <a:srgbClr val="FF0000"/>
                </a:solidFill>
                <a:cs typeface="Times New Roman" pitchFamily="18" charset="0"/>
              </a:rPr>
              <a:t> century engraving of the </a:t>
            </a:r>
            <a:r>
              <a:rPr lang="en-GB" sz="1200" b="1" i="1" dirty="0" err="1">
                <a:solidFill>
                  <a:srgbClr val="FF0000"/>
                </a:solidFill>
                <a:cs typeface="Times New Roman" pitchFamily="18" charset="0"/>
              </a:rPr>
              <a:t>Perseid</a:t>
            </a:r>
            <a:r>
              <a:rPr lang="en-GB" sz="1200" b="1" i="1" dirty="0">
                <a:solidFill>
                  <a:srgbClr val="FF0000"/>
                </a:solidFill>
                <a:cs typeface="Times New Roman" pitchFamily="18" charset="0"/>
              </a:rPr>
              <a:t> meteor-shower </a:t>
            </a:r>
            <a:r>
              <a:rPr lang="en-US" sz="1200" i="1" dirty="0">
                <a:solidFill>
                  <a:srgbClr val="FF0000"/>
                </a:solidFill>
                <a:cs typeface="Times New Roman" pitchFamily="18" charset="0"/>
              </a:rPr>
              <a:t>.</a:t>
            </a:r>
            <a:endParaRPr lang="en-GB" dirty="0">
              <a:solidFill>
                <a:srgbClr val="FF0000"/>
              </a:solidFill>
            </a:endParaRPr>
          </a:p>
        </p:txBody>
      </p:sp>
      <p:sp>
        <p:nvSpPr>
          <p:cNvPr id="4" name="Rectangle 3"/>
          <p:cNvSpPr/>
          <p:nvPr/>
        </p:nvSpPr>
        <p:spPr>
          <a:xfrm>
            <a:off x="2643174" y="3214686"/>
            <a:ext cx="3105722" cy="646331"/>
          </a:xfrm>
          <a:prstGeom prst="rect">
            <a:avLst/>
          </a:prstGeom>
        </p:spPr>
        <p:txBody>
          <a:bodyPr wrap="none">
            <a:spAutoFit/>
          </a:bodyPr>
          <a:lstStyle/>
          <a:p>
            <a:r>
              <a:rPr lang="en-GB" sz="3600" b="1" i="1" dirty="0" smtClean="0">
                <a:solidFill>
                  <a:schemeClr val="bg1"/>
                </a:solidFill>
                <a:cs typeface="Times New Roman" pitchFamily="18" charset="0"/>
              </a:rPr>
              <a:t>meteor-shower</a:t>
            </a:r>
            <a:endParaRPr lang="ar-EG" sz="3600" b="1" dirty="0">
              <a:solidFill>
                <a:schemeClr val="bg1"/>
              </a:solidFill>
            </a:endParaRPr>
          </a:p>
        </p:txBody>
      </p:sp>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srcRect/>
          <a:stretch>
            <a:fillRect/>
          </a:stretch>
        </p:blipFill>
        <p:spPr bwMode="auto">
          <a:xfrm>
            <a:off x="2214546" y="1142984"/>
            <a:ext cx="4495800" cy="4699000"/>
          </a:xfrm>
          <a:prstGeom prst="rect">
            <a:avLst/>
          </a:prstGeom>
          <a:noFill/>
          <a:ln w="9525">
            <a:noFill/>
            <a:miter lim="800000"/>
            <a:headEnd/>
            <a:tailEnd/>
          </a:ln>
        </p:spPr>
      </p:pic>
      <p:sp>
        <p:nvSpPr>
          <p:cNvPr id="3" name="Rectangle 2"/>
          <p:cNvSpPr>
            <a:spLocks noChangeArrowheads="1"/>
          </p:cNvSpPr>
          <p:nvPr/>
        </p:nvSpPr>
        <p:spPr bwMode="auto">
          <a:xfrm>
            <a:off x="2209800" y="5864247"/>
            <a:ext cx="4505340" cy="708025"/>
          </a:xfrm>
          <a:prstGeom prst="rect">
            <a:avLst/>
          </a:prstGeom>
          <a:noFill/>
          <a:ln w="9525">
            <a:noFill/>
            <a:miter lim="800000"/>
            <a:headEnd/>
            <a:tailEnd/>
          </a:ln>
        </p:spPr>
        <p:txBody>
          <a:bodyPr wrap="square">
            <a:spAutoFit/>
          </a:bodyPr>
          <a:lstStyle/>
          <a:p>
            <a:r>
              <a:rPr lang="en-US" sz="4000" dirty="0" err="1">
                <a:solidFill>
                  <a:srgbClr val="FF0066"/>
                </a:solidFill>
              </a:rPr>
              <a:t>Leonids</a:t>
            </a:r>
            <a:r>
              <a:rPr lang="en-US" sz="4000" dirty="0">
                <a:solidFill>
                  <a:srgbClr val="FF0066"/>
                </a:solidFill>
              </a:rPr>
              <a:t> from space</a:t>
            </a:r>
            <a:endParaRPr lang="ar-EG" sz="4000" dirty="0">
              <a:solidFill>
                <a:srgbClr val="FF0066"/>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6143636" y="1142984"/>
            <a:ext cx="1883469" cy="1657347"/>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4357686" y="1142984"/>
            <a:ext cx="1714512" cy="1571636"/>
          </a:xfrm>
          <a:prstGeom prst="rect">
            <a:avLst/>
          </a:prstGeom>
          <a:noFill/>
          <a:ln w="9525">
            <a:noFill/>
            <a:miter lim="800000"/>
            <a:headEnd/>
            <a:tailEnd/>
          </a:ln>
          <a:effectLst/>
        </p:spPr>
      </p:pic>
      <p:pic>
        <p:nvPicPr>
          <p:cNvPr id="1028" name="Picture 4"/>
          <p:cNvPicPr>
            <a:picLocks noChangeAspect="1" noChangeArrowheads="1"/>
          </p:cNvPicPr>
          <p:nvPr/>
        </p:nvPicPr>
        <p:blipFill>
          <a:blip r:embed="rId6"/>
          <a:srcRect/>
          <a:stretch>
            <a:fillRect/>
          </a:stretch>
        </p:blipFill>
        <p:spPr bwMode="auto">
          <a:xfrm>
            <a:off x="2428860" y="1142984"/>
            <a:ext cx="1857388" cy="1581147"/>
          </a:xfrm>
          <a:prstGeom prst="rect">
            <a:avLst/>
          </a:prstGeom>
          <a:noFill/>
          <a:ln w="9525">
            <a:noFill/>
            <a:miter lim="800000"/>
            <a:headEnd/>
            <a:tailEnd/>
          </a:ln>
          <a:effectLst/>
        </p:spPr>
      </p:pic>
      <p:pic>
        <p:nvPicPr>
          <p:cNvPr id="1029" name="Picture 5"/>
          <p:cNvPicPr>
            <a:picLocks noChangeAspect="1" noChangeArrowheads="1"/>
          </p:cNvPicPr>
          <p:nvPr/>
        </p:nvPicPr>
        <p:blipFill>
          <a:blip r:embed="rId7"/>
          <a:srcRect/>
          <a:stretch>
            <a:fillRect/>
          </a:stretch>
        </p:blipFill>
        <p:spPr bwMode="auto">
          <a:xfrm>
            <a:off x="1" y="1142984"/>
            <a:ext cx="2357421" cy="1521218"/>
          </a:xfrm>
          <a:prstGeom prst="rect">
            <a:avLst/>
          </a:prstGeom>
          <a:noFill/>
          <a:ln w="9525">
            <a:noFill/>
            <a:miter lim="800000"/>
            <a:headEnd/>
            <a:tailEnd/>
          </a:ln>
          <a:effectLst/>
        </p:spPr>
      </p:pic>
      <p:pic>
        <p:nvPicPr>
          <p:cNvPr id="1031" name="Picture 7"/>
          <p:cNvPicPr>
            <a:picLocks noChangeAspect="1" noChangeArrowheads="1"/>
          </p:cNvPicPr>
          <p:nvPr/>
        </p:nvPicPr>
        <p:blipFill>
          <a:blip r:embed="rId8"/>
          <a:srcRect/>
          <a:stretch>
            <a:fillRect/>
          </a:stretch>
        </p:blipFill>
        <p:spPr bwMode="auto">
          <a:xfrm>
            <a:off x="5272734" y="2786058"/>
            <a:ext cx="2735515" cy="2357454"/>
          </a:xfrm>
          <a:prstGeom prst="rect">
            <a:avLst/>
          </a:prstGeom>
          <a:noFill/>
          <a:ln w="9525">
            <a:noFill/>
            <a:miter lim="800000"/>
            <a:headEnd/>
            <a:tailEnd/>
          </a:ln>
          <a:effectLst/>
        </p:spPr>
      </p:pic>
      <p:pic>
        <p:nvPicPr>
          <p:cNvPr id="1032" name="Picture 8"/>
          <p:cNvPicPr>
            <a:picLocks noChangeAspect="1" noChangeArrowheads="1"/>
          </p:cNvPicPr>
          <p:nvPr/>
        </p:nvPicPr>
        <p:blipFill>
          <a:blip r:embed="rId9"/>
          <a:srcRect/>
          <a:stretch>
            <a:fillRect/>
          </a:stretch>
        </p:blipFill>
        <p:spPr bwMode="auto">
          <a:xfrm>
            <a:off x="3000364" y="2786058"/>
            <a:ext cx="2214578" cy="2357454"/>
          </a:xfrm>
          <a:prstGeom prst="rect">
            <a:avLst/>
          </a:prstGeom>
          <a:noFill/>
          <a:ln w="9525">
            <a:noFill/>
            <a:miter lim="800000"/>
            <a:headEnd/>
            <a:tailEnd/>
          </a:ln>
          <a:effectLst/>
        </p:spPr>
      </p:pic>
      <p:pic>
        <p:nvPicPr>
          <p:cNvPr id="1033" name="Picture 9"/>
          <p:cNvPicPr>
            <a:picLocks noChangeAspect="1" noChangeArrowheads="1"/>
          </p:cNvPicPr>
          <p:nvPr/>
        </p:nvPicPr>
        <p:blipFill>
          <a:blip r:embed="rId10"/>
          <a:srcRect/>
          <a:stretch>
            <a:fillRect/>
          </a:stretch>
        </p:blipFill>
        <p:spPr bwMode="auto">
          <a:xfrm>
            <a:off x="5160972" y="5286388"/>
            <a:ext cx="2878132" cy="1571612"/>
          </a:xfrm>
          <a:prstGeom prst="rect">
            <a:avLst/>
          </a:prstGeom>
          <a:noFill/>
          <a:ln w="9525">
            <a:noFill/>
            <a:miter lim="800000"/>
            <a:headEnd/>
            <a:tailEnd/>
          </a:ln>
          <a:effectLst/>
        </p:spPr>
      </p:pic>
      <p:pic>
        <p:nvPicPr>
          <p:cNvPr id="1034" name="Picture 10"/>
          <p:cNvPicPr>
            <a:picLocks noChangeAspect="1" noChangeArrowheads="1"/>
          </p:cNvPicPr>
          <p:nvPr/>
        </p:nvPicPr>
        <p:blipFill>
          <a:blip r:embed="rId11"/>
          <a:srcRect/>
          <a:stretch>
            <a:fillRect/>
          </a:stretch>
        </p:blipFill>
        <p:spPr bwMode="auto">
          <a:xfrm>
            <a:off x="0" y="5286388"/>
            <a:ext cx="2469065" cy="1571612"/>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2"/>
          <a:srcRect/>
          <a:stretch>
            <a:fillRect/>
          </a:stretch>
        </p:blipFill>
        <p:spPr bwMode="auto">
          <a:xfrm>
            <a:off x="2500298" y="5286388"/>
            <a:ext cx="2571768" cy="1571612"/>
          </a:xfrm>
          <a:prstGeom prst="rect">
            <a:avLst/>
          </a:prstGeom>
          <a:noFill/>
          <a:ln w="9525">
            <a:noFill/>
            <a:miter lim="800000"/>
            <a:headEnd/>
            <a:tailEnd/>
          </a:ln>
          <a:effectLst/>
        </p:spPr>
      </p:pic>
      <p:pic>
        <p:nvPicPr>
          <p:cNvPr id="1037" name="Picture 13"/>
          <p:cNvPicPr>
            <a:picLocks noChangeAspect="1" noChangeArrowheads="1"/>
          </p:cNvPicPr>
          <p:nvPr/>
        </p:nvPicPr>
        <p:blipFill>
          <a:blip r:embed="rId13"/>
          <a:srcRect/>
          <a:stretch>
            <a:fillRect/>
          </a:stretch>
        </p:blipFill>
        <p:spPr bwMode="auto">
          <a:xfrm>
            <a:off x="0" y="2803941"/>
            <a:ext cx="2928926" cy="2339571"/>
          </a:xfrm>
          <a:prstGeom prst="rect">
            <a:avLst/>
          </a:prstGeom>
          <a:noFill/>
          <a:ln w="9525">
            <a:noFill/>
            <a:miter lim="800000"/>
            <a:headEnd/>
            <a:tailEnd/>
          </a:ln>
          <a:effectLst/>
        </p:spPr>
      </p:pic>
      <p:pic>
        <p:nvPicPr>
          <p:cNvPr id="12" name="صورة 1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srcRect/>
          <a:stretch>
            <a:fillRect/>
          </a:stretch>
        </p:blipFill>
        <p:spPr bwMode="auto">
          <a:xfrm>
            <a:off x="-173038" y="228600"/>
            <a:ext cx="9393238" cy="6096000"/>
          </a:xfrm>
          <a:prstGeom prst="rect">
            <a:avLst/>
          </a:prstGeom>
          <a:noFill/>
          <a:ln w="9525">
            <a:noFill/>
            <a:miter lim="800000"/>
            <a:headEnd/>
            <a:tailEnd/>
          </a:ln>
        </p:spPr>
      </p:pic>
      <p:sp>
        <p:nvSpPr>
          <p:cNvPr id="6147"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r" rtl="1"/>
            <a:r>
              <a:rPr lang="ar-EG" sz="1100">
                <a:latin typeface="Calibri" pitchFamily="34" charset="0"/>
                <a:ea typeface="Times New Roman" pitchFamily="18" charset="0"/>
                <a:cs typeface="Arial" pitchFamily="34" charset="0"/>
              </a:rPr>
              <a:t>الحقيقة الكبرى</a:t>
            </a:r>
            <a:endParaRPr lang="ar-EG">
              <a:ea typeface="Times New Roman" pitchFamily="18" charset="0"/>
              <a:cs typeface="Arial" pitchFamily="34" charset="0"/>
            </a:endParaRPr>
          </a:p>
        </p:txBody>
      </p:sp>
      <p:sp>
        <p:nvSpPr>
          <p:cNvPr id="6148" name="Rectangle 4"/>
          <p:cNvSpPr>
            <a:spLocks noChangeArrowheads="1"/>
          </p:cNvSpPr>
          <p:nvPr/>
        </p:nvSpPr>
        <p:spPr bwMode="auto">
          <a:xfrm>
            <a:off x="838200" y="5334000"/>
            <a:ext cx="7467600" cy="523875"/>
          </a:xfrm>
          <a:prstGeom prst="rect">
            <a:avLst/>
          </a:prstGeom>
          <a:noFill/>
          <a:ln w="9525">
            <a:noFill/>
            <a:miter lim="800000"/>
            <a:headEnd/>
            <a:tailEnd/>
          </a:ln>
        </p:spPr>
        <p:txBody>
          <a:bodyPr>
            <a:spAutoFit/>
          </a:bodyPr>
          <a:lstStyle/>
          <a:p>
            <a:pPr algn="just"/>
            <a:endParaRPr lang="ar-EG" sz="2800"/>
          </a:p>
        </p:txBody>
      </p:sp>
      <p:graphicFrame>
        <p:nvGraphicFramePr>
          <p:cNvPr id="8" name="Table 7"/>
          <p:cNvGraphicFramePr>
            <a:graphicFrameLocks noGrp="1"/>
          </p:cNvGraphicFramePr>
          <p:nvPr/>
        </p:nvGraphicFramePr>
        <p:xfrm>
          <a:off x="152400" y="838200"/>
          <a:ext cx="8915400" cy="4652082"/>
        </p:xfrm>
        <a:graphic>
          <a:graphicData uri="http://schemas.openxmlformats.org/drawingml/2006/table">
            <a:tbl>
              <a:tblPr/>
              <a:tblGrid>
                <a:gridCol w="8915400"/>
              </a:tblGrid>
              <a:tr h="1939362">
                <a:tc>
                  <a:txBody>
                    <a:bodyPr/>
                    <a:lstStyle/>
                    <a:p>
                      <a:r>
                        <a:rPr lang="ar-EG" sz="4400" b="1" dirty="0">
                          <a:solidFill>
                            <a:schemeClr val="bg1"/>
                          </a:solidFill>
                        </a:rPr>
                        <a:t>{9} وَأَنَّا كُنَّا نَقْعُدُ مِنْهَا مَقَاعِدَ لِلسَّمْعِ فَمَنْ يَسْتَمِعِ الْآنَ يَجِدْ لَهُ شِهَابًا </a:t>
                      </a:r>
                      <a:r>
                        <a:rPr lang="ar-EG" sz="4400" b="1" dirty="0" smtClean="0">
                          <a:solidFill>
                            <a:schemeClr val="bg1"/>
                          </a:solidFill>
                        </a:rPr>
                        <a:t>رَصَدًا </a:t>
                      </a:r>
                      <a:r>
                        <a:rPr lang="ar-EG" sz="4400" b="1" dirty="0" smtClean="0">
                          <a:solidFill>
                            <a:srgbClr val="FF0000"/>
                          </a:solidFill>
                        </a:rPr>
                        <a:t>(الجن:9) </a:t>
                      </a:r>
                      <a:endParaRPr lang="ar-EG" sz="4400" dirty="0">
                        <a:solidFill>
                          <a:srgbClr val="FF0000"/>
                        </a:solidFill>
                      </a:endParaRPr>
                    </a:p>
                  </a:txBody>
                  <a:tcPr anchor="ctr">
                    <a:lnL>
                      <a:noFill/>
                    </a:lnL>
                    <a:lnR>
                      <a:noFill/>
                    </a:lnR>
                    <a:lnT>
                      <a:noFill/>
                    </a:lnT>
                    <a:lnB>
                      <a:noFill/>
                    </a:lnB>
                  </a:tcPr>
                </a:tc>
              </a:tr>
              <a:tr h="2434518">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3600" b="1" dirty="0">
                          <a:solidFill>
                            <a:srgbClr val="FFFF00"/>
                          </a:solidFill>
                        </a:rPr>
                        <a:t>'We used, indeed, to sit there in (hidden) stations, to (steal) a hearing; but any who listens now will find a flaming fire watching him in ambush</a:t>
                      </a:r>
                      <a:r>
                        <a:rPr lang="en-US" sz="3600" b="1" dirty="0" smtClean="0">
                          <a:solidFill>
                            <a:srgbClr val="FF0000"/>
                          </a:solidFill>
                        </a:rPr>
                        <a:t>.(Al-Jinn 9)</a:t>
                      </a:r>
                    </a:p>
                    <a:p>
                      <a:pPr algn="l" rtl="0"/>
                      <a:r>
                        <a:rPr lang="en-US" sz="2800" b="1" dirty="0" smtClean="0"/>
                        <a:t> </a:t>
                      </a:r>
                      <a:endParaRPr lang="en-US" sz="2800" b="1" dirty="0"/>
                    </a:p>
                  </a:txBody>
                  <a:tcPr anchor="ctr">
                    <a:lnL>
                      <a:noFill/>
                    </a:lnL>
                    <a:lnR>
                      <a:noFill/>
                    </a:lnR>
                    <a:lnT>
                      <a:noFill/>
                    </a:lnT>
                    <a:lnB>
                      <a:noFill/>
                    </a:lnB>
                  </a:tcPr>
                </a:tc>
              </a:tr>
            </a:tbl>
          </a:graphicData>
        </a:graphic>
      </p:graphicFrame>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8549" y="6165304"/>
            <a:ext cx="927947" cy="625536"/>
          </a:xfrm>
          <a:prstGeom prst="rect">
            <a:avLst/>
          </a:prstGeom>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5015</TotalTime>
  <Words>8284</Words>
  <Application>Microsoft Office PowerPoint</Application>
  <PresentationFormat>عرض على الشاشة (3:4)‏</PresentationFormat>
  <Paragraphs>579</Paragraphs>
  <Slides>163</Slides>
  <Notes>91</Notes>
  <HiddenSlides>22</HiddenSlides>
  <MMClips>0</MMClips>
  <ScaleCrop>false</ScaleCrop>
  <HeadingPairs>
    <vt:vector size="8" baseType="variant">
      <vt:variant>
        <vt:lpstr>الخطوط المستخدمة</vt:lpstr>
      </vt:variant>
      <vt:variant>
        <vt:i4>14</vt:i4>
      </vt:variant>
      <vt:variant>
        <vt:lpstr>نسق</vt:lpstr>
      </vt:variant>
      <vt:variant>
        <vt:i4>1</vt:i4>
      </vt:variant>
      <vt:variant>
        <vt:lpstr>خوادم OLE مضمنة</vt:lpstr>
      </vt:variant>
      <vt:variant>
        <vt:i4>2</vt:i4>
      </vt:variant>
      <vt:variant>
        <vt:lpstr>عناوين الشرائح</vt:lpstr>
      </vt:variant>
      <vt:variant>
        <vt:i4>163</vt:i4>
      </vt:variant>
    </vt:vector>
  </HeadingPairs>
  <TitlesOfParts>
    <vt:vector size="180" baseType="lpstr">
      <vt:lpstr>Andalus</vt:lpstr>
      <vt:lpstr>Arial</vt:lpstr>
      <vt:lpstr>Arial Black</vt:lpstr>
      <vt:lpstr>Calibri</vt:lpstr>
      <vt:lpstr>Comic Sans MS</vt:lpstr>
      <vt:lpstr>Copperplate Gothic Light</vt:lpstr>
      <vt:lpstr>Showcard Gothic</vt:lpstr>
      <vt:lpstr>Simplified Arabic</vt:lpstr>
      <vt:lpstr>Simplified Arabic Fixed</vt:lpstr>
      <vt:lpstr>Tahoma</vt:lpstr>
      <vt:lpstr>Times</vt:lpstr>
      <vt:lpstr>Times New Roman</vt:lpstr>
      <vt:lpstr>Traditional Arabic</vt:lpstr>
      <vt:lpstr>Wingdings</vt:lpstr>
      <vt:lpstr>Office Theme</vt:lpstr>
      <vt:lpstr>Package</vt:lpstr>
      <vt:lpstr>Bitmap Image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If you split Atom any Atom you find in her  heart a sun(Al-Imam Ali)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Inflation was one of several profound changes that occurred in the very early universe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Facts About Asteroid Belts </vt:lpstr>
      <vt:lpstr> Facts About Asteroid Belts </vt:lpstr>
      <vt:lpstr>Facts About Asteroid Belts</vt:lpstr>
      <vt:lpstr>Facts About Asteroid Belts</vt:lpstr>
      <vt:lpstr>Facts About Asteroid Belts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Brightness and Luminosity</vt:lpstr>
      <vt:lpstr>عرض تقديمي في PowerPoint</vt:lpstr>
      <vt:lpstr>عرض تقديمي في PowerPoint</vt:lpstr>
      <vt:lpstr>عرض تقديمي في PowerPoint</vt:lpstr>
      <vt:lpstr>عرض تقديمي في PowerPoint</vt:lpstr>
      <vt:lpstr>عرض تقديمي في PowerPoint</vt:lpstr>
      <vt:lpstr>Birth of the world</vt:lpstr>
      <vt:lpstr>عرض تقديمي في PowerPoint</vt:lpstr>
      <vt:lpstr>عرض تقديمي في PowerPoint</vt:lpstr>
      <vt:lpstr>Do not the Unbelievers see that the heavens and the earth were joined together (as one unit of Creation), before We clove them asunder? We made from water every living thing. Will they not then believe? Al-Anbiyaa30</vt:lpstr>
      <vt:lpstr>عرض تقديمي في PowerPoint</vt:lpstr>
      <vt:lpstr>Expanding Universe</vt:lpstr>
      <vt:lpstr>With power and skill did We construct the Firmament: for it is We Who create the vastness of Space. (Az-Zariyat47)</vt:lpstr>
      <vt:lpstr>عرض تقديمي في PowerPoint</vt:lpstr>
      <vt:lpstr>Stages of Creation of Heavens and Earth </vt:lpstr>
      <vt:lpstr>Fate of the world</vt:lpstr>
      <vt:lpstr>عرض تقديمي في PowerPoint</vt:lpstr>
      <vt:lpstr>Early Earth (4.5 Byr BP):  Molten surface,  frequent large impacts</vt:lpstr>
      <vt:lpstr>عرض تقديمي في PowerPoint</vt:lpstr>
      <vt:lpstr>Early Earth (4.5 Byr BP):  Molten surface,  frequent large impacts</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Duaa</dc:creator>
  <cp:lastModifiedBy>ABO HABYBA</cp:lastModifiedBy>
  <cp:revision>138</cp:revision>
  <dcterms:created xsi:type="dcterms:W3CDTF">2012-04-11T23:27:49Z</dcterms:created>
  <dcterms:modified xsi:type="dcterms:W3CDTF">2015-05-09T06:47:30Z</dcterms:modified>
</cp:coreProperties>
</file>